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6858000"/>
  <p:notesSz cx="6858000" cy="9144000"/>
  <p:embeddedFontLst>
    <p:embeddedFont>
      <p:font typeface="Encode Sans Black"/>
      <p:bold r:id="rId10"/>
    </p:embeddedFont>
    <p:embeddedFont>
      <p:font typeface="Open Sans Light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regular.fntdata"/><Relationship Id="rId10" Type="http://schemas.openxmlformats.org/officeDocument/2006/relationships/font" Target="fonts/EncodeSansBlack-bold.fntdata"/><Relationship Id="rId13" Type="http://schemas.openxmlformats.org/officeDocument/2006/relationships/font" Target="fonts/OpenSansLight-italic.fntdata"/><Relationship Id="rId12" Type="http://schemas.openxmlformats.org/officeDocument/2006/relationships/font" Target="fonts/OpenSans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OpenSansLight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8607"/>
            <a:ext cx="1812204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060" y="3426449"/>
            <a:ext cx="1200149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title"/>
          </p:nvPr>
        </p:nvSpPr>
        <p:spPr>
          <a:xfrm>
            <a:off x="345281" y="644993"/>
            <a:ext cx="5229225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37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9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>
            <p:ph idx="2" type="chart"/>
          </p:nvPr>
        </p:nvSpPr>
        <p:spPr>
          <a:xfrm>
            <a:off x="335942" y="1724977"/>
            <a:ext cx="6138450" cy="2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345281" y="369733"/>
            <a:ext cx="6129225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536" y="1364404"/>
            <a:ext cx="827839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774" y="1363508"/>
            <a:ext cx="827839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35942" y="2320239"/>
            <a:ext cx="61479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345281" y="1730667"/>
            <a:ext cx="613845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335942" y="369285"/>
            <a:ext cx="61479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0" y="3426449"/>
            <a:ext cx="120014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345281" y="644993"/>
            <a:ext cx="52677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0" y="3426449"/>
            <a:ext cx="120014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30" name="Google Shape;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345282" y="644993"/>
            <a:ext cx="52677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9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35" name="Google Shape;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35942" y="1730667"/>
            <a:ext cx="6147900" cy="2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345281" y="370622"/>
            <a:ext cx="613845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Text 2">
  <p:cSld name="1_Title Slide_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body"/>
          </p:nvPr>
        </p:nvSpPr>
        <p:spPr>
          <a:xfrm>
            <a:off x="503813" y="776405"/>
            <a:ext cx="5229225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224" y="4611188"/>
            <a:ext cx="2361825" cy="38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W_W Logo_White.png" id="41" name="Google Shape;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019" y="4459391"/>
            <a:ext cx="785700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2" type="subTitle"/>
          </p:nvPr>
        </p:nvSpPr>
        <p:spPr>
          <a:xfrm>
            <a:off x="469406" y="42425"/>
            <a:ext cx="5282775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503813" y="603113"/>
            <a:ext cx="120015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ashington.zoom.us/j/99354670368" TargetMode="External"/><Relationship Id="rId4" Type="http://schemas.openxmlformats.org/officeDocument/2006/relationships/hyperlink" Target="https://washington.zoom.us/j/99699095464" TargetMode="External"/><Relationship Id="rId11" Type="http://schemas.openxmlformats.org/officeDocument/2006/relationships/hyperlink" Target="https://www.washington.edu/research/announcements/preparation-for-sage-budget-requirement/" TargetMode="External"/><Relationship Id="rId10" Type="http://schemas.openxmlformats.org/officeDocument/2006/relationships/hyperlink" Target="https://washington.zoom.us/j/99699095464" TargetMode="External"/><Relationship Id="rId12" Type="http://schemas.openxmlformats.org/officeDocument/2006/relationships/image" Target="../media/image4.png"/><Relationship Id="rId9" Type="http://schemas.openxmlformats.org/officeDocument/2006/relationships/hyperlink" Target="https://washington.zoom.us/j/99354670368" TargetMode="External"/><Relationship Id="rId5" Type="http://schemas.openxmlformats.org/officeDocument/2006/relationships/hyperlink" Target="https://washington.zoom.us/j/99354670368" TargetMode="External"/><Relationship Id="rId6" Type="http://schemas.openxmlformats.org/officeDocument/2006/relationships/hyperlink" Target="https://washington.zoom.us/j/99699095464" TargetMode="External"/><Relationship Id="rId7" Type="http://schemas.openxmlformats.org/officeDocument/2006/relationships/hyperlink" Target="https://washington.zoom.us/j/99354670368" TargetMode="External"/><Relationship Id="rId8" Type="http://schemas.openxmlformats.org/officeDocument/2006/relationships/hyperlink" Target="https://washington.zoom.us/j/9969909546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washington.edu/research/learning/online/index.php/lessons/sage-budget-elearning/?mkt_tok=MTMxLUFRTy0yMjUAAAGJIkct83dWbMbvSrUBEgb9BFWBKDH_vIE1araW8MMtgGE-tEJHjegjTaoAOuJwkIrT-BcZiijCC0FpD8Rmi2-bX1Cd6Q-Xd_RdYf7t1SqZgg-_-DA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wresearch.gosignmeup.com/public/course/browse?viewstate=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%3D%3D&amp;AllowDirectLoad=1" TargetMode="External"/><Relationship Id="rId4" Type="http://schemas.openxmlformats.org/officeDocument/2006/relationships/hyperlink" Target="https://uwresearch.gosignmeup.com/public/Course/browse?courseid=4254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uwresearch.gosignmeup.com/public/Course/browse?courseid=4262" TargetMode="External"/><Relationship Id="rId7" Type="http://schemas.openxmlformats.org/officeDocument/2006/relationships/hyperlink" Target="https://uwresearch.gosignmeup.com/public/Course/browse?courseid=42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45281" y="1126688"/>
            <a:ext cx="6512625" cy="19813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3375"/>
              <a:t>NEW SAGE BUDGET RESOURCES </a:t>
            </a:r>
            <a:endParaRPr sz="337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1500">
                <a:solidFill>
                  <a:schemeClr val="lt1"/>
                </a:solidFill>
              </a:rPr>
              <a:t>UWFT for the Research Community</a:t>
            </a:r>
            <a:endParaRPr sz="2250">
              <a:solidFill>
                <a:schemeClr val="lt1"/>
              </a:solidFill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225188" y="3793856"/>
            <a:ext cx="2346750" cy="6108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368794" y="3576642"/>
            <a:ext cx="4825800" cy="3000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Emily Elliott, Office of Research Information Services (ORIS)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1038094" y="1799925"/>
            <a:ext cx="5365350" cy="6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Bring your beginner, advanced, and everything in between SAGE Budget-related questions. Our SAGE experts will be on-hand 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twice a month</a:t>
            </a: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office hours starting this afternoon!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1038094" y="2442000"/>
            <a:ext cx="2539575" cy="14524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endParaRPr b="1" i="0" sz="11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1/12/23, 1-2 pm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1/26/23, 11-noon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March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3/9/23, 1-2 pm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3/23/23, 11-noon</a:t>
            </a:r>
            <a:endParaRPr b="1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3671456" y="2442000"/>
            <a:ext cx="2917350" cy="1439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February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2/9/23, 1-2 pm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2/23/23, 11-noon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April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4/6/23, 1-2 pm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4/20/23, 11-noon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1067269" y="4264351"/>
            <a:ext cx="317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office hours schedule and Zoom links are available on the </a:t>
            </a:r>
            <a:r>
              <a:rPr b="1" i="0" lang="en" sz="9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Website</a:t>
            </a:r>
            <a:r>
              <a:rPr b="1" i="0" lang="en" sz="9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9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343180" y="610668"/>
            <a:ext cx="6129225" cy="7454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SAGE BUDGET VIRTUAL OFFICE HOURS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7469" y="1857066"/>
            <a:ext cx="623475" cy="6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/>
        </p:nvSpPr>
        <p:spPr>
          <a:xfrm>
            <a:off x="374550" y="1900294"/>
            <a:ext cx="2533275" cy="110797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new 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self-paced</a:t>
            </a: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Budget eLearning resource</a:t>
            </a: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now available for your exploration. This companion piece to the live SAGE Budget course allows you to focus on 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 content when you need it!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345281" y="610676"/>
            <a:ext cx="6129225" cy="7454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SAGE BUDGET ELEARNING</a:t>
            </a: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374550" y="3142519"/>
            <a:ext cx="2467575" cy="7848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resource is not a substitution for the live course and 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does not count toward fulfilling certificate requirements.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3469" y="2111587"/>
            <a:ext cx="3454295" cy="172376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9" name="Google Shape;69;p11"/>
          <p:cNvCxnSpPr/>
          <p:nvPr/>
        </p:nvCxnSpPr>
        <p:spPr>
          <a:xfrm>
            <a:off x="438375" y="3079069"/>
            <a:ext cx="2266875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3506775" y="2624494"/>
            <a:ext cx="2827575" cy="64462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528338" y="3435900"/>
            <a:ext cx="2827575" cy="64462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528338" y="2630119"/>
            <a:ext cx="2827575" cy="64462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1038094" y="1914225"/>
            <a:ext cx="5365350" cy="46164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SAGE Budget live classes (via Zoom) are typically offered quarterly through CORE. 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 your calendar and </a:t>
            </a:r>
            <a:r>
              <a:rPr b="1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 for an upcoming class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345281" y="610664"/>
            <a:ext cx="6129225" cy="7454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SAGE BUDGET LIVE CLASSES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670556" y="2718094"/>
            <a:ext cx="2565900" cy="53666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endParaRPr b="1" i="0" sz="11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2888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Open Sans"/>
              <a:buChar char="●"/>
            </a:pPr>
            <a:r>
              <a:rPr b="0" i="0" lang="en" sz="1125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1/29/23, 1:30-3:30 pm (waitlist)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69" y="1853775"/>
            <a:ext cx="588225" cy="5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670556" y="3508575"/>
            <a:ext cx="2250000" cy="51011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March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3/16/23, 1:30-3:30 pm</a:t>
            </a:r>
            <a:endParaRPr b="0" i="0" sz="105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3795563" y="2703806"/>
            <a:ext cx="2250000" cy="51011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February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pen Sans"/>
              <a:buChar char="●"/>
            </a:pPr>
            <a:r>
              <a:rPr b="0" i="0" lang="en" sz="105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2/21/23, 1:30-3:30 pm</a:t>
            </a:r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