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  <p:sldMasterId id="214748366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y="6858000" cx="9144000"/>
  <p:notesSz cx="6858000" cy="9144000"/>
  <p:embeddedFontLst>
    <p:embeddedFont>
      <p:font typeface="Encode Sans"/>
      <p:regular r:id="rId17"/>
      <p:bold r:id="rId18"/>
    </p:embeddedFont>
    <p:embeddedFont>
      <p:font typeface="Encode Sans Black"/>
      <p:bold r:id="rId19"/>
    </p:embeddedFont>
    <p:embeddedFont>
      <p:font typeface="Open Sans Light"/>
      <p:regular r:id="rId20"/>
      <p:bold r:id="rId21"/>
      <p:italic r:id="rId22"/>
      <p:boldItalic r:id="rId23"/>
    </p:embeddedFont>
    <p:embeddedFont>
      <p:font typeface="Open Sans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regular.fntdata"/><Relationship Id="rId22" Type="http://schemas.openxmlformats.org/officeDocument/2006/relationships/font" Target="fonts/OpenSansLight-italic.fntdata"/><Relationship Id="rId21" Type="http://schemas.openxmlformats.org/officeDocument/2006/relationships/font" Target="fonts/OpenSansLight-bold.fntdata"/><Relationship Id="rId24" Type="http://schemas.openxmlformats.org/officeDocument/2006/relationships/font" Target="fonts/OpenSans-regular.fntdata"/><Relationship Id="rId23" Type="http://schemas.openxmlformats.org/officeDocument/2006/relationships/font" Target="fonts/OpenSansLigh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6" Type="http://schemas.openxmlformats.org/officeDocument/2006/relationships/font" Target="fonts/OpenSans-italic.fntdata"/><Relationship Id="rId25" Type="http://schemas.openxmlformats.org/officeDocument/2006/relationships/font" Target="fonts/OpenSans-bold.fntdata"/><Relationship Id="rId27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font" Target="fonts/EncodeSans-regular.fntdata"/><Relationship Id="rId16" Type="http://schemas.openxmlformats.org/officeDocument/2006/relationships/slide" Target="slides/slide9.xml"/><Relationship Id="rId19" Type="http://schemas.openxmlformats.org/officeDocument/2006/relationships/font" Target="fonts/EncodeSansBlack-bold.fntdata"/><Relationship Id="rId18" Type="http://schemas.openxmlformats.org/officeDocument/2006/relationships/font" Target="fonts/Encode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9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8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8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8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8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7" name="Google Shape;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9" name="Google Shape;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/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  <a:defRPr b="1" i="0" sz="5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 Logo_Purple_2685_HEX.png" id="57" name="Google Shape;5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58" name="Google Shape;5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HEX.png" id="59" name="Google Shape;5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2039" y="3947767"/>
            <a:ext cx="2451418" cy="124509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>
            <p:ph type="title"/>
          </p:nvPr>
        </p:nvSpPr>
        <p:spPr>
          <a:xfrm>
            <a:off x="671757" y="939146"/>
            <a:ext cx="6972300" cy="2871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Encode Sans Black"/>
              <a:buNone/>
              <a:defRPr b="1" i="0" sz="5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63" name="Google Shape;63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HEX.png" id="64" name="Google Shape;6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050" y="1402894"/>
            <a:ext cx="1371201" cy="69644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>
            <p:ph type="title"/>
          </p:nvPr>
        </p:nvSpPr>
        <p:spPr>
          <a:xfrm>
            <a:off x="671755" y="365125"/>
            <a:ext cx="8064505" cy="998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>
            <p:ph idx="2" type="chart"/>
          </p:nvPr>
        </p:nvSpPr>
        <p:spPr>
          <a:xfrm>
            <a:off x="671757" y="1736725"/>
            <a:ext cx="8184662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4B2E83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68" name="Google Shape;6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HEX.png" id="69" name="Google Shape;6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050" y="1402894"/>
            <a:ext cx="1371201" cy="6964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>
            <p:ph type="title"/>
          </p:nvPr>
        </p:nvSpPr>
        <p:spPr>
          <a:xfrm>
            <a:off x="671755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2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4" name="Google Shape;14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5" name="Google Shape;1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3"/>
          <p:cNvSpPr txBox="1"/>
          <p:nvPr>
            <p:ph type="title"/>
          </p:nvPr>
        </p:nvSpPr>
        <p:spPr>
          <a:xfrm>
            <a:off x="671757" y="365069"/>
            <a:ext cx="8184662" cy="998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8" name="Google Shape;1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0" name="Google Shape;2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/>
          <p:nvPr>
            <p:ph type="title"/>
          </p:nvPr>
        </p:nvSpPr>
        <p:spPr>
          <a:xfrm>
            <a:off x="671756" y="371511"/>
            <a:ext cx="8064505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5" name="Google Shape;2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/>
          <p:nvPr>
            <p:ph type="title"/>
          </p:nvPr>
        </p:nvSpPr>
        <p:spPr>
          <a:xfrm>
            <a:off x="671756" y="371511"/>
            <a:ext cx="8116644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0" name="Google Shape;30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1" name="Google Shape;3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7"/>
          <p:cNvSpPr txBox="1"/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 Logo_Purple_2685_HEX.png" id="34" name="Google Shape;34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35" name="Google Shape;3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8"/>
          <p:cNvSpPr txBox="1"/>
          <p:nvPr>
            <p:ph type="title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Encode Sans Black"/>
              <a:buNone/>
              <a:defRPr b="1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idx="1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1" name="Google Shape;41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2" name="Google Shape;4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9"/>
          <p:cNvSpPr txBox="1"/>
          <p:nvPr>
            <p:ph type="title"/>
          </p:nvPr>
        </p:nvSpPr>
        <p:spPr>
          <a:xfrm>
            <a:off x="671756" y="371511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6" name="Google Shape;4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0"/>
          <p:cNvSpPr txBox="1"/>
          <p:nvPr>
            <p:ph type="title"/>
          </p:nvPr>
        </p:nvSpPr>
        <p:spPr>
          <a:xfrm>
            <a:off x="671756" y="371511"/>
            <a:ext cx="8116644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" type="body"/>
          </p:nvPr>
        </p:nvSpPr>
        <p:spPr>
          <a:xfrm>
            <a:off x="671757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2"/>
          <p:cNvSpPr txBox="1"/>
          <p:nvPr>
            <p:ph idx="2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53" name="Google Shape;53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HEX.png" id="54" name="Google Shape;5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050" y="1402894"/>
            <a:ext cx="1371201" cy="6964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2"/>
          <p:cNvSpPr txBox="1"/>
          <p:nvPr>
            <p:ph type="title"/>
          </p:nvPr>
        </p:nvSpPr>
        <p:spPr>
          <a:xfrm>
            <a:off x="671757" y="365125"/>
            <a:ext cx="8184662" cy="998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b="1" i="0" sz="3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8D3A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1"/>
    <p:sldLayoutId id="2147483657" r:id="rId2"/>
    <p:sldLayoutId id="2147483658" r:id="rId3"/>
    <p:sldLayoutId id="2147483659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gcahelp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</a:pPr>
            <a:r>
              <a:rPr b="0" lang="en-US">
                <a:latin typeface="Encode Sans"/>
                <a:ea typeface="Encode Sans"/>
                <a:cs typeface="Encode Sans"/>
                <a:sym typeface="Encode Sans"/>
              </a:rPr>
              <a:t>Reopening Awards for Late Costs</a:t>
            </a:r>
            <a:endParaRPr b="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732453" y="4250095"/>
            <a:ext cx="507118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Azalea Vasquez, Grant and Contract Accounting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MRAM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January 12, 2023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/>
          </a:p>
          <a:p>
            <a:pPr indent="-285750" lvl="0" marL="2857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 sz="2400"/>
              <a:t>July 2013 - NIH announces PMS Subaccounts.</a:t>
            </a:r>
            <a:endParaRPr/>
          </a:p>
          <a:p>
            <a:pPr indent="-285750" lvl="1" marL="6858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•"/>
            </a:pPr>
            <a:r>
              <a:rPr lang="en-US"/>
              <a:t>Allowing NIH to monitor draws by award, and to enforce close-out deadlines</a:t>
            </a:r>
            <a:endParaRPr/>
          </a:p>
          <a:p>
            <a:pPr indent="-158750" lvl="1" marL="6858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None/>
            </a:pPr>
            <a:r>
              <a:t/>
            </a:r>
            <a:endParaRPr/>
          </a:p>
          <a:p>
            <a:pPr indent="-285750" lvl="0" marL="2857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June 2021 – Notice Number NOT-OD-21-128 is released</a:t>
            </a:r>
            <a:endParaRPr/>
          </a:p>
          <a:p>
            <a:pPr indent="-285750" lvl="1" marL="6858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•"/>
            </a:pPr>
            <a:r>
              <a:rPr lang="en-US"/>
              <a:t>Guidance for revising an FFR for a closed PMS subaccount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NIH Closeout Compliance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905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The UW has submitted numerous requests to NIH since the change in June 2021 to reopen closed PMS Subaccounts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NIH has noticed and is starting to deny these requests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Our justifications are being scrutinized</a:t>
            </a:r>
            <a:endParaRPr/>
          </a:p>
        </p:txBody>
      </p:sp>
      <p:sp>
        <p:nvSpPr>
          <p:cNvPr id="88" name="Google Shape;88;p18"/>
          <p:cNvSpPr txBox="1"/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Requests to Reopen PMS Subaccounts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Our reputation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•"/>
            </a:pPr>
            <a:r>
              <a:rPr lang="en-US"/>
              <a:t>Not meeting grant requirements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•"/>
            </a:pPr>
            <a:r>
              <a:rPr lang="en-US"/>
              <a:t>Cannot account for grant funds properly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Expanded Authorities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•"/>
            </a:pPr>
            <a:r>
              <a:rPr lang="en-US"/>
              <a:t>Waiver of prior approvals can be revoked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4" name="Google Shape;94;p19"/>
          <p:cNvSpPr txBox="1"/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What is at Stake?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668234" y="1727796"/>
            <a:ext cx="8187281" cy="4497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/>
              <a:t>Effective Immediately, requests to reopen (or keep open) a budget after the Final Action Date will require additional justification: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Why is this charge posting late?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How will this situation be avoided in the future?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Department budget to transfer the deficit to if the request is denied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00" name="Google Shape;100;p20"/>
          <p:cNvSpPr txBox="1"/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Request to Reopen Awards after FAD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If your justification cites low staffing or lack of training as the reason, your request will be denied.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NIH is denying our requests when we list this as a reason for late posting charges.</a:t>
            </a:r>
            <a:endParaRPr/>
          </a:p>
        </p:txBody>
      </p:sp>
      <p:sp>
        <p:nvSpPr>
          <p:cNvPr id="106" name="Google Shape;106;p21"/>
          <p:cNvSpPr txBox="1"/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Request to Reopen Awards after FAD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If we reopen your budget the late charges/credits must post by the new deadline.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Initial final Financial Report and/or Invoice will be submitted on time by GCA.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•"/>
            </a:pPr>
            <a:r>
              <a:rPr lang="en-US"/>
              <a:t>We will not hold for pending charges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Reduce the risk of: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•"/>
            </a:pPr>
            <a:r>
              <a:rPr lang="en-US"/>
              <a:t>Non-compliance with grant terms 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•"/>
            </a:pPr>
            <a:r>
              <a:rPr lang="en-US"/>
              <a:t>Non-payment by sponsor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12" name="Google Shape;112;p22"/>
          <p:cNvSpPr txBox="1"/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GCA Final Report and Final Invoice Process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Sponsors do not like late posting charges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Expenditures must post by the Final Action Date if they need to be included on a Final Financial Report and/or Final Invoice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•"/>
            </a:pPr>
            <a:r>
              <a:rPr lang="en-US"/>
              <a:t>Additional justification is now required to reopen or keep open a budget past the Final Action Date</a:t>
            </a:r>
            <a:endParaRPr/>
          </a:p>
        </p:txBody>
      </p:sp>
      <p:sp>
        <p:nvSpPr>
          <p:cNvPr id="118" name="Google Shape;118;p23"/>
          <p:cNvSpPr txBox="1"/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b="0" lang="en-US"/>
              <a:t>In Conclusion</a:t>
            </a:r>
            <a:endParaRPr b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671757" y="2012338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/>
              <a:t>Please contact GCA at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gcahelp@uw.edu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24" name="Google Shape;124;p24"/>
          <p:cNvSpPr txBox="1"/>
          <p:nvPr>
            <p:ph type="title"/>
          </p:nvPr>
        </p:nvSpPr>
        <p:spPr>
          <a:xfrm>
            <a:off x="671757" y="365125"/>
            <a:ext cx="8184662" cy="998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b="0" lang="en-US"/>
              <a:t>Questions</a:t>
            </a:r>
            <a:endParaRPr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UW Palette 1">
      <a:dk1>
        <a:srgbClr val="4B2E83"/>
      </a:dk1>
      <a:lt1>
        <a:srgbClr val="E8E3D3"/>
      </a:lt1>
      <a:dk2>
        <a:srgbClr val="4B2E83"/>
      </a:dk2>
      <a:lt2>
        <a:srgbClr val="FFFFFF"/>
      </a:lt2>
      <a:accent1>
        <a:srgbClr val="4B2E83"/>
      </a:accent1>
      <a:accent2>
        <a:srgbClr val="E8E3D3"/>
      </a:accent2>
      <a:accent3>
        <a:srgbClr val="FFFFFF"/>
      </a:accent3>
      <a:accent4>
        <a:srgbClr val="D9D9D9"/>
      </a:accent4>
      <a:accent5>
        <a:srgbClr val="444444"/>
      </a:accent5>
      <a:accent6>
        <a:srgbClr val="85754D"/>
      </a:accent6>
      <a:hlink>
        <a:srgbClr val="4B2E83"/>
      </a:hlink>
      <a:folHlink>
        <a:srgbClr val="4B2E8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