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7" r:id="rId4"/>
    <p:sldMasterId id="214748365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7315200" cy="9601200"/>
  <p:embeddedFontLst>
    <p:embeddedFont>
      <p:font typeface="Encode Sans Black"/>
      <p:bold r:id="rId16"/>
    </p:embeddedFont>
    <p:embeddedFont>
      <p:font typeface="Open Sans Light"/>
      <p:regular r:id="rId17"/>
      <p:bold r:id="rId18"/>
      <p:italic r:id="rId19"/>
      <p:boldItalic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Italic.fntdata"/><Relationship Id="rId11" Type="http://schemas.openxmlformats.org/officeDocument/2006/relationships/slide" Target="slides/slide5.xml"/><Relationship Id="rId22" Type="http://schemas.openxmlformats.org/officeDocument/2006/relationships/font" Target="fonts/OpenSans-bold.fntdata"/><Relationship Id="rId10" Type="http://schemas.openxmlformats.org/officeDocument/2006/relationships/slide" Target="slides/slide4.xml"/><Relationship Id="rId21" Type="http://schemas.openxmlformats.org/officeDocument/2006/relationships/font" Target="fonts/OpenSans-regular.fntdata"/><Relationship Id="rId13" Type="http://schemas.openxmlformats.org/officeDocument/2006/relationships/slide" Target="slides/slide7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6.xml"/><Relationship Id="rId23" Type="http://schemas.openxmlformats.org/officeDocument/2006/relationships/font" Target="fonts/Open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OpenSansLight-regular.fntdata"/><Relationship Id="rId16" Type="http://schemas.openxmlformats.org/officeDocument/2006/relationships/font" Target="fonts/EncodeSansBlack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Ligh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Ligh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2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9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2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3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6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8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8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/>
          <p:nvPr>
            <p:ph idx="2" type="sldImg"/>
          </p:nvPr>
        </p:nvSpPr>
        <p:spPr>
          <a:xfrm>
            <a:off x="1498600" y="1200150"/>
            <a:ext cx="4318000" cy="3238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9:notes"/>
          <p:cNvSpPr txBox="1"/>
          <p:nvPr>
            <p:ph idx="1" type="body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anchorCtr="0" anchor="t" bIns="50350" lIns="100700" spcFirstLastPara="1" rIns="100700" wrap="square" tIns="50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9:notes"/>
          <p:cNvSpPr txBox="1"/>
          <p:nvPr>
            <p:ph idx="12" type="sldNum"/>
          </p:nvPr>
        </p:nvSpPr>
        <p:spPr>
          <a:xfrm>
            <a:off x="4143590" y="9119478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anchorCtr="0" anchor="b" bIns="50350" lIns="100700" spcFirstLastPara="1" rIns="100700" wrap="square" tIns="503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0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842045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378987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53217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HEX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2039" y="4619072"/>
            <a:ext cx="1371600" cy="124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006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33006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40"/>
            <a:ext cx="8197115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764" y="1107760"/>
            <a:ext cx="1103781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/>
          <p:nvPr>
            <p:ph idx="3" type="body"/>
          </p:nvPr>
        </p:nvSpPr>
        <p:spPr>
          <a:xfrm>
            <a:off x="671759" y="1730669"/>
            <a:ext cx="8184663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3006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3006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3107" y="6450901"/>
            <a:ext cx="2425295" cy="1629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idx="1" type="body"/>
          </p:nvPr>
        </p:nvSpPr>
        <p:spPr>
          <a:xfrm>
            <a:off x="671759" y="1332225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83915" y="5945856"/>
            <a:ext cx="1371600" cy="92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42" y="6450901"/>
            <a:ext cx="2425295" cy="162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1759" y="3995503"/>
            <a:ext cx="1600200" cy="13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" type="body"/>
          </p:nvPr>
        </p:nvSpPr>
        <p:spPr>
          <a:xfrm>
            <a:off x="671759" y="68724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006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33006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659305" y="1736726"/>
            <a:ext cx="8196211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>
            <p:ph idx="2" type="chart"/>
          </p:nvPr>
        </p:nvSpPr>
        <p:spPr>
          <a:xfrm>
            <a:off x="766764" y="1736727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3006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33006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2" name="Google Shape;3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7" y="6450901"/>
            <a:ext cx="2425295" cy="162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764" y="1363510"/>
            <a:ext cx="1103781" cy="96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33006F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36" name="Google Shape;3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839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5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9" y="1332225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E8D3A2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9" name="Google Shape;3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9463" y="3973980"/>
            <a:ext cx="1600200" cy="13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E8D3A2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2320240"/>
            <a:ext cx="8197115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E8D3A2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E8D3A2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E8D3A2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E8D3A2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E8D3A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E8D3A2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E8D3A2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E8D3A2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3" type="body"/>
          </p:nvPr>
        </p:nvSpPr>
        <p:spPr>
          <a:xfrm>
            <a:off x="671759" y="1730669"/>
            <a:ext cx="8184663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44" name="Google Shape;44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764" y="1364405"/>
            <a:ext cx="1103781" cy="96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33006F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47" name="Google Shape;4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839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E8D3A2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659307" y="1736726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50" name="Google Shape;5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764" y="1364405"/>
            <a:ext cx="1103781" cy="96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33006F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1"/>
          <p:cNvSpPr/>
          <p:nvPr>
            <p:ph idx="2" type="chart"/>
          </p:nvPr>
        </p:nvSpPr>
        <p:spPr>
          <a:xfrm>
            <a:off x="766764" y="1736727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E8D3A2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55" name="Google Shape;5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764" y="1364405"/>
            <a:ext cx="1103781" cy="96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" type="body"/>
          </p:nvPr>
        </p:nvSpPr>
        <p:spPr>
          <a:xfrm>
            <a:off x="164387" y="1995854"/>
            <a:ext cx="8548097" cy="44254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200"/>
              <a:buNone/>
            </a:pPr>
            <a:r>
              <a:rPr lang="en-US" sz="3200">
                <a:solidFill>
                  <a:srgbClr val="33006F"/>
                </a:solidFill>
              </a:rPr>
              <a:t>F&amp;A Rate Proposal Project Update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006F"/>
              </a:buClr>
              <a:buSzPts val="3200"/>
              <a:buNone/>
            </a:pPr>
            <a:r>
              <a:rPr lang="en-US" sz="3200">
                <a:solidFill>
                  <a:srgbClr val="33006F"/>
                </a:solidFill>
              </a:rPr>
              <a:t>MRAM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006F"/>
              </a:buClr>
              <a:buSzPts val="2800"/>
              <a:buNone/>
            </a:pPr>
            <a:r>
              <a:rPr i="1" lang="en-US" sz="2800">
                <a:solidFill>
                  <a:srgbClr val="33006F"/>
                </a:solidFill>
              </a:rPr>
              <a:t>January 12, 2023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None/>
            </a:pPr>
            <a:r>
              <a:t/>
            </a:r>
            <a:endParaRPr i="1" sz="2800">
              <a:solidFill>
                <a:srgbClr val="33006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None/>
            </a:pPr>
            <a:r>
              <a:t/>
            </a:r>
            <a:endParaRPr i="1" sz="2800">
              <a:solidFill>
                <a:srgbClr val="33006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None/>
            </a:pPr>
            <a:r>
              <a:t/>
            </a:r>
            <a:endParaRPr i="1" sz="2800">
              <a:solidFill>
                <a:srgbClr val="33006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3006F"/>
              </a:buClr>
              <a:buSzPts val="1200"/>
              <a:buNone/>
            </a:pPr>
            <a:r>
              <a:rPr i="1" lang="en-US" sz="1200">
                <a:solidFill>
                  <a:srgbClr val="33006F"/>
                </a:solidFill>
              </a:rPr>
              <a:t>Colleen Bettis, Director MAA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3006F"/>
              </a:buClr>
              <a:buSzPts val="1200"/>
              <a:buNone/>
            </a:pPr>
            <a:r>
              <a:rPr i="1" lang="en-US" sz="1200">
                <a:solidFill>
                  <a:srgbClr val="33006F"/>
                </a:solidFill>
              </a:rPr>
              <a:t>Sponsored Programs Finance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3006F"/>
              </a:buClr>
              <a:buSzPts val="1200"/>
              <a:buNone/>
            </a:pPr>
            <a:r>
              <a:rPr i="1" lang="en-US" sz="1200">
                <a:solidFill>
                  <a:srgbClr val="33006F"/>
                </a:solidFill>
              </a:rPr>
              <a:t>UW Finance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None/>
            </a:pPr>
            <a:r>
              <a:t/>
            </a:r>
            <a:endParaRPr sz="1900">
              <a:solidFill>
                <a:srgbClr val="33006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000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68" name="Google Shape;68;p13"/>
          <p:cNvSpPr txBox="1"/>
          <p:nvPr>
            <p:ph idx="2" type="body"/>
          </p:nvPr>
        </p:nvSpPr>
        <p:spPr>
          <a:xfrm>
            <a:off x="659305" y="1263721"/>
            <a:ext cx="8197115" cy="4563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4465" lvl="0" marL="342265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</a:pPr>
            <a:r>
              <a:t/>
            </a:r>
            <a:endParaRPr sz="2800"/>
          </a:p>
          <a:p>
            <a:pPr indent="-342265" lvl="0" marL="342265" rtl="0" algn="l">
              <a:spcBef>
                <a:spcPts val="560"/>
              </a:spcBef>
              <a:spcAft>
                <a:spcPts val="0"/>
              </a:spcAft>
              <a:buClr>
                <a:schemeClr val="accent5"/>
              </a:buClr>
              <a:buSzPts val="2800"/>
              <a:buChar char="&gt;"/>
            </a:pPr>
            <a:r>
              <a:rPr lang="en-US" sz="2800"/>
              <a:t>Project Update</a:t>
            </a:r>
            <a:endParaRPr/>
          </a:p>
          <a:p>
            <a:pPr indent="-285115" lvl="1" marL="742315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–"/>
            </a:pPr>
            <a:r>
              <a:rPr lang="en-US" sz="2400">
                <a:latin typeface="Open Sans"/>
                <a:ea typeface="Open Sans"/>
                <a:cs typeface="Open Sans"/>
                <a:sym typeface="Open Sans"/>
              </a:rPr>
              <a:t>Year in Review</a:t>
            </a:r>
            <a:endParaRPr/>
          </a:p>
          <a:p>
            <a:pPr indent="-285115" lvl="1" marL="742315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–"/>
            </a:pPr>
            <a:r>
              <a:rPr lang="en-US" sz="2400">
                <a:latin typeface="Open Sans"/>
                <a:ea typeface="Open Sans"/>
                <a:cs typeface="Open Sans"/>
                <a:sym typeface="Open Sans"/>
              </a:rPr>
              <a:t>Space Inventory</a:t>
            </a:r>
            <a:endParaRPr/>
          </a:p>
          <a:p>
            <a:pPr indent="-285115" lvl="1" marL="742315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–"/>
            </a:pPr>
            <a:r>
              <a:rPr lang="en-US" sz="2400">
                <a:latin typeface="Open Sans"/>
                <a:ea typeface="Open Sans"/>
                <a:cs typeface="Open Sans"/>
                <a:sym typeface="Open Sans"/>
              </a:rPr>
              <a:t>Financials Validation</a:t>
            </a:r>
            <a:endParaRPr/>
          </a:p>
          <a:p>
            <a:pPr indent="-342265" lvl="0" marL="342265" rtl="0" algn="l">
              <a:spcBef>
                <a:spcPts val="560"/>
              </a:spcBef>
              <a:spcAft>
                <a:spcPts val="0"/>
              </a:spcAft>
              <a:buClr>
                <a:schemeClr val="accent5"/>
              </a:buClr>
              <a:buSzPts val="2800"/>
              <a:buChar char="&gt;"/>
            </a:pPr>
            <a:r>
              <a:rPr lang="en-US" sz="2800"/>
              <a:t>Timeline</a:t>
            </a:r>
            <a:endParaRPr/>
          </a:p>
          <a:p>
            <a:pPr indent="-342265" lvl="0" marL="342265" rtl="0" algn="l">
              <a:spcBef>
                <a:spcPts val="560"/>
              </a:spcBef>
              <a:spcAft>
                <a:spcPts val="0"/>
              </a:spcAft>
              <a:buClr>
                <a:schemeClr val="accent5"/>
              </a:buClr>
              <a:buSzPts val="2800"/>
              <a:buChar char="&gt;"/>
            </a:pPr>
            <a:r>
              <a:rPr lang="en-US" sz="2800"/>
              <a:t>Next Steps</a:t>
            </a:r>
            <a:endParaRPr/>
          </a:p>
          <a:p>
            <a:pPr indent="-285115" lvl="1" marL="742315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–"/>
            </a:pPr>
            <a:r>
              <a:rPr lang="en-US" sz="2400">
                <a:latin typeface="Open Sans"/>
                <a:ea typeface="Open Sans"/>
                <a:cs typeface="Open Sans"/>
                <a:sym typeface="Open Sans"/>
              </a:rPr>
              <a:t>Training</a:t>
            </a:r>
            <a:endParaRPr/>
          </a:p>
          <a:p>
            <a:pPr indent="-285115" lvl="1" marL="742315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Char char="–"/>
            </a:pPr>
            <a:r>
              <a:rPr lang="en-US" sz="2400">
                <a:latin typeface="Open Sans"/>
                <a:ea typeface="Open Sans"/>
                <a:cs typeface="Open Sans"/>
                <a:sym typeface="Open Sans"/>
              </a:rPr>
              <a:t>Space Survey</a:t>
            </a:r>
            <a:endParaRPr/>
          </a:p>
          <a:p>
            <a:pPr indent="-342265" lvl="0" marL="342265" rtl="0" algn="l">
              <a:spcBef>
                <a:spcPts val="560"/>
              </a:spcBef>
              <a:spcAft>
                <a:spcPts val="0"/>
              </a:spcAft>
              <a:buClr>
                <a:schemeClr val="accent5"/>
              </a:buClr>
              <a:buSzPts val="2800"/>
              <a:buChar char="&gt;"/>
            </a:pPr>
            <a:r>
              <a:rPr lang="en-US" sz="2800"/>
              <a:t>Questions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000"/>
              <a:buNone/>
            </a:pPr>
            <a:r>
              <a:rPr lang="en-US"/>
              <a:t>Project Update</a:t>
            </a:r>
            <a:endParaRPr/>
          </a:p>
        </p:txBody>
      </p:sp>
      <p:sp>
        <p:nvSpPr>
          <p:cNvPr id="75" name="Google Shape;75;p14"/>
          <p:cNvSpPr txBox="1"/>
          <p:nvPr>
            <p:ph idx="2" type="body"/>
          </p:nvPr>
        </p:nvSpPr>
        <p:spPr>
          <a:xfrm>
            <a:off x="659305" y="2320240"/>
            <a:ext cx="8197115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883" lvl="0" marL="342883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Outcomes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Reconciled to financial statements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Updated cost pool algorithm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Developed SQL code for base year data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Established space survey threshold</a:t>
            </a:r>
            <a:endParaRPr/>
          </a:p>
          <a:p>
            <a:pPr indent="-342883" lvl="0" marL="342883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Lessons Learned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Revised data mapping since FY13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Refined inventory processes: InVision/WebSpace</a:t>
            </a:r>
            <a:endParaRPr/>
          </a:p>
        </p:txBody>
      </p:sp>
      <p:sp>
        <p:nvSpPr>
          <p:cNvPr id="76" name="Google Shape;76;p14"/>
          <p:cNvSpPr txBox="1"/>
          <p:nvPr>
            <p:ph idx="3" type="body"/>
          </p:nvPr>
        </p:nvSpPr>
        <p:spPr>
          <a:xfrm>
            <a:off x="671759" y="1730669"/>
            <a:ext cx="8184663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400"/>
              <a:buNone/>
            </a:pPr>
            <a:r>
              <a:rPr lang="en-US"/>
              <a:t>Practice Year in Review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000"/>
              <a:buNone/>
            </a:pPr>
            <a:r>
              <a:rPr lang="en-US"/>
              <a:t>Project Update</a:t>
            </a:r>
            <a:endParaRPr/>
          </a:p>
        </p:txBody>
      </p:sp>
      <p:sp>
        <p:nvSpPr>
          <p:cNvPr id="83" name="Google Shape;83;p15"/>
          <p:cNvSpPr txBox="1"/>
          <p:nvPr>
            <p:ph idx="2" type="body"/>
          </p:nvPr>
        </p:nvSpPr>
        <p:spPr>
          <a:xfrm>
            <a:off x="659305" y="2320240"/>
            <a:ext cx="8197115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883" lvl="0" marL="342883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8-week initiative, concluded 11/30</a:t>
            </a:r>
            <a:endParaRPr/>
          </a:p>
          <a:p>
            <a:pPr indent="-342883" lvl="0" marL="342883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InVision vs. WebSpace</a:t>
            </a:r>
            <a:endParaRPr/>
          </a:p>
          <a:p>
            <a:pPr indent="-342883" lvl="0" marL="342883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Partnership with Facilities</a:t>
            </a:r>
            <a:endParaRPr/>
          </a:p>
        </p:txBody>
      </p:sp>
      <p:sp>
        <p:nvSpPr>
          <p:cNvPr id="84" name="Google Shape;84;p15"/>
          <p:cNvSpPr txBox="1"/>
          <p:nvPr>
            <p:ph idx="3" type="body"/>
          </p:nvPr>
        </p:nvSpPr>
        <p:spPr>
          <a:xfrm>
            <a:off x="671759" y="1730669"/>
            <a:ext cx="8184663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400"/>
              <a:buNone/>
            </a:pPr>
            <a:r>
              <a:rPr lang="en-US"/>
              <a:t>Base Year: Space Inventory - Complete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000"/>
              <a:buNone/>
            </a:pPr>
            <a:r>
              <a:rPr lang="en-US"/>
              <a:t>Project Update</a:t>
            </a:r>
            <a:endParaRPr/>
          </a:p>
        </p:txBody>
      </p:sp>
      <p:sp>
        <p:nvSpPr>
          <p:cNvPr id="91" name="Google Shape;91;p16"/>
          <p:cNvSpPr txBox="1"/>
          <p:nvPr>
            <p:ph idx="2" type="body"/>
          </p:nvPr>
        </p:nvSpPr>
        <p:spPr>
          <a:xfrm>
            <a:off x="659305" y="2320240"/>
            <a:ext cx="8197115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883" lvl="0" marL="342883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Participation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70 departments from 11 Schools/Colleges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124 system users</a:t>
            </a:r>
            <a:endParaRPr/>
          </a:p>
          <a:p>
            <a:pPr indent="-342883" lvl="0" marL="342883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Room Updates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9,736 rooms, or 11% of all UW space was updated 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951 previously unclassified rooms were assigned primary use</a:t>
            </a:r>
            <a:endParaRPr/>
          </a:p>
          <a:p>
            <a:pPr indent="-342883" lvl="0" marL="342883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Assignable Square Feet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221,500 additional square feet identified as research space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Represents 10% increase</a:t>
            </a:r>
            <a:endParaRPr/>
          </a:p>
        </p:txBody>
      </p:sp>
      <p:sp>
        <p:nvSpPr>
          <p:cNvPr id="92" name="Google Shape;92;p16"/>
          <p:cNvSpPr txBox="1"/>
          <p:nvPr>
            <p:ph idx="3" type="body"/>
          </p:nvPr>
        </p:nvSpPr>
        <p:spPr>
          <a:xfrm>
            <a:off x="671759" y="1730669"/>
            <a:ext cx="8184663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400"/>
              <a:buNone/>
            </a:pPr>
            <a:r>
              <a:rPr lang="en-US"/>
              <a:t>Base Year: Space Inventory - Outcomes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000"/>
              <a:buNone/>
            </a:pPr>
            <a:r>
              <a:rPr lang="en-US"/>
              <a:t>Project Update</a:t>
            </a:r>
            <a:endParaRPr/>
          </a:p>
        </p:txBody>
      </p:sp>
      <p:sp>
        <p:nvSpPr>
          <p:cNvPr id="99" name="Google Shape;99;p17"/>
          <p:cNvSpPr txBox="1"/>
          <p:nvPr>
            <p:ph idx="2" type="body"/>
          </p:nvPr>
        </p:nvSpPr>
        <p:spPr>
          <a:xfrm>
            <a:off x="659305" y="2320240"/>
            <a:ext cx="8197115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883" lvl="0" marL="342883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Cost Pools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990 assigned since OCT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709 budgets assigned during practice year</a:t>
            </a:r>
            <a:endParaRPr/>
          </a:p>
          <a:p>
            <a:pPr indent="-342883" lvl="0" marL="342883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Refining Practice Year Model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Refining cost pools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Updating allocation methods for costs</a:t>
            </a:r>
            <a:endParaRPr/>
          </a:p>
        </p:txBody>
      </p:sp>
      <p:sp>
        <p:nvSpPr>
          <p:cNvPr id="100" name="Google Shape;100;p17"/>
          <p:cNvSpPr txBox="1"/>
          <p:nvPr>
            <p:ph idx="3" type="body"/>
          </p:nvPr>
        </p:nvSpPr>
        <p:spPr>
          <a:xfrm>
            <a:off x="671759" y="1730669"/>
            <a:ext cx="8184663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400"/>
              <a:buNone/>
            </a:pPr>
            <a:r>
              <a:rPr lang="en-US"/>
              <a:t>Base Year: Financials Validation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000"/>
              <a:buNone/>
            </a:pPr>
            <a:r>
              <a:rPr lang="en-US"/>
              <a:t>Timeline</a:t>
            </a:r>
            <a:endParaRPr/>
          </a:p>
        </p:txBody>
      </p:sp>
      <p:pic>
        <p:nvPicPr>
          <p:cNvPr id="107" name="Google Shape;10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124075"/>
            <a:ext cx="9144000" cy="26098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8"/>
          <p:cNvSpPr/>
          <p:nvPr/>
        </p:nvSpPr>
        <p:spPr>
          <a:xfrm>
            <a:off x="6835928" y="3317065"/>
            <a:ext cx="460354" cy="449317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0000"/>
          </a:solidFill>
          <a:ln cap="flat" cmpd="sng" w="9525">
            <a:solidFill>
              <a:srgbClr val="30006E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000"/>
              <a:buNone/>
            </a:pPr>
            <a:r>
              <a:rPr lang="en-US"/>
              <a:t>Next Steps</a:t>
            </a:r>
            <a:endParaRPr/>
          </a:p>
        </p:txBody>
      </p:sp>
      <p:sp>
        <p:nvSpPr>
          <p:cNvPr id="115" name="Google Shape;115;p19"/>
          <p:cNvSpPr txBox="1"/>
          <p:nvPr>
            <p:ph idx="2" type="body"/>
          </p:nvPr>
        </p:nvSpPr>
        <p:spPr>
          <a:xfrm>
            <a:off x="659305" y="2320240"/>
            <a:ext cx="8197115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883" lvl="0" marL="342883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WebSpace Training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Inventory Training </a:t>
            </a:r>
            <a:endParaRPr/>
          </a:p>
          <a:p>
            <a:pPr indent="-228589" lvl="2" marL="1142943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&gt;"/>
            </a:pPr>
            <a:r>
              <a:rPr lang="en-US"/>
              <a:t>Early January 2023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Survey Training</a:t>
            </a:r>
            <a:endParaRPr/>
          </a:p>
          <a:p>
            <a:pPr indent="-228589" lvl="2" marL="1142943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&gt;"/>
            </a:pPr>
            <a:r>
              <a:rPr lang="en-US"/>
              <a:t>Late January 2023</a:t>
            </a:r>
            <a:endParaRPr/>
          </a:p>
          <a:p>
            <a:pPr indent="-342883" lvl="0" marL="342883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erriweather Sans"/>
              <a:buChar char="&gt;"/>
            </a:pPr>
            <a:r>
              <a:rPr lang="en-US"/>
              <a:t>Survey</a:t>
            </a:r>
            <a:endParaRPr/>
          </a:p>
          <a:p>
            <a:pPr indent="-285736" lvl="1" marL="742912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Char char="–"/>
            </a:pPr>
            <a:r>
              <a:rPr lang="en-US"/>
              <a:t>Completed in Webspace </a:t>
            </a:r>
            <a:endParaRPr/>
          </a:p>
          <a:p>
            <a:pPr indent="-228589" lvl="2" marL="1142943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&gt;"/>
            </a:pPr>
            <a:r>
              <a:rPr lang="en-US"/>
              <a:t>Feb-April 2023</a:t>
            </a:r>
            <a:endParaRPr/>
          </a:p>
        </p:txBody>
      </p:sp>
      <p:sp>
        <p:nvSpPr>
          <p:cNvPr id="116" name="Google Shape;116;p19"/>
          <p:cNvSpPr txBox="1"/>
          <p:nvPr>
            <p:ph idx="3" type="body"/>
          </p:nvPr>
        </p:nvSpPr>
        <p:spPr>
          <a:xfrm>
            <a:off x="671759" y="1730669"/>
            <a:ext cx="8184663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400"/>
              <a:buNone/>
            </a:pPr>
            <a:r>
              <a:rPr lang="en-US"/>
              <a:t>Space Survey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/>
          <p:nvPr>
            <p:ph idx="1" type="body"/>
          </p:nvPr>
        </p:nvSpPr>
        <p:spPr>
          <a:xfrm>
            <a:off x="671759" y="371510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3000"/>
              <a:buNone/>
            </a:pPr>
            <a:r>
              <a:rPr lang="en-US"/>
              <a:t>Questions?</a:t>
            </a:r>
            <a:endParaRPr/>
          </a:p>
        </p:txBody>
      </p:sp>
      <p:sp>
        <p:nvSpPr>
          <p:cNvPr id="123" name="Google Shape;123;p20"/>
          <p:cNvSpPr txBox="1"/>
          <p:nvPr>
            <p:ph idx="2" type="body"/>
          </p:nvPr>
        </p:nvSpPr>
        <p:spPr>
          <a:xfrm>
            <a:off x="854038" y="2481107"/>
            <a:ext cx="8197115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</a:pPr>
            <a:r>
              <a:rPr i="1" lang="en-US"/>
              <a:t>Thank you for your time!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</a:pPr>
            <a:r>
              <a:rPr i="1" lang="en-US"/>
              <a:t>fahelp@uw.edu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