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7010400" cy="9296400"/>
  <p:embeddedFontLst>
    <p:embeddedFont>
      <p:font typeface="Encode Sans"/>
      <p:regular r:id="rId14"/>
      <p:bold r:id="rId15"/>
    </p:embeddedFon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EncodeSans-bold.fntdata"/><Relationship Id="rId14" Type="http://schemas.openxmlformats.org/officeDocument/2006/relationships/font" Target="fonts/EncodeSans-regular.fntdata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washington.edu/admin/rules/policies/PO/EO57.html" TargetMode="External"/><Relationship Id="rId4" Type="http://schemas.openxmlformats.org/officeDocument/2006/relationships/hyperlink" Target="http://www.washington.edu/admin/rules/policies/APS/47.03.htm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ashington.edu/research/policies/gim-10-financial-conflict-of-interest-policy/" TargetMode="External"/><Relationship Id="rId4" Type="http://schemas.openxmlformats.org/officeDocument/2006/relationships/hyperlink" Target="https://www.washington.edu/research/compliance/financial-conflicts-of-interest-fcoi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nature.com/articles/d41586-022-04477-8" TargetMode="External"/><Relationship Id="rId4" Type="http://schemas.openxmlformats.org/officeDocument/2006/relationships/hyperlink" Target="https://www.hsgac.senate.gov/media/majority-media/senate-passes-peters-and-grassley-bipartisan-legislation-to-help-prevent-foreign-influence-in-us-policy-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research@uw.edu" TargetMode="External"/><Relationship Id="rId4" Type="http://schemas.openxmlformats.org/officeDocument/2006/relationships/hyperlink" Target="mailto:work1460@uw.edu" TargetMode="External"/><Relationship Id="rId5" Type="http://schemas.openxmlformats.org/officeDocument/2006/relationships/hyperlink" Target="https://www.washington.edu/research/myresearch-lifecycle/plan-and-propose/sponsor-requirements/federal/cpos/" TargetMode="External"/><Relationship Id="rId6" Type="http://schemas.openxmlformats.org/officeDocument/2006/relationships/hyperlink" Target="mailto:osp@uw.edu" TargetMode="External"/><Relationship Id="rId7" Type="http://schemas.openxmlformats.org/officeDocument/2006/relationships/hyperlink" Target="https://www.washington.edu/research/contact-us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92028" y="1130157"/>
            <a:ext cx="8248772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None/>
            </a:pPr>
            <a:r>
              <a:rPr lang="en-US" sz="4500">
                <a:latin typeface="Arial"/>
                <a:ea typeface="Arial"/>
                <a:cs typeface="Arial"/>
                <a:sym typeface="Arial"/>
              </a:rPr>
              <a:t>Outside Activities,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3"/>
              </a:buClr>
              <a:buSzPts val="4500"/>
              <a:buNone/>
            </a:pPr>
            <a:r>
              <a:rPr lang="en-US" sz="4500">
                <a:latin typeface="Arial"/>
                <a:ea typeface="Arial"/>
                <a:cs typeface="Arial"/>
                <a:sym typeface="Arial"/>
              </a:rPr>
              <a:t>Financial Conflicts of Interest, and Foreign Influence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January 2023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Melissa Petersen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Outside Activities – Policy Reminder</a:t>
            </a:r>
            <a:endParaRPr/>
          </a:p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59305" y="1600201"/>
            <a:ext cx="8196210" cy="41520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Char char="∙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Faculty, Librarians, and Other Academic Personnel (Residents and fellows, Postdoctoral scholars, Academic staff). Approvals required annually. </a:t>
            </a:r>
            <a:endParaRPr/>
          </a:p>
          <a:p>
            <a:pPr indent="0" lvl="0" marL="33972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EE"/>
              </a:buClr>
              <a:buSzPts val="2400"/>
              <a:buNone/>
            </a:pP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Executive Order No. 57</a:t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Char char="∙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Professional Staff, Classified Staff (both Contract Classified and Classified Non-Union), Student Employees, Academic Student Employees, and Other Staff Exempt from Civil Service.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Administrative Policy Statement 47.3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1028700" lvl="0" marL="10287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Financial Conflicts of Interest (FCOI)</a:t>
            </a:r>
            <a:endParaRPr/>
          </a:p>
        </p:txBody>
      </p:sp>
      <p:sp>
        <p:nvSpPr>
          <p:cNvPr id="73" name="Google Shape;73;p13"/>
          <p:cNvSpPr txBox="1"/>
          <p:nvPr>
            <p:ph idx="2" type="body"/>
          </p:nvPr>
        </p:nvSpPr>
        <p:spPr>
          <a:xfrm>
            <a:off x="659305" y="1600201"/>
            <a:ext cx="8196210" cy="41520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Char char="∙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UW policy (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GIM 10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) and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guidance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updates coming soon.</a:t>
            </a:r>
            <a:endParaRPr/>
          </a:p>
          <a:p>
            <a:pPr indent="-1905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Char char="∙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NIH announced areas of emphasis for oversight in 2023, subrecipient compliance and FCOI included.</a:t>
            </a:r>
            <a:endParaRPr/>
          </a:p>
          <a:p>
            <a:pPr indent="-1905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Char char="∙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We may still see more changes…</a:t>
            </a:r>
            <a:endParaRPr/>
          </a:p>
          <a:p>
            <a:pPr indent="-190500" lvl="0" marL="3429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Noto Sans Symbols"/>
              <a:buNone/>
            </a:pPr>
            <a:r>
              <a:t/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1028700" lvl="0" marL="10287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Foreign Influence (yes, it’s still a ‘thing’)</a:t>
            </a:r>
            <a:endParaRPr/>
          </a:p>
        </p:txBody>
      </p:sp>
      <p:sp>
        <p:nvSpPr>
          <p:cNvPr id="81" name="Google Shape;81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Science (Nature)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 science must not be treated as a diplomatic pawn</a:t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Government (U.S. Senate)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Senate Passes Peters and Grassley Bipartisan Legislation to Help Prevent Foreign Influence in U.S. Policy</a:t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Example &amp; Contact</a:t>
            </a:r>
            <a:endParaRPr/>
          </a:p>
        </p:txBody>
      </p:sp>
      <p:sp>
        <p:nvSpPr>
          <p:cNvPr id="89" name="Google Shape;89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Example: NIH Notice of Award indicated that an Investigator was </a:t>
            </a:r>
            <a:r>
              <a:rPr b="0" i="1" lang="en-US" u="sng">
                <a:latin typeface="Arial"/>
                <a:ea typeface="Arial"/>
                <a:cs typeface="Arial"/>
                <a:sym typeface="Arial"/>
              </a:rPr>
              <a:t>restricted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pending submission documents in support of a consulting position listed only on their Biosketch – caused a 2-week delay.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Office of Research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– SFI and Outside Work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research@uw.edu</a:t>
            </a:r>
            <a:r>
              <a:rPr b="0" lang="en-US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/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work1460@uw.edu</a:t>
            </a:r>
            <a:r>
              <a:rPr b="0" lang="en-US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200"/>
              <a:buNone/>
            </a:pPr>
            <a:r>
              <a:t/>
            </a:r>
            <a:endParaRPr b="0" sz="120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Office of Sponsored Programs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– Biosketch; Other Support; Other, Current, &amp; Pending Support (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resource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osp@uw.edu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Contact Us</a:t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Foreign or Domestic?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  <p:pic>
        <p:nvPicPr>
          <p:cNvPr id="97" name="Google Shape;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113" y="1633235"/>
            <a:ext cx="8249786" cy="46329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Foreign or Domestic?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03" name="Google Shape;103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  <p:pic>
        <p:nvPicPr>
          <p:cNvPr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013" y="1633183"/>
            <a:ext cx="8249970" cy="4633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