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6" r:id="rId4"/>
    <p:sldMasterId id="2147483657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</p:sldIdLst>
  <p:sldSz cy="6858000" cx="9144000"/>
  <p:notesSz cx="6858000" cy="9144000"/>
  <p:embeddedFontLst>
    <p:embeddedFont>
      <p:font typeface="Encode Sans"/>
      <p:regular r:id="rId21"/>
      <p:bold r:id="rId22"/>
    </p:embeddedFont>
    <p:embeddedFont>
      <p:font typeface="Encode Sans Black"/>
      <p:bold r:id="rId23"/>
    </p:embeddedFont>
    <p:embeddedFont>
      <p:font typeface="Open Sans Light"/>
      <p:regular r:id="rId24"/>
      <p:bold r:id="rId25"/>
      <p:italic r:id="rId26"/>
      <p:boldItalic r:id="rId27"/>
    </p:embeddedFont>
    <p:embeddedFont>
      <p:font typeface="Open Sans"/>
      <p:regular r:id="rId28"/>
      <p:bold r:id="rId29"/>
      <p:italic r:id="rId30"/>
      <p:boldItalic r:id="rId3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88">
          <p15:clr>
            <a:srgbClr val="A4A3A4"/>
          </p15:clr>
        </p15:guide>
        <p15:guide id="2" pos="4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88" orient="horz"/>
        <p:guide pos="47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font" Target="fonts/EncodeSans-bold.fntdata"/><Relationship Id="rId21" Type="http://schemas.openxmlformats.org/officeDocument/2006/relationships/font" Target="fonts/EncodeSans-regular.fntdata"/><Relationship Id="rId24" Type="http://schemas.openxmlformats.org/officeDocument/2006/relationships/font" Target="fonts/OpenSansLight-regular.fntdata"/><Relationship Id="rId23" Type="http://schemas.openxmlformats.org/officeDocument/2006/relationships/font" Target="fonts/EncodeSansBlack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font" Target="fonts/OpenSansLight-italic.fntdata"/><Relationship Id="rId25" Type="http://schemas.openxmlformats.org/officeDocument/2006/relationships/font" Target="fonts/OpenSansLight-bold.fntdata"/><Relationship Id="rId28" Type="http://schemas.openxmlformats.org/officeDocument/2006/relationships/font" Target="fonts/OpenSans-regular.fntdata"/><Relationship Id="rId27" Type="http://schemas.openxmlformats.org/officeDocument/2006/relationships/font" Target="fonts/OpenSansLight-boldItalic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29" Type="http://schemas.openxmlformats.org/officeDocument/2006/relationships/font" Target="fonts/OpenSans-bold.fntdata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font" Target="fonts/OpenSans-boldItalic.fntdata"/><Relationship Id="rId30" Type="http://schemas.openxmlformats.org/officeDocument/2006/relationships/font" Target="fonts/OpenSans-italic.fnt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8.png"/><Relationship Id="rId4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1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bg>
      <p:bgPr>
        <a:solidFill>
          <a:srgbClr val="4B2E83"/>
        </a:solidFill>
      </p:bgPr>
    </p:bg>
    <p:spTree>
      <p:nvGrpSpPr>
        <p:cNvPr id="6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W_W Logo_White.png" id="7" name="Google Shape;7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8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7334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Google Shape;9;p2"/>
          <p:cNvSpPr txBox="1"/>
          <p:nvPr>
            <p:ph idx="1" type="body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5000"/>
              <a:buFont typeface="Arial"/>
              <a:buNone/>
              <a:defRPr b="0" i="0" sz="5000" u="none" cap="none" strike="noStrike">
                <a:solidFill>
                  <a:schemeClr val="accent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10" name="Google Shape;10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3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3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15" name="Google Shape;15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16" name="Google Shape;16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bg>
      <p:bgPr>
        <a:solidFill>
          <a:srgbClr val="4B2E83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W_W Logo_White.png" id="18" name="Google Shape;18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4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4"/>
          <p:cNvSpPr txBox="1"/>
          <p:nvPr>
            <p:ph idx="2" type="body"/>
          </p:nvPr>
        </p:nvSpPr>
        <p:spPr>
          <a:xfrm>
            <a:off x="659305" y="1736725"/>
            <a:ext cx="8076956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21" name="Google Shape;21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bg>
      <p:bgPr>
        <a:solidFill>
          <a:srgbClr val="4B2E83"/>
        </a:solidFill>
      </p:bgPr>
    </p:bg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5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26" name="Google Shape;26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Google Shape;30;p7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31" name="Google Shape;31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32" name="Google Shape;32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idx="1" type="body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None/>
              <a:defRPr b="0" i="0" sz="5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35" name="Google Shape;35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ordmark_center_Purple_HEX.png" id="36" name="Google Shape;36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2039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37" name="Google Shape;37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Google Shape;41;p9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42" name="Google Shape;42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8215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43" name="Google Shape;43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47" name="Google Shape;47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6310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48" name="Google Shape;48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Layout" Target="../slideLayouts/slideLayout6.xml"/><Relationship Id="rId3" Type="http://schemas.openxmlformats.org/officeDocument/2006/relationships/slideLayout" Target="../slideLayouts/slideLayout7.xml"/><Relationship Id="rId4" Type="http://schemas.openxmlformats.org/officeDocument/2006/relationships/slideLayout" Target="../slideLayouts/slideLayout8.xml"/><Relationship Id="rId5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B2E83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52" r:id="rId1"/>
    <p:sldLayoutId id="2147483653" r:id="rId2"/>
    <p:sldLayoutId id="2147483654" r:id="rId3"/>
    <p:sldLayoutId id="2147483655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4.xml"/><Relationship Id="rId3" Type="http://schemas.openxmlformats.org/officeDocument/2006/relationships/hyperlink" Target="mailto:gcafco@uw.edu" TargetMode="External"/><Relationship Id="rId4" Type="http://schemas.openxmlformats.org/officeDocument/2006/relationships/hyperlink" Target="https://finance.uw.edu/pafc/" TargetMode="External"/><Relationship Id="rId5" Type="http://schemas.openxmlformats.org/officeDocument/2006/relationships/hyperlink" Target="mailto:mgard4@uw.eud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finance.uw.edu/pafc/program-income" TargetMode="External"/><Relationship Id="rId4" Type="http://schemas.openxmlformats.org/officeDocument/2006/relationships/hyperlink" Target="https://finance.uw.edu/gca/award-lifecycle/budget-setup/program-income-guidelines" TargetMode="External"/><Relationship Id="rId5" Type="http://schemas.openxmlformats.org/officeDocument/2006/relationships/hyperlink" Target="https://finance.uw.edu/gca/award-lifecycle/budget-setup/program-income-guidelines#request-form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/>
          <p:nvPr>
            <p:ph idx="1" type="body"/>
          </p:nvPr>
        </p:nvSpPr>
        <p:spPr>
          <a:xfrm>
            <a:off x="692029" y="1640262"/>
            <a:ext cx="7634286" cy="212284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25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100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COMPLIANCE HOT TOPIC: PROGRAM INCOME</a:t>
            </a:r>
            <a:endParaRPr/>
          </a:p>
        </p:txBody>
      </p:sp>
      <p:sp>
        <p:nvSpPr>
          <p:cNvPr id="54" name="Google Shape;54;p11"/>
          <p:cNvSpPr txBox="1"/>
          <p:nvPr/>
        </p:nvSpPr>
        <p:spPr>
          <a:xfrm>
            <a:off x="692029" y="4308049"/>
            <a:ext cx="6656731" cy="1812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MRAM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February 2023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Matt Gardner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Post Award Fiscal Compliance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0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Uniform Guidance Requirements</a:t>
            </a:r>
            <a:endParaRPr/>
          </a:p>
        </p:txBody>
      </p:sp>
      <p:sp>
        <p:nvSpPr>
          <p:cNvPr id="114" name="Google Shape;114;p20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342931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 sz="2500">
                <a:latin typeface="Arial"/>
                <a:ea typeface="Arial"/>
                <a:cs typeface="Arial"/>
                <a:sym typeface="Arial"/>
              </a:rPr>
              <a:t>2 CFR 200.344 Closeout</a:t>
            </a:r>
            <a:endParaRPr/>
          </a:p>
          <a:p>
            <a:pPr indent="-20193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1" marL="400050" rtl="0" algn="l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“(a)</a:t>
            </a:r>
            <a:r>
              <a:rPr b="0" lang="en-US">
                <a:latin typeface="Arial"/>
                <a:ea typeface="Arial"/>
                <a:cs typeface="Arial"/>
                <a:sym typeface="Arial"/>
              </a:rPr>
              <a:t> The recipient must submit, 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no later than 120 calendar days</a:t>
            </a:r>
            <a:r>
              <a:rPr b="0" lang="en-US">
                <a:latin typeface="Arial"/>
                <a:ea typeface="Arial"/>
                <a:cs typeface="Arial"/>
                <a:sym typeface="Arial"/>
              </a:rPr>
              <a:t> after the end date of the period of performance, 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all financial, performance, and other reports as required by the terms and conditions of the Federal award</a:t>
            </a:r>
            <a:r>
              <a:rPr b="0" lang="en-US">
                <a:latin typeface="Arial"/>
                <a:ea typeface="Arial"/>
                <a:cs typeface="Arial"/>
                <a:sym typeface="Arial"/>
              </a:rPr>
              <a:t>…” </a:t>
            </a:r>
            <a:endParaRPr/>
          </a:p>
          <a:p>
            <a:pPr indent="-20193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 b="0"/>
          </a:p>
          <a:p>
            <a:pPr indent="0" lvl="1" marL="400050" rtl="0" algn="l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Reports include:</a:t>
            </a:r>
            <a:endParaRPr/>
          </a:p>
          <a:p>
            <a:pPr indent="-285781" lvl="1" marL="742950" rtl="0" algn="l">
              <a:spcBef>
                <a:spcPts val="388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b="0" lang="en-US" sz="2100">
                <a:latin typeface="Arial"/>
                <a:ea typeface="Arial"/>
                <a:cs typeface="Arial"/>
                <a:sym typeface="Arial"/>
              </a:rPr>
              <a:t>SF425 Financial Report</a:t>
            </a:r>
            <a:endParaRPr/>
          </a:p>
          <a:p>
            <a:pPr indent="-285781" lvl="1" marL="742950" rtl="0" algn="l">
              <a:spcBef>
                <a:spcPts val="388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b="0" lang="en-US" sz="2100">
                <a:latin typeface="Arial"/>
                <a:ea typeface="Arial"/>
                <a:cs typeface="Arial"/>
                <a:sym typeface="Arial"/>
              </a:rPr>
              <a:t>Progress or technical reports</a:t>
            </a:r>
            <a:endParaRPr/>
          </a:p>
          <a:p>
            <a:pPr indent="-285781" lvl="1" marL="742950" rtl="0" algn="l">
              <a:spcBef>
                <a:spcPts val="388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b="0" lang="en-US" sz="2100">
                <a:latin typeface="Arial"/>
                <a:ea typeface="Arial"/>
                <a:cs typeface="Arial"/>
                <a:sym typeface="Arial"/>
              </a:rPr>
              <a:t>Invention statements</a:t>
            </a:r>
            <a:endParaRPr/>
          </a:p>
          <a:p>
            <a:pPr indent="-285781" lvl="1" marL="742950" rtl="0" algn="l">
              <a:spcBef>
                <a:spcPts val="388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b="0" lang="en-US" sz="2100">
                <a:latin typeface="Arial"/>
                <a:ea typeface="Arial"/>
                <a:cs typeface="Arial"/>
                <a:sym typeface="Arial"/>
              </a:rPr>
              <a:t>Any other report required by the sponsor</a:t>
            </a:r>
            <a:endParaRPr/>
          </a:p>
          <a:p>
            <a:pPr indent="-20193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20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– PAFC 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1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2 CFR 200.344(a) Closeout (Continued)</a:t>
            </a:r>
            <a:endParaRPr/>
          </a:p>
        </p:txBody>
      </p:sp>
      <p:sp>
        <p:nvSpPr>
          <p:cNvPr id="121" name="Google Shape;121;p21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300"/>
              <a:buChar char="&gt;"/>
            </a:pPr>
            <a:r>
              <a:rPr lang="en-US" sz="2300">
                <a:latin typeface="Arial"/>
                <a:ea typeface="Arial"/>
                <a:cs typeface="Arial"/>
                <a:sym typeface="Arial"/>
              </a:rPr>
              <a:t>200.344(a) (Continued)</a:t>
            </a:r>
            <a:endParaRPr/>
          </a:p>
          <a:p>
            <a:pPr indent="0" lvl="1" marL="400050" rtl="0" algn="l">
              <a:lnSpc>
                <a:spcPct val="90000"/>
              </a:lnSpc>
              <a:spcBef>
                <a:spcPts val="380"/>
              </a:spcBef>
              <a:spcAft>
                <a:spcPts val="0"/>
              </a:spcAft>
              <a:buClr>
                <a:srgbClr val="4B2E83"/>
              </a:buClr>
              <a:buSzPts val="1900"/>
              <a:buNone/>
            </a:pPr>
            <a:r>
              <a:t/>
            </a:r>
            <a:endParaRPr b="0" sz="1900">
              <a:latin typeface="Arial"/>
              <a:ea typeface="Arial"/>
              <a:cs typeface="Arial"/>
              <a:sym typeface="Arial"/>
            </a:endParaRPr>
          </a:p>
          <a:p>
            <a:pPr indent="0" lvl="1" marL="400050" rtl="0" algn="l">
              <a:lnSpc>
                <a:spcPct val="90000"/>
              </a:lnSpc>
              <a:spcBef>
                <a:spcPts val="380"/>
              </a:spcBef>
              <a:spcAft>
                <a:spcPts val="0"/>
              </a:spcAft>
              <a:buClr>
                <a:srgbClr val="4B2E83"/>
              </a:buClr>
              <a:buSzPts val="1900"/>
              <a:buNone/>
            </a:pPr>
            <a:r>
              <a:rPr b="0" lang="en-US" sz="1900">
                <a:latin typeface="Arial"/>
                <a:ea typeface="Arial"/>
                <a:cs typeface="Arial"/>
                <a:sym typeface="Arial"/>
              </a:rPr>
              <a:t>“…A subrecipient must submit to the pass-through entity, </a:t>
            </a:r>
            <a:r>
              <a:rPr lang="en-US" sz="1900">
                <a:latin typeface="Arial"/>
                <a:ea typeface="Arial"/>
                <a:cs typeface="Arial"/>
                <a:sym typeface="Arial"/>
              </a:rPr>
              <a:t>no later than 90 calendar days (or an earlier date as agreed upon by the pass-through entity and subrecipient) </a:t>
            </a:r>
            <a:r>
              <a:rPr b="0" lang="en-US" sz="1900">
                <a:latin typeface="Arial"/>
                <a:ea typeface="Arial"/>
                <a:cs typeface="Arial"/>
                <a:sym typeface="Arial"/>
              </a:rPr>
              <a:t>after the end date of the period of performance, </a:t>
            </a:r>
            <a:r>
              <a:rPr lang="en-US" sz="1900">
                <a:latin typeface="Arial"/>
                <a:ea typeface="Arial"/>
                <a:cs typeface="Arial"/>
                <a:sym typeface="Arial"/>
              </a:rPr>
              <a:t>all financial, performance, and other reports as required by the terms and conditions</a:t>
            </a:r>
            <a:r>
              <a:rPr b="0" lang="en-US" sz="1900">
                <a:latin typeface="Arial"/>
                <a:ea typeface="Arial"/>
                <a:cs typeface="Arial"/>
                <a:sym typeface="Arial"/>
              </a:rPr>
              <a:t> of the Federal award…”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rgbClr val="4B2E83"/>
              </a:buClr>
              <a:buSzPts val="2300"/>
              <a:buNone/>
            </a:pPr>
            <a:r>
              <a:t/>
            </a:r>
            <a:endParaRPr b="0" sz="23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rgbClr val="4B2E83"/>
              </a:buClr>
              <a:buSzPts val="2300"/>
              <a:buNone/>
            </a:pPr>
            <a:r>
              <a:rPr lang="en-US" sz="2300">
                <a:latin typeface="Arial"/>
                <a:ea typeface="Arial"/>
                <a:cs typeface="Arial"/>
                <a:sym typeface="Arial"/>
              </a:rPr>
              <a:t>The federal regulations also cover sub closeout.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rgbClr val="4B2E83"/>
              </a:buClr>
              <a:buSzPts val="2300"/>
              <a:buNone/>
            </a:pPr>
            <a:r>
              <a:t/>
            </a:r>
            <a:endParaRPr sz="23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460"/>
              </a:spcBef>
              <a:spcAft>
                <a:spcPts val="0"/>
              </a:spcAft>
              <a:buClr>
                <a:srgbClr val="4B2E83"/>
              </a:buClr>
              <a:buSzPts val="2300"/>
              <a:buNone/>
            </a:pPr>
            <a:r>
              <a:rPr lang="en-US" sz="2300">
                <a:latin typeface="Arial"/>
                <a:ea typeface="Arial"/>
                <a:cs typeface="Arial"/>
                <a:sym typeface="Arial"/>
              </a:rPr>
              <a:t>A sub agreement can state a shorter closeout period (e.g. 60 days).</a:t>
            </a:r>
            <a:endParaRPr/>
          </a:p>
        </p:txBody>
      </p:sp>
      <p:sp>
        <p:nvSpPr>
          <p:cNvPr id="122" name="Google Shape;122;p21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– PAFC 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2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2 CFR 200.344(a) Closeout (Continued)</a:t>
            </a:r>
            <a:endParaRPr/>
          </a:p>
        </p:txBody>
      </p:sp>
      <p:sp>
        <p:nvSpPr>
          <p:cNvPr id="128" name="Google Shape;128;p22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200.344(a) (Continued)</a:t>
            </a:r>
            <a:endParaRPr/>
          </a:p>
          <a:p>
            <a:pPr indent="0" lvl="0" marL="0" rtl="0" algn="l">
              <a:spcBef>
                <a:spcPts val="333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t/>
            </a:r>
            <a:endParaRPr b="0" sz="1800"/>
          </a:p>
          <a:p>
            <a:pPr indent="0" lvl="1" marL="400050" rtl="0" algn="l">
              <a:lnSpc>
                <a:spcPct val="90000"/>
              </a:lnSpc>
              <a:spcBef>
                <a:spcPts val="351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rPr b="0" lang="en-US" sz="1900">
                <a:latin typeface="Arial"/>
                <a:ea typeface="Arial"/>
                <a:cs typeface="Arial"/>
                <a:sym typeface="Arial"/>
              </a:rPr>
              <a:t>“…The Federal awarding agency or pass-through entity may approve extensions when requested and justified by the non-Federal entity, as applicable.”</a:t>
            </a:r>
            <a:endParaRPr/>
          </a:p>
          <a:p>
            <a:pPr indent="0" lvl="0" marL="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t/>
            </a:r>
            <a:endParaRPr b="0"/>
          </a:p>
          <a:p>
            <a:pPr indent="0" lvl="0" marL="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The proper way to manage delays in closeout is to request a No-Cost Extension from the sponsor. </a:t>
            </a:r>
            <a:endParaRPr/>
          </a:p>
          <a:p>
            <a:pPr indent="0" lvl="0" marL="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If a NCE is not available or not approved, it is up to the recipient to closeout the Award in compliance with the regulations and the sponsor’s terms and conditions.</a:t>
            </a:r>
            <a:endParaRPr/>
          </a:p>
        </p:txBody>
      </p:sp>
      <p:sp>
        <p:nvSpPr>
          <p:cNvPr id="129" name="Google Shape;129;p22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– PAFC 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3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Reminders	</a:t>
            </a:r>
            <a:endParaRPr/>
          </a:p>
        </p:txBody>
      </p:sp>
      <p:sp>
        <p:nvSpPr>
          <p:cNvPr id="135" name="Google Shape;135;p23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 federal agency </a:t>
            </a:r>
            <a:r>
              <a:rPr lang="en-US" u="sng">
                <a:latin typeface="Arial"/>
                <a:ea typeface="Arial"/>
                <a:cs typeface="Arial"/>
                <a:sym typeface="Arial"/>
              </a:rPr>
              <a:t>can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impose stricter closeout conditions than the Uniform Guidance.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Always read/understand your Notice of Award, along with the applicable agency terms and conditions</a:t>
            </a:r>
            <a:endParaRPr/>
          </a:p>
          <a:p>
            <a:pPr indent="-158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All closeout actions must occur for the Award to be considered closed in the eyes of the sponsor.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Reports (financial or technical)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Deliverables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Cost Share</a:t>
            </a:r>
            <a:endParaRPr/>
          </a:p>
          <a:p>
            <a:pPr indent="-158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3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– PAFC 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4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4000"/>
              <a:buNone/>
            </a:pPr>
            <a:r>
              <a:rPr lang="en-US" sz="4000">
                <a:latin typeface="Arial"/>
                <a:ea typeface="Arial"/>
                <a:cs typeface="Arial"/>
                <a:sym typeface="Arial"/>
              </a:rPr>
              <a:t>Questions</a:t>
            </a:r>
            <a:endParaRPr/>
          </a:p>
        </p:txBody>
      </p:sp>
      <p:sp>
        <p:nvSpPr>
          <p:cNvPr id="142" name="Google Shape;142;p24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Post Award Fiscal Compliance (PAFC)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gcafco@uw.edu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https://finance.uw.edu/pafc/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Matt Gardner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mgard4@uw.edu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206-543-2610</a:t>
            </a:r>
            <a:endParaRPr/>
          </a:p>
          <a:p>
            <a:pPr indent="-209550" lvl="1" marL="742950" rtl="0" algn="l">
              <a:spcBef>
                <a:spcPts val="240"/>
              </a:spcBef>
              <a:spcAft>
                <a:spcPts val="0"/>
              </a:spcAft>
              <a:buClr>
                <a:srgbClr val="4B2E83"/>
              </a:buClr>
              <a:buSzPts val="1200"/>
              <a:buNone/>
            </a:pPr>
            <a:r>
              <a:t/>
            </a:r>
            <a:endParaRPr sz="1200">
              <a:latin typeface="Arial"/>
              <a:ea typeface="Arial"/>
              <a:cs typeface="Arial"/>
              <a:sym typeface="Arial"/>
            </a:endParaRPr>
          </a:p>
          <a:p>
            <a:pPr indent="-158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24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– PAFC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Program Income Defined</a:t>
            </a:r>
            <a:endParaRPr/>
          </a:p>
        </p:txBody>
      </p:sp>
      <p:sp>
        <p:nvSpPr>
          <p:cNvPr id="60" name="Google Shape;60;p12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Gross income earned by the non-Federal entity that is directly generated by a supported activity or earned as a result of the Federal award during the period of performance.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Applicable to Federal Awards only</a:t>
            </a:r>
            <a:endParaRPr/>
          </a:p>
        </p:txBody>
      </p:sp>
      <p:sp>
        <p:nvSpPr>
          <p:cNvPr id="61" name="Google Shape;61;p12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– PAFC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Program Income – Key Concepts</a:t>
            </a:r>
            <a:endParaRPr/>
          </a:p>
        </p:txBody>
      </p:sp>
      <p:sp>
        <p:nvSpPr>
          <p:cNvPr id="67" name="Google Shape;67;p13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Program Income belongs to the federal sponsor – not the UW, PI, Dept., etc.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Program Income can be used to: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Offset expenditures related to the generation of the income, or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Can be used towards the award objectives, subject to the same cost principles, terms and conditions.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– PAFC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Program Income – Key Concepts</a:t>
            </a:r>
            <a:endParaRPr/>
          </a:p>
        </p:txBody>
      </p:sp>
      <p:sp>
        <p:nvSpPr>
          <p:cNvPr id="74" name="Google Shape;74;p14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How to view Program Income: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Earning a dollar of Program Income should be viewed the same as if the federal sponsor awarded an additional dollar to your budget.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14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– PAFC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5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Program Income – Key Concepts</a:t>
            </a:r>
            <a:endParaRPr/>
          </a:p>
        </p:txBody>
      </p:sp>
      <p:sp>
        <p:nvSpPr>
          <p:cNvPr id="81" name="Google Shape;81;p15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Federal regulations require recipients to disburse funds earned from Program Income before requesting payments (2 CFR 200.305(b)(5))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Translation: Surplus program income may be used to support the award or must be used to offset the federal share of expenditures.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5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– PAFC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6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Program Income Closeout</a:t>
            </a:r>
            <a:endParaRPr/>
          </a:p>
        </p:txBody>
      </p:sp>
      <p:sp>
        <p:nvSpPr>
          <p:cNvPr id="88" name="Google Shape;88;p16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In order to ensure separate and accurate accounting: 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If there is a non-competing continuation budget, the Program Income budget may become a sub budget under the continuation parent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Program Income sub budget is closed out, with the parent, at the end of the Award or a competing segment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New program income sub budgets are required at the start of a new competitive segment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6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– PAFC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>
                <a:latin typeface="Encode Sans"/>
                <a:ea typeface="Encode Sans"/>
                <a:cs typeface="Encode Sans"/>
                <a:sym typeface="Encode Sans"/>
              </a:rPr>
              <a:t>Revised Program Income Request Form</a:t>
            </a:r>
            <a:endParaRPr>
              <a:latin typeface="Encode Sans"/>
              <a:ea typeface="Encode Sans"/>
              <a:cs typeface="Encode Sans"/>
              <a:sym typeface="Encode Sans"/>
            </a:endParaRPr>
          </a:p>
        </p:txBody>
      </p:sp>
      <p:sp>
        <p:nvSpPr>
          <p:cNvPr id="95" name="Google Shape;95;p17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/>
              <a:t>Form is required any time a new Program Income sub budget is needed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/>
              <a:t>New Question: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/>
              <a:t>“If rates were determined by a departmental study, have the rates been reviewed by Management Accounting &amp; Analysis (MAA) in the last two years?”</a:t>
            </a:r>
            <a:endParaRPr/>
          </a:p>
          <a:p>
            <a:pPr indent="-158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r>
              <a:t/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/>
              <a:t>If the answer is “no,” then a rate review by the MAA Recharge team is required.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8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References</a:t>
            </a:r>
            <a:endParaRPr/>
          </a:p>
        </p:txBody>
      </p:sp>
      <p:sp>
        <p:nvSpPr>
          <p:cNvPr id="101" name="Google Shape;101;p18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0000"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PAFC: 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https://finance.uw.edu/pafc/program-income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36220" lvl="0" marL="342900" rtl="0" algn="l">
              <a:spcBef>
                <a:spcPts val="336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336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GCA: 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https://finance.uw.edu/gca/award-lifecycle/budget-setup/program-income-guidelines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36220" lvl="0" marL="342900" rtl="0" algn="l">
              <a:spcBef>
                <a:spcPts val="336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336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Program Income Request Form (on GCA Program Income webpage):</a:t>
            </a:r>
            <a:endParaRPr/>
          </a:p>
          <a:p>
            <a:pPr indent="-285750" lvl="1" marL="74295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https://finance.uw.edu/gca/award-lifecycle/budget-setup/program-income-guidelines#request-form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336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336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Uniform Guidance (2 CFR 200):</a:t>
            </a:r>
            <a:endParaRPr/>
          </a:p>
          <a:p>
            <a:pPr indent="-285750" lvl="1" marL="74295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200.180</a:t>
            </a:r>
            <a:endParaRPr/>
          </a:p>
          <a:p>
            <a:pPr indent="-285750" lvl="1" marL="74295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200.305(b)(5)</a:t>
            </a:r>
            <a:endParaRPr/>
          </a:p>
          <a:p>
            <a:pPr indent="-285750" lvl="1" marL="74295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200.370</a:t>
            </a:r>
            <a:endParaRPr/>
          </a:p>
          <a:p>
            <a:pPr indent="-196850" lvl="1" marL="74295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8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– PAFC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9"/>
          <p:cNvSpPr txBox="1"/>
          <p:nvPr>
            <p:ph idx="1" type="body"/>
          </p:nvPr>
        </p:nvSpPr>
        <p:spPr>
          <a:xfrm>
            <a:off x="692029" y="1640262"/>
            <a:ext cx="7634286" cy="212284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FEDERAL CLOSEOUT REQUIREMENTS</a:t>
            </a:r>
            <a:endParaRPr/>
          </a:p>
        </p:txBody>
      </p:sp>
      <p:sp>
        <p:nvSpPr>
          <p:cNvPr id="108" name="Google Shape;108;p19"/>
          <p:cNvSpPr txBox="1"/>
          <p:nvPr/>
        </p:nvSpPr>
        <p:spPr>
          <a:xfrm>
            <a:off x="692029" y="4308049"/>
            <a:ext cx="6656731" cy="1812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