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embeddedFontLst>
    <p:embeddedFont>
      <p:font typeface="Encode Sans Black"/>
      <p:bold r:id="rId10"/>
    </p:embeddedFont>
    <p:embeddedFont>
      <p:font typeface="Open Sans Light"/>
      <p:regular r:id="rId11"/>
      <p:bold r:id="rId12"/>
      <p:italic r:id="rId13"/>
      <p:boldItalic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regular.fntdata"/><Relationship Id="rId10" Type="http://schemas.openxmlformats.org/officeDocument/2006/relationships/font" Target="fonts/EncodeSansBlack-bold.fntdata"/><Relationship Id="rId13" Type="http://schemas.openxmlformats.org/officeDocument/2006/relationships/font" Target="fonts/OpenSansLight-italic.fntdata"/><Relationship Id="rId12" Type="http://schemas.openxmlformats.org/officeDocument/2006/relationships/font" Target="fonts/OpenSansLight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-regular.fntdata"/><Relationship Id="rId14" Type="http://schemas.openxmlformats.org/officeDocument/2006/relationships/font" Target="fonts/OpenSansLight-boldItalic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2bede33c4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g2bede33c40_0_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418b5b4128_0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418b5b412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g418b5b4128_0_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418b5b4128_0_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418b5b412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g418b5b4128_0_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1ebc3d838f6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1ebc3d838f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g1ebc3d838f6_1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bede33c4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g2bede33c40_0_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ospsubs@uw.edu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4200"/>
              <a:t>Subaward Invoices</a:t>
            </a:r>
            <a:endParaRPr sz="4200"/>
          </a:p>
        </p:txBody>
      </p:sp>
      <p:sp>
        <p:nvSpPr>
          <p:cNvPr id="36" name="Google Shape;36;p6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February 2023 </a:t>
            </a: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Josy Combs, Manager Subaward Team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Subrecipient Monitoring	</a:t>
            </a:r>
            <a:endParaRPr/>
          </a:p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20200" y="1481300"/>
            <a:ext cx="80877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OSP is aware that late subrecipient invoices have been an issue. 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Reminders and best practices: 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Project-level subrecipient monitoring is responsibility of PI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S</a:t>
            </a:r>
            <a:r>
              <a:rPr lang="en-US" sz="2000"/>
              <a:t>ubrecipient invoices are a key tool in project level monitoring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b="1" lang="en-US" sz="2000"/>
              <a:t>Timely</a:t>
            </a:r>
            <a:r>
              <a:rPr lang="en-US" sz="2000"/>
              <a:t> submission and review of invoices is important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What is timely? </a:t>
            </a:r>
            <a:endParaRPr/>
          </a:p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659305" y="11271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FDP subawards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Monthly, but at least quarterly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Final - 60 days after end date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UW template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A</a:t>
            </a:r>
            <a:r>
              <a:rPr lang="en-US"/>
              <a:t>t least quarterly</a:t>
            </a:r>
            <a:endParaRPr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/>
              <a:t>higher-risk organizations - monthly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Final - 60 days after end date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If your project </a:t>
            </a:r>
            <a:r>
              <a:rPr lang="en-US"/>
              <a:t>requires</a:t>
            </a:r>
            <a:r>
              <a:rPr lang="en-US"/>
              <a:t> </a:t>
            </a:r>
            <a:r>
              <a:rPr b="1" lang="en-US"/>
              <a:t>other</a:t>
            </a:r>
            <a:r>
              <a:rPr lang="en-US"/>
              <a:t> </a:t>
            </a:r>
            <a:r>
              <a:rPr b="1" lang="en-US"/>
              <a:t>invoicing terms</a:t>
            </a:r>
            <a:r>
              <a:rPr lang="en-US"/>
              <a:t>, </a:t>
            </a:r>
            <a:r>
              <a:rPr lang="en-US"/>
              <a:t>mention</a:t>
            </a:r>
            <a:r>
              <a:rPr b="1" lang="en-US"/>
              <a:t> </a:t>
            </a:r>
            <a:r>
              <a:rPr lang="en-US"/>
              <a:t>need for alternate invoicing terms</a:t>
            </a:r>
            <a:r>
              <a:rPr b="1" lang="en-US"/>
              <a:t> </a:t>
            </a:r>
            <a:r>
              <a:rPr lang="en-US"/>
              <a:t>in the SAGE Subaward Request form</a:t>
            </a:r>
            <a:r>
              <a:rPr lang="en-US"/>
              <a:t>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What </a:t>
            </a:r>
            <a:r>
              <a:rPr lang="en-US"/>
              <a:t>to do </a:t>
            </a:r>
            <a:r>
              <a:rPr lang="en-US"/>
              <a:t>about </a:t>
            </a:r>
            <a:r>
              <a:rPr lang="en-US"/>
              <a:t>late s</a:t>
            </a:r>
            <a:r>
              <a:rPr lang="en-US"/>
              <a:t>ubrecipient invoices </a:t>
            </a:r>
            <a:endParaRPr/>
          </a:p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720200" y="1633700"/>
            <a:ext cx="80877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Follow up and work with</a:t>
            </a:r>
            <a:r>
              <a:rPr lang="en-US" sz="2500"/>
              <a:t> the subrecipient to </a:t>
            </a:r>
            <a:r>
              <a:rPr lang="en-US" sz="2500"/>
              <a:t>catch up on late invoices.</a:t>
            </a:r>
            <a:endParaRPr sz="2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If late invoices continue to be an issue, reach out to the OSP Subawards team. </a:t>
            </a:r>
            <a:endParaRPr sz="2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u="sng">
                <a:solidFill>
                  <a:schemeClr val="hlink"/>
                </a:solidFill>
                <a:hlinkClick r:id="rId3"/>
              </a:rPr>
              <a:t>ospsubs@uw.edu</a:t>
            </a:r>
            <a:r>
              <a:rPr lang="en-US" sz="2500"/>
              <a:t> </a:t>
            </a:r>
            <a:endParaRPr sz="2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