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418b5b4128_0_14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ebc3d838f6_1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1ebc3d838f6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1ebc3d838f6_1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ospsubs@uw.edu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4200"/>
              <a:t>Subaward Invoices</a:t>
            </a:r>
            <a:endParaRPr sz="4200"/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February 2023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Josy Combs, Manager Subaward Team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Subrecipient Monitoring	</a:t>
            </a:r>
            <a:endParaRPr/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720200" y="148130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OSP is aware that late subrecipient invoices have been an issue. 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/>
              <a:t>Reminders and best practices: 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Project-level subrecipient monitoring is responsibility of PI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lang="en-US" sz="2000"/>
              <a:t>S</a:t>
            </a:r>
            <a:r>
              <a:rPr lang="en-US" sz="2000"/>
              <a:t>ubrecipient invoices are a key tool in project level monitoring</a:t>
            </a:r>
            <a:endParaRPr sz="2000"/>
          </a:p>
          <a:p>
            <a:pPr indent="-3556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&gt;"/>
            </a:pPr>
            <a:r>
              <a:rPr b="1" lang="en-US" sz="2000"/>
              <a:t>Timely</a:t>
            </a:r>
            <a:r>
              <a:rPr lang="en-US" sz="2000"/>
              <a:t> submission and review of invoices is important</a:t>
            </a:r>
            <a:endParaRPr sz="20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is timely? </a:t>
            </a:r>
            <a:endParaRPr/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659305" y="11271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FDP subawards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Monthly, but at least quarterly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Final - 60 days after end date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UW template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A</a:t>
            </a:r>
            <a:r>
              <a:rPr lang="en-US"/>
              <a:t>t least quarterly</a:t>
            </a:r>
            <a:endParaRPr/>
          </a:p>
          <a:p>
            <a:pPr indent="-342900" lvl="2" marL="1371600" rtl="0" algn="l">
              <a:spcBef>
                <a:spcPts val="0"/>
              </a:spcBef>
              <a:spcAft>
                <a:spcPts val="0"/>
              </a:spcAft>
              <a:buSzPts val="1800"/>
              <a:buChar char="&gt;"/>
            </a:pPr>
            <a:r>
              <a:rPr lang="en-US"/>
              <a:t>higher-risk organizations - monthly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Final - 60 days after end date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lang="en-US"/>
              <a:t>If your project </a:t>
            </a:r>
            <a:r>
              <a:rPr lang="en-US"/>
              <a:t>requires</a:t>
            </a:r>
            <a:r>
              <a:rPr lang="en-US"/>
              <a:t> </a:t>
            </a:r>
            <a:r>
              <a:rPr b="1" lang="en-US"/>
              <a:t>other</a:t>
            </a:r>
            <a:r>
              <a:rPr lang="en-US"/>
              <a:t> </a:t>
            </a:r>
            <a:r>
              <a:rPr b="1" lang="en-US"/>
              <a:t>invoicing terms</a:t>
            </a:r>
            <a:r>
              <a:rPr lang="en-US"/>
              <a:t>, </a:t>
            </a:r>
            <a:r>
              <a:rPr lang="en-US"/>
              <a:t>mention</a:t>
            </a:r>
            <a:r>
              <a:rPr b="1" lang="en-US"/>
              <a:t> </a:t>
            </a:r>
            <a:r>
              <a:rPr lang="en-US"/>
              <a:t>need for alternate invoicing terms</a:t>
            </a:r>
            <a:r>
              <a:rPr b="1" lang="en-US"/>
              <a:t> </a:t>
            </a:r>
            <a:r>
              <a:rPr lang="en-US"/>
              <a:t>in the SAGE Subaward Request form</a:t>
            </a:r>
            <a:r>
              <a:rPr lang="en-US"/>
              <a:t>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/>
              <a:t>What </a:t>
            </a:r>
            <a:r>
              <a:rPr lang="en-US"/>
              <a:t>to do </a:t>
            </a:r>
            <a:r>
              <a:rPr lang="en-US"/>
              <a:t>about </a:t>
            </a:r>
            <a:r>
              <a:rPr lang="en-US"/>
              <a:t>late s</a:t>
            </a:r>
            <a:r>
              <a:rPr lang="en-US"/>
              <a:t>ubrecipient invoices </a:t>
            </a:r>
            <a:endParaRPr/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720200" y="1633700"/>
            <a:ext cx="80877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Follow up and work with</a:t>
            </a:r>
            <a:r>
              <a:rPr lang="en-US" sz="2500"/>
              <a:t> the subrecipient to </a:t>
            </a:r>
            <a:r>
              <a:rPr lang="en-US" sz="2500"/>
              <a:t>catch up on late invoices.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/>
              <a:t>If late invoices continue to be an issue, reach out to the OSP Subawards team. 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500" u="sng">
                <a:solidFill>
                  <a:schemeClr val="hlink"/>
                </a:solidFill>
                <a:hlinkClick r:id="rId3"/>
              </a:rPr>
              <a:t>ospsubs@uw.edu</a:t>
            </a:r>
            <a:r>
              <a:rPr lang="en-US" sz="2500"/>
              <a:t> </a:t>
            </a:r>
            <a:endParaRPr sz="25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900"/>
          </a:p>
          <a:p>
            <a:pPr indent="0" lvl="0" marL="457200" marR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b="0" i="0" lang="en-US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rPr>
              <a:t>Questions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