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9144000"/>
  <p:notesSz cx="7010400" cy="9296400"/>
  <p:embeddedFontLst>
    <p:embeddedFont>
      <p:font typeface="Encode Sans"/>
      <p:regular r:id="rId12"/>
      <p:bold r:id="rId13"/>
    </p:embeddedFont>
    <p:embeddedFont>
      <p:font typeface="Encode Sans Black"/>
      <p:bold r:id="rId14"/>
    </p:embeddedFont>
    <p:embeddedFont>
      <p:font typeface="Open Sans Light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88" orient="horz"/>
        <p:guide pos="47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5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21" Type="http://schemas.openxmlformats.org/officeDocument/2006/relationships/font" Target="fonts/OpenSans-italic.fntdata"/><Relationship Id="rId13" Type="http://schemas.openxmlformats.org/officeDocument/2006/relationships/font" Target="fonts/EncodeSans-bold.fntdata"/><Relationship Id="rId12" Type="http://schemas.openxmlformats.org/officeDocument/2006/relationships/font" Target="fonts/Encode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OpenSansLight-regular.fntdata"/><Relationship Id="rId14" Type="http://schemas.openxmlformats.org/officeDocument/2006/relationships/font" Target="fonts/EncodeSansBlack-bold.fntdata"/><Relationship Id="rId17" Type="http://schemas.openxmlformats.org/officeDocument/2006/relationships/font" Target="fonts/OpenSansLight-italic.fntdata"/><Relationship Id="rId16" Type="http://schemas.openxmlformats.org/officeDocument/2006/relationships/font" Target="fonts/OpenSansLigh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OpenSans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OpenSansLigh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idx="1" type="body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0" name="Google Shape;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30" name="Google Shape;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5" name="Google Shape;3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6" name="Google Shape;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9" name="Google Shape;3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40" name="Google Shape;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1" name="Google Shape;4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6" name="Google Shape;4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7" name="Google Shape;4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51" name="Google Shape;5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52" name="Google Shape;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692029" y="1822840"/>
            <a:ext cx="5908276" cy="10388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Heads Up: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	-Affiliate Faculty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		-International Invitations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			-Peer Review Breaches</a:t>
            </a:r>
            <a:endParaRPr/>
          </a:p>
        </p:txBody>
      </p:sp>
      <p:sp>
        <p:nvSpPr>
          <p:cNvPr id="59" name="Google Shape;59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February 2023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Joe Giffels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Office of Research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Affiliate Faculty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6" name="Google Shape;66;p12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b="0" i="1" lang="en-US"/>
              <a:t>Principal employment responsibilities lie outside the University (&gt;0.5 UW FTE)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b="0" i="1" lang="en-US"/>
              <a:t>Typically hold faculty appointments at other academic institutions or work in industry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b="0" i="1" lang="en-US"/>
              <a:t>Compliance liabilities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b="0" i="1" lang="en-US"/>
              <a:t>For UW activities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b="0" i="1" lang="en-US"/>
              <a:t>For non-UW activities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 b="0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International Invitations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3" name="Google Shape;73;p13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b="0" i="1" lang="en-US"/>
              <a:t>Foreign Talent Programs</a:t>
            </a:r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00063">
            <a:off x="1070567" y="2886590"/>
            <a:ext cx="6910648" cy="2282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International Invitations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81" name="Google Shape;81;p14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b="0" i="1" lang="en-US"/>
              <a:t>Paper or conference prizes</a:t>
            </a: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123981">
            <a:off x="1236623" y="2609308"/>
            <a:ext cx="5859545" cy="2926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International Invitations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89" name="Google Shape;89;p15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b="0" i="1" lang="en-US"/>
              <a:t>Foreign Talent Programs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b="0" i="1" lang="en-US"/>
              <a:t>Paper or Conference Prizes</a:t>
            </a:r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7167" y="3032822"/>
            <a:ext cx="4703633" cy="3136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