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0" r:id="rId3"/>
  </p:sldMasterIdLst>
  <p:notesMasterIdLst>
    <p:notesMasterId r:id="rId4"/>
  </p:notesMasterIdLst>
  <p:sldIdLst>
    <p:sldId id="256" r:id="rId5"/>
  </p:sldIdLst>
  <p:sldSz cy="6858000" cx="9144000"/>
  <p:notesSz cx="6858000" cy="9144000"/>
  <p:embeddedFontLst>
    <p:embeddedFont>
      <p:font typeface="Encode Sans"/>
      <p:regular r:id="rId6"/>
      <p:bold r:id="rId7"/>
    </p:embeddedFont>
    <p:embeddedFont>
      <p:font typeface="Encode Sans Black"/>
      <p:bold r:id="rId8"/>
    </p:embeddedFont>
    <p:embeddedFont>
      <p:font typeface="Open Sans"/>
      <p:regular r:id="rId9"/>
      <p:bold r:id="rId10"/>
      <p:italic r:id="rId11"/>
      <p:bold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OpenSans-italic.fntdata"/><Relationship Id="rId10" Type="http://schemas.openxmlformats.org/officeDocument/2006/relationships/font" Target="fonts/OpenSans-bold.fntdata"/><Relationship Id="rId12" Type="http://schemas.openxmlformats.org/officeDocument/2006/relationships/font" Target="fonts/OpenSans-boldItalic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OpenSans-regular.fntdata"/><Relationship Id="rId5" Type="http://schemas.openxmlformats.org/officeDocument/2006/relationships/slide" Target="slides/slide1.xml"/><Relationship Id="rId6" Type="http://schemas.openxmlformats.org/officeDocument/2006/relationships/font" Target="fonts/EncodeSans-regular.fntdata"/><Relationship Id="rId7" Type="http://schemas.openxmlformats.org/officeDocument/2006/relationships/font" Target="fonts/EncodeSans-bold.fntdata"/><Relationship Id="rId8" Type="http://schemas.openxmlformats.org/officeDocument/2006/relationships/font" Target="fonts/EncodeSansBlack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1" name="Google Shape;91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1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Content">
  <p:cSld name="Header + Conten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B2E83"/>
              </a:buClr>
              <a:buSzPts val="3000"/>
              <a:buNone/>
              <a:defRPr b="0" i="0" sz="3000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E8D3A2"/>
              </a:buClr>
              <a:buSzPts val="2400"/>
              <a:buNone/>
              <a:defRPr b="0" i="0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E8D3A2"/>
              </a:buClr>
              <a:buSzPts val="2000"/>
              <a:buNone/>
              <a:defRPr b="0" i="0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E8D3A2"/>
              </a:buClr>
              <a:buSzPts val="1800"/>
              <a:buNone/>
              <a:defRPr b="0" i="0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E8D3A2"/>
              </a:buClr>
              <a:buSzPts val="1800"/>
              <a:buNone/>
              <a:defRPr b="0" i="0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2" type="body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b="1" i="0" sz="2400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B2E83"/>
              </a:buClr>
              <a:buSzPts val="2000"/>
              <a:buChar char="•"/>
              <a:defRPr b="1" i="0" sz="2000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b="1" i="0" sz="1800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B2E83"/>
              </a:buClr>
              <a:buSzPts val="1600"/>
              <a:buChar char="•"/>
              <a:defRPr b="1" i="0" sz="1600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b="1" i="0" sz="1400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descr="W Logo_Purple_2685_HEX.png" id="18" name="Google Shape;18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48139" y="5949410"/>
            <a:ext cx="1371600" cy="92354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19" name="Google Shape;19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1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/>
          <p:nvPr>
            <p:ph idx="2" type="pic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73" name="Google Shape;73;p11"/>
          <p:cNvSpPr txBox="1"/>
          <p:nvPr>
            <p:ph idx="1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74" name="Google Shape;74;p11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1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1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2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" type="body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0" name="Google Shape;80;p12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2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2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/>
          <p:nvPr>
            <p:ph type="title"/>
          </p:nvPr>
        </p:nvSpPr>
        <p:spPr>
          <a:xfrm rot="5400000">
            <a:off x="4623594" y="2285207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3"/>
          <p:cNvSpPr txBox="1"/>
          <p:nvPr>
            <p:ph idx="1" type="body"/>
          </p:nvPr>
        </p:nvSpPr>
        <p:spPr>
          <a:xfrm rot="5400000">
            <a:off x="623094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" name="Google Shape;86;p13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3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3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3"/>
          <p:cNvSpPr txBox="1"/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" type="subTitle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3" name="Google Shape;23;p3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3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3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4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9" name="Google Shape;29;p4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4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4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5"/>
          <p:cNvSpPr txBox="1"/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1" type="body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5" name="Google Shape;35;p5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5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5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6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1" type="body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1" name="Google Shape;41;p6"/>
          <p:cNvSpPr txBox="1"/>
          <p:nvPr>
            <p:ph idx="2" type="body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" type="body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8" name="Google Shape;48;p7"/>
          <p:cNvSpPr txBox="1"/>
          <p:nvPr>
            <p:ph idx="2" type="body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3" type="body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50" name="Google Shape;50;p7"/>
          <p:cNvSpPr txBox="1"/>
          <p:nvPr>
            <p:ph idx="4" type="body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" name="Google Shape;51;p7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7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7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8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8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8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9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9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0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10"/>
          <p:cNvSpPr txBox="1"/>
          <p:nvPr>
            <p:ph idx="1" type="body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6" name="Google Shape;66;p10"/>
          <p:cNvSpPr txBox="1"/>
          <p:nvPr>
            <p:ph idx="2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7" name="Google Shape;67;p10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0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0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grants.nih.gov/grants/guide/notice-files/NOT-OD-22-044.html" TargetMode="External"/><Relationship Id="rId4" Type="http://schemas.openxmlformats.org/officeDocument/2006/relationships/hyperlink" Target="https://grants.nih.gov/policy/research_integrity/confidentiality_peer_review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4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None/>
            </a:pPr>
            <a:r>
              <a:rPr lang="en-US">
                <a:latin typeface="Encode Sans"/>
                <a:ea typeface="Encode Sans"/>
                <a:cs typeface="Encode Sans"/>
                <a:sym typeface="Encode Sans"/>
              </a:rPr>
              <a:t>Peer Review Breaches (NIH)</a:t>
            </a:r>
            <a:endParaRPr>
              <a:latin typeface="Encode Sans"/>
              <a:ea typeface="Encode Sans"/>
              <a:cs typeface="Encode Sans"/>
              <a:sym typeface="Encode Sans"/>
            </a:endParaRPr>
          </a:p>
        </p:txBody>
      </p:sp>
      <p:sp>
        <p:nvSpPr>
          <p:cNvPr id="95" name="Google Shape;95;p14"/>
          <p:cNvSpPr txBox="1"/>
          <p:nvPr>
            <p:ph idx="2" type="body"/>
          </p:nvPr>
        </p:nvSpPr>
        <p:spPr>
          <a:xfrm>
            <a:off x="659305" y="1627543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10000"/>
          </a:bodyPr>
          <a:lstStyle/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Arial"/>
              <a:buChar char="•"/>
            </a:pPr>
            <a:r>
              <a:rPr b="0" i="1" lang="en-US"/>
              <a:t>Study Sections / Scientific Review Groups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Arial"/>
              <a:buChar char="•"/>
            </a:pPr>
            <a:r>
              <a:rPr b="0" i="1" lang="en-US"/>
              <a:t> Maintaining Security and Confidentiality in NIH Peer Review: Rules, Responsibilities and Possible Consequences Notice Number: </a:t>
            </a:r>
            <a:r>
              <a:rPr b="0" i="1" lang="en-US" u="sng">
                <a:solidFill>
                  <a:schemeClr val="hlink"/>
                </a:solidFill>
                <a:hlinkClick r:id="rId3"/>
              </a:rPr>
              <a:t>NOT-OD-22-044</a:t>
            </a:r>
            <a:r>
              <a:rPr b="0" i="1" lang="en-US"/>
              <a:t> 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Arial"/>
              <a:buChar char="•"/>
            </a:pPr>
            <a:r>
              <a:rPr b="0" i="1" lang="en-US" u="sng">
                <a:solidFill>
                  <a:schemeClr val="hlink"/>
                </a:solidFill>
                <a:hlinkClick r:id="rId4"/>
              </a:rPr>
              <a:t>Integrity and Confidentiality in NIH Peer Review</a:t>
            </a:r>
            <a:endParaRPr b="0" i="1"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Arial"/>
              <a:buChar char="•"/>
            </a:pPr>
            <a:r>
              <a:rPr b="0" i="1" lang="en-US"/>
              <a:t>Applies to reviewers and applicants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Arial"/>
              <a:buChar char="•"/>
            </a:pPr>
            <a:r>
              <a:rPr b="0" i="1" lang="en-US"/>
              <a:t>Requirements and Prohibitions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Arial"/>
              <a:buChar char="•"/>
            </a:pPr>
            <a:r>
              <a:rPr b="0" i="1" lang="en-US"/>
              <a:t>Certifications (Confidentiality Agreement)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Arial"/>
              <a:buChar char="•"/>
            </a:pPr>
            <a:r>
              <a:rPr b="0" i="1" lang="en-US"/>
              <a:t>Penalties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Arial"/>
              <a:buChar char="•"/>
            </a:pPr>
            <a:r>
              <a:rPr b="0" i="1" lang="en-US"/>
              <a:t>Consequences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Arial"/>
              <a:buChar char="•"/>
            </a:pPr>
            <a:r>
              <a:rPr b="0" i="1" lang="en-US"/>
              <a:t>NIH is increasingly reaching out to institutions to investigate and respond to alleged breaches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