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Encode Sans"/>
      <p:regular r:id="rId35"/>
      <p:bold r:id="rId36"/>
    </p:embeddedFont>
    <p:embeddedFont>
      <p:font typeface="Encode Sans Black"/>
      <p:bold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EncodeSans-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EncodeSansBlack-bold.fntdata"/><Relationship Id="rId14" Type="http://schemas.openxmlformats.org/officeDocument/2006/relationships/slide" Target="slides/slide8.xml"/><Relationship Id="rId36" Type="http://schemas.openxmlformats.org/officeDocument/2006/relationships/font" Target="fonts/EncodeSans-bold.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tadata.uw.edu/Catalog/ViewItem/Term/e0ec9370-59c0-4dee-ac58-a5aeb9109b51"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c52cfdac7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87" name="Google Shape;87;g1c52cfdac7d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cc4eaf1d0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cc4eaf1d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00ef27c83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00ef27c83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00ef27c831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00ef27c83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028e89fb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028e89fb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b9d062ffba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b9d062ffb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fde3e0967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fde3e096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bcd3fa3ac9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bcd3fa3ac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025075bd8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025075bd85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05276603f4_5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05276603f4_5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Clr>
                <a:schemeClr val="dk1"/>
              </a:buClr>
              <a:buSzPts val="1100"/>
              <a:buFont typeface="Arial"/>
              <a:buNone/>
            </a:pPr>
            <a:r>
              <a:t/>
            </a:r>
            <a:endParaRPr>
              <a:solidFill>
                <a:srgbClr val="33006F"/>
              </a:solidFill>
              <a:highlight>
                <a:schemeClr val="lt1"/>
              </a:highlight>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bcd3fa3ac9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bcd3fa3ac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6e84fb9a3d_0_2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e84fb9a3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025075bd85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025075bd8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eecb61bb78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eecb61bb7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Clr>
                <a:schemeClr val="dk1"/>
              </a:buClr>
              <a:buSzPts val="1100"/>
              <a:buFont typeface="Arial"/>
              <a:buNone/>
            </a:pPr>
            <a:r>
              <a:t/>
            </a:r>
            <a:endParaRPr>
              <a:solidFill>
                <a:srgbClr val="33006F"/>
              </a:solidFill>
              <a:highlight>
                <a:schemeClr val="lt1"/>
              </a:highlight>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025075bd85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025075bd8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cc4eaf1d00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cc4eaf1d0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025075bd85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025075bd8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025075bd85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025075bd8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025075bd8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025075bd85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bcd3fa3ac9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bcd3fa3ac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c52cfdac7d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1c52cfdac7d_1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05276603f4_5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05276603f4_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Alternate Award definition: An agreement that memorializes the terms and conditions between the University and the sponsor, in which the sponsor supports a specific scope of work carried out by the University for organized research, instruction, or other sponsored activity in exchange for something of value, such as data, results, IP rights or technical reporting. (</a:t>
            </a:r>
            <a:r>
              <a:rPr lang="en" u="sng">
                <a:solidFill>
                  <a:schemeClr val="hlink"/>
                </a:solidFill>
                <a:hlinkClick r:id="rId2"/>
              </a:rPr>
              <a:t>Knowledge Base</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c52cfdac7d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1c52cfdac7d_1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b42e0b66d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b42e0b66d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05276603f4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05276603f4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c52cfdac7d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1c52cfdac7d_1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b9d062ffba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b9d062ffb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bcd3fa3ac9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bcd3fa3ac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Clr>
                <a:schemeClr val="dk1"/>
              </a:buClr>
              <a:buSzPts val="1100"/>
              <a:buFont typeface="Arial"/>
              <a:buNone/>
            </a:pPr>
            <a:r>
              <a:t/>
            </a:r>
            <a:endParaRPr>
              <a:solidFill>
                <a:srgbClr val="33006F"/>
              </a:solidFill>
              <a:highlight>
                <a:schemeClr val="lt1"/>
              </a:highlight>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1">
  <p:cSld name="Header + SubHeader + Content_1">
    <p:spTree>
      <p:nvGrpSpPr>
        <p:cNvPr id="51" name="Shape 51"/>
        <p:cNvGrpSpPr/>
        <p:nvPr/>
      </p:nvGrpSpPr>
      <p:grpSpPr>
        <a:xfrm>
          <a:off x="0" y="0"/>
          <a:ext cx="0" cy="0"/>
          <a:chOff x="0" y="0"/>
          <a:chExt cx="0" cy="0"/>
        </a:xfrm>
      </p:grpSpPr>
      <p:pic>
        <p:nvPicPr>
          <p:cNvPr descr="ORIS-white-left-no-W.png" id="52" name="Google Shape;52;p14"/>
          <p:cNvPicPr preferRelativeResize="0"/>
          <p:nvPr/>
        </p:nvPicPr>
        <p:blipFill>
          <a:blip r:embed="rId2">
            <a:alphaModFix/>
          </a:blip>
          <a:stretch>
            <a:fillRect/>
          </a:stretch>
        </p:blipFill>
        <p:spPr>
          <a:xfrm>
            <a:off x="416970" y="4416975"/>
            <a:ext cx="4464625" cy="551625"/>
          </a:xfrm>
          <a:prstGeom prst="rect">
            <a:avLst/>
          </a:prstGeom>
          <a:noFill/>
          <a:ln>
            <a:noFill/>
          </a:ln>
        </p:spPr>
      </p:pic>
      <p:sp>
        <p:nvSpPr>
          <p:cNvPr id="53" name="Google Shape;53;p14"/>
          <p:cNvSpPr txBox="1"/>
          <p:nvPr>
            <p:ph type="title"/>
          </p:nvPr>
        </p:nvSpPr>
        <p:spPr>
          <a:xfrm>
            <a:off x="487975" y="753150"/>
            <a:ext cx="8093700" cy="2291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600">
                <a:solidFill>
                  <a:schemeClr val="dk1"/>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4" name="Google Shape;54;p14"/>
          <p:cNvSpPr txBox="1"/>
          <p:nvPr>
            <p:ph idx="1" type="subTitle"/>
          </p:nvPr>
        </p:nvSpPr>
        <p:spPr>
          <a:xfrm>
            <a:off x="445525" y="3256625"/>
            <a:ext cx="6279900" cy="636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pic>
        <p:nvPicPr>
          <p:cNvPr descr="W-Logo_White_RGB.png" id="55" name="Google Shape;55;p14"/>
          <p:cNvPicPr preferRelativeResize="0"/>
          <p:nvPr/>
        </p:nvPicPr>
        <p:blipFill>
          <a:blip r:embed="rId3">
            <a:alphaModFix/>
          </a:blip>
          <a:stretch>
            <a:fillRect/>
          </a:stretch>
        </p:blipFill>
        <p:spPr>
          <a:xfrm>
            <a:off x="7497700" y="4242075"/>
            <a:ext cx="1340424" cy="901424"/>
          </a:xfrm>
          <a:prstGeom prst="rect">
            <a:avLst/>
          </a:prstGeom>
          <a:noFill/>
          <a:ln>
            <a:noFill/>
          </a:ln>
        </p:spPr>
      </p:pic>
      <p:sp>
        <p:nvSpPr>
          <p:cNvPr id="56" name="Google Shape;56;p14"/>
          <p:cNvSpPr/>
          <p:nvPr/>
        </p:nvSpPr>
        <p:spPr>
          <a:xfrm>
            <a:off x="487975" y="3098238"/>
            <a:ext cx="1600200" cy="104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ext 2">
  <p:cSld name="1_Title Slide_2">
    <p:bg>
      <p:bgPr>
        <a:solidFill>
          <a:srgbClr val="FFFFFF"/>
        </a:solidFill>
      </p:bgPr>
    </p:bg>
    <p:spTree>
      <p:nvGrpSpPr>
        <p:cNvPr id="57" name="Shape 57"/>
        <p:cNvGrpSpPr/>
        <p:nvPr/>
      </p:nvGrpSpPr>
      <p:grpSpPr>
        <a:xfrm>
          <a:off x="0" y="0"/>
          <a:ext cx="0" cy="0"/>
          <a:chOff x="0" y="0"/>
          <a:chExt cx="0" cy="0"/>
        </a:xfrm>
      </p:grpSpPr>
      <p:sp>
        <p:nvSpPr>
          <p:cNvPr id="58" name="Google Shape;58;p15"/>
          <p:cNvSpPr txBox="1"/>
          <p:nvPr>
            <p:ph idx="1" type="body"/>
          </p:nvPr>
        </p:nvSpPr>
        <p:spPr>
          <a:xfrm>
            <a:off x="671750" y="776405"/>
            <a:ext cx="6972300" cy="3498600"/>
          </a:xfrm>
          <a:prstGeom prst="rect">
            <a:avLst/>
          </a:prstGeom>
          <a:noFill/>
          <a:ln>
            <a:noFill/>
          </a:ln>
        </p:spPr>
        <p:txBody>
          <a:bodyPr anchorCtr="0" anchor="t" bIns="91425" lIns="91425" spcFirstLastPara="1" rIns="91425" wrap="square" tIns="91425">
            <a:noAutofit/>
          </a:bodyPr>
          <a:lstStyle>
            <a:lvl1pPr indent="-228600" lvl="0" marL="457200" rtl="0">
              <a:lnSpc>
                <a:spcPct val="100000"/>
              </a:lnSpc>
              <a:spcBef>
                <a:spcPts val="0"/>
              </a:spcBef>
              <a:spcAft>
                <a:spcPts val="0"/>
              </a:spcAft>
              <a:buClr>
                <a:schemeClr val="dk1"/>
              </a:buClr>
              <a:buSzPts val="1400"/>
              <a:buNone/>
              <a:defRPr>
                <a:solidFill>
                  <a:schemeClr val="dk1"/>
                </a:solidFill>
              </a:defRPr>
            </a:lvl1pPr>
            <a:lvl2pPr indent="-228600" lvl="1" marL="914400" rtl="0">
              <a:spcBef>
                <a:spcPts val="0"/>
              </a:spcBef>
              <a:spcAft>
                <a:spcPts val="0"/>
              </a:spcAft>
              <a:buClr>
                <a:schemeClr val="dk1"/>
              </a:buClr>
              <a:buSzPts val="1400"/>
              <a:buNone/>
              <a:defRPr>
                <a:solidFill>
                  <a:schemeClr val="dk1"/>
                </a:solidFill>
              </a:defRPr>
            </a:lvl2pPr>
            <a:lvl3pPr indent="-228600" lvl="2" marL="1371600" rtl="0">
              <a:spcBef>
                <a:spcPts val="0"/>
              </a:spcBef>
              <a:spcAft>
                <a:spcPts val="0"/>
              </a:spcAft>
              <a:buClr>
                <a:schemeClr val="dk1"/>
              </a:buClr>
              <a:buSzPts val="1400"/>
              <a:buNone/>
              <a:defRPr>
                <a:solidFill>
                  <a:schemeClr val="dk1"/>
                </a:solidFill>
              </a:defRPr>
            </a:lvl3pPr>
            <a:lvl4pPr indent="-228600" lvl="3" marL="1828800" rtl="0">
              <a:spcBef>
                <a:spcPts val="0"/>
              </a:spcBef>
              <a:spcAft>
                <a:spcPts val="0"/>
              </a:spcAft>
              <a:buClr>
                <a:schemeClr val="dk1"/>
              </a:buClr>
              <a:buSzPts val="1400"/>
              <a:buNone/>
              <a:defRPr>
                <a:solidFill>
                  <a:schemeClr val="dk1"/>
                </a:solidFill>
              </a:defRPr>
            </a:lvl4pPr>
            <a:lvl5pPr indent="-228600" lvl="4" marL="2286000" rtl="0">
              <a:spcBef>
                <a:spcPts val="0"/>
              </a:spcBef>
              <a:spcAft>
                <a:spcPts val="0"/>
              </a:spcAft>
              <a:buClr>
                <a:schemeClr val="dk1"/>
              </a:buClr>
              <a:buSzPts val="1400"/>
              <a:buNone/>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pic>
        <p:nvPicPr>
          <p:cNvPr id="59" name="Google Shape;59;p15"/>
          <p:cNvPicPr preferRelativeResize="0"/>
          <p:nvPr/>
        </p:nvPicPr>
        <p:blipFill rotWithShape="1">
          <a:blip r:embed="rId2">
            <a:alphaModFix/>
          </a:blip>
          <a:srcRect b="0" l="0" r="0" t="0"/>
          <a:stretch/>
        </p:blipFill>
        <p:spPr>
          <a:xfrm>
            <a:off x="761632" y="4611188"/>
            <a:ext cx="3149100" cy="389100"/>
          </a:xfrm>
          <a:prstGeom prst="rect">
            <a:avLst/>
          </a:prstGeom>
          <a:noFill/>
          <a:ln>
            <a:noFill/>
          </a:ln>
        </p:spPr>
      </p:pic>
      <p:pic>
        <p:nvPicPr>
          <p:cNvPr descr="UW_W Logo_White.png" id="60" name="Google Shape;60;p15"/>
          <p:cNvPicPr preferRelativeResize="0"/>
          <p:nvPr/>
        </p:nvPicPr>
        <p:blipFill rotWithShape="1">
          <a:blip r:embed="rId3">
            <a:alphaModFix/>
          </a:blip>
          <a:srcRect b="0" l="0" r="0" t="0"/>
          <a:stretch/>
        </p:blipFill>
        <p:spPr>
          <a:xfrm>
            <a:off x="7808025" y="4459391"/>
            <a:ext cx="1047600" cy="692700"/>
          </a:xfrm>
          <a:prstGeom prst="rect">
            <a:avLst/>
          </a:prstGeom>
          <a:noFill/>
          <a:ln>
            <a:noFill/>
          </a:ln>
        </p:spPr>
      </p:pic>
      <p:sp>
        <p:nvSpPr>
          <p:cNvPr id="61" name="Google Shape;61;p15"/>
          <p:cNvSpPr txBox="1"/>
          <p:nvPr>
            <p:ph idx="2" type="subTitle"/>
          </p:nvPr>
        </p:nvSpPr>
        <p:spPr>
          <a:xfrm>
            <a:off x="625875" y="42425"/>
            <a:ext cx="7043700" cy="560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62" name="Google Shape;62;p15"/>
          <p:cNvSpPr/>
          <p:nvPr/>
        </p:nvSpPr>
        <p:spPr>
          <a:xfrm>
            <a:off x="671750" y="603113"/>
            <a:ext cx="1600200" cy="104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ext 1 1">
  <p:cSld name="1_Title Slide_1_1">
    <p:bg>
      <p:bgPr>
        <a:solidFill>
          <a:srgbClr val="FFFFFF"/>
        </a:solidFill>
      </p:bgPr>
    </p:bg>
    <p:spTree>
      <p:nvGrpSpPr>
        <p:cNvPr id="63" name="Shape 63"/>
        <p:cNvGrpSpPr/>
        <p:nvPr/>
      </p:nvGrpSpPr>
      <p:grpSpPr>
        <a:xfrm>
          <a:off x="0" y="0"/>
          <a:ext cx="0" cy="0"/>
          <a:chOff x="0" y="0"/>
          <a:chExt cx="0" cy="0"/>
        </a:xfrm>
      </p:grpSpPr>
      <p:sp>
        <p:nvSpPr>
          <p:cNvPr id="64" name="Google Shape;64;p16"/>
          <p:cNvSpPr txBox="1"/>
          <p:nvPr>
            <p:ph idx="1" type="body"/>
          </p:nvPr>
        </p:nvSpPr>
        <p:spPr>
          <a:xfrm>
            <a:off x="661575" y="1729076"/>
            <a:ext cx="6972300" cy="2641500"/>
          </a:xfrm>
          <a:prstGeom prst="rect">
            <a:avLst/>
          </a:prstGeom>
          <a:noFill/>
          <a:ln>
            <a:noFill/>
          </a:ln>
        </p:spPr>
        <p:txBody>
          <a:bodyPr anchorCtr="0" anchor="t" bIns="91425" lIns="91425" spcFirstLastPara="1" rIns="91425" wrap="square" tIns="91425">
            <a:noAutofit/>
          </a:bodyPr>
          <a:lstStyle>
            <a:lvl1pPr indent="-228600" lvl="0" marL="457200" rtl="0">
              <a:lnSpc>
                <a:spcPct val="100000"/>
              </a:lnSpc>
              <a:spcBef>
                <a:spcPts val="0"/>
              </a:spcBef>
              <a:spcAft>
                <a:spcPts val="0"/>
              </a:spcAft>
              <a:buClr>
                <a:schemeClr val="dk1"/>
              </a:buClr>
              <a:buSzPts val="1400"/>
              <a:buNone/>
              <a:defRPr>
                <a:solidFill>
                  <a:schemeClr val="dk1"/>
                </a:solidFill>
              </a:defRPr>
            </a:lvl1pPr>
            <a:lvl2pPr indent="-228600" lvl="1" marL="914400" rtl="0">
              <a:spcBef>
                <a:spcPts val="0"/>
              </a:spcBef>
              <a:spcAft>
                <a:spcPts val="0"/>
              </a:spcAft>
              <a:buClr>
                <a:schemeClr val="dk1"/>
              </a:buClr>
              <a:buSzPts val="1400"/>
              <a:buNone/>
              <a:defRPr>
                <a:solidFill>
                  <a:schemeClr val="dk1"/>
                </a:solidFill>
              </a:defRPr>
            </a:lvl2pPr>
            <a:lvl3pPr indent="-228600" lvl="2" marL="1371600" rtl="0">
              <a:spcBef>
                <a:spcPts val="0"/>
              </a:spcBef>
              <a:spcAft>
                <a:spcPts val="0"/>
              </a:spcAft>
              <a:buClr>
                <a:schemeClr val="dk1"/>
              </a:buClr>
              <a:buSzPts val="1400"/>
              <a:buNone/>
              <a:defRPr>
                <a:solidFill>
                  <a:schemeClr val="dk1"/>
                </a:solidFill>
              </a:defRPr>
            </a:lvl3pPr>
            <a:lvl4pPr indent="-228600" lvl="3" marL="1828800" rtl="0">
              <a:spcBef>
                <a:spcPts val="0"/>
              </a:spcBef>
              <a:spcAft>
                <a:spcPts val="0"/>
              </a:spcAft>
              <a:buClr>
                <a:schemeClr val="dk1"/>
              </a:buClr>
              <a:buSzPts val="1400"/>
              <a:buNone/>
              <a:defRPr>
                <a:solidFill>
                  <a:schemeClr val="dk1"/>
                </a:solidFill>
              </a:defRPr>
            </a:lvl4pPr>
            <a:lvl5pPr indent="-228600" lvl="4" marL="2286000" rtl="0">
              <a:spcBef>
                <a:spcPts val="0"/>
              </a:spcBef>
              <a:spcAft>
                <a:spcPts val="0"/>
              </a:spcAft>
              <a:buClr>
                <a:schemeClr val="dk1"/>
              </a:buClr>
              <a:buSzPts val="1400"/>
              <a:buNone/>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pic>
        <p:nvPicPr>
          <p:cNvPr id="65" name="Google Shape;65;p16"/>
          <p:cNvPicPr preferRelativeResize="0"/>
          <p:nvPr/>
        </p:nvPicPr>
        <p:blipFill rotWithShape="1">
          <a:blip r:embed="rId2">
            <a:alphaModFix/>
          </a:blip>
          <a:srcRect b="0" l="0" r="0" t="0"/>
          <a:stretch/>
        </p:blipFill>
        <p:spPr>
          <a:xfrm>
            <a:off x="761632" y="4611188"/>
            <a:ext cx="3149100" cy="389100"/>
          </a:xfrm>
          <a:prstGeom prst="rect">
            <a:avLst/>
          </a:prstGeom>
          <a:noFill/>
          <a:ln>
            <a:noFill/>
          </a:ln>
        </p:spPr>
      </p:pic>
      <p:pic>
        <p:nvPicPr>
          <p:cNvPr descr="UW_W Logo_White.png" id="66" name="Google Shape;66;p16"/>
          <p:cNvPicPr preferRelativeResize="0"/>
          <p:nvPr/>
        </p:nvPicPr>
        <p:blipFill rotWithShape="1">
          <a:blip r:embed="rId3">
            <a:alphaModFix/>
          </a:blip>
          <a:srcRect b="0" l="0" r="0" t="0"/>
          <a:stretch/>
        </p:blipFill>
        <p:spPr>
          <a:xfrm>
            <a:off x="7808025" y="4459391"/>
            <a:ext cx="1047600" cy="692700"/>
          </a:xfrm>
          <a:prstGeom prst="rect">
            <a:avLst/>
          </a:prstGeom>
          <a:noFill/>
          <a:ln>
            <a:noFill/>
          </a:ln>
        </p:spPr>
      </p:pic>
      <p:sp>
        <p:nvSpPr>
          <p:cNvPr id="67" name="Google Shape;67;p16"/>
          <p:cNvSpPr txBox="1"/>
          <p:nvPr>
            <p:ph idx="2" type="subTitle"/>
          </p:nvPr>
        </p:nvSpPr>
        <p:spPr>
          <a:xfrm>
            <a:off x="625875" y="42425"/>
            <a:ext cx="7043700" cy="560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68" name="Google Shape;68;p16"/>
          <p:cNvSpPr txBox="1"/>
          <p:nvPr>
            <p:ph idx="3" type="subTitle"/>
          </p:nvPr>
        </p:nvSpPr>
        <p:spPr>
          <a:xfrm>
            <a:off x="753150" y="806200"/>
            <a:ext cx="4328100" cy="456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69" name="Google Shape;69;p16"/>
          <p:cNvSpPr/>
          <p:nvPr/>
        </p:nvSpPr>
        <p:spPr>
          <a:xfrm>
            <a:off x="671750" y="603113"/>
            <a:ext cx="1600200" cy="104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1">
  <p:cSld name="Header + Graphic_1">
    <p:bg>
      <p:bgPr>
        <a:solidFill>
          <a:srgbClr val="FFFFFF"/>
        </a:solidFill>
      </p:bgPr>
    </p:bg>
    <p:spTree>
      <p:nvGrpSpPr>
        <p:cNvPr id="70"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b="0" l="0" r="0" t="0"/>
          <a:stretch/>
        </p:blipFill>
        <p:spPr>
          <a:xfrm>
            <a:off x="5866410" y="4597745"/>
            <a:ext cx="2926200" cy="361500"/>
          </a:xfrm>
          <a:prstGeom prst="rect">
            <a:avLst/>
          </a:prstGeom>
          <a:noFill/>
          <a:ln>
            <a:noFill/>
          </a:ln>
        </p:spPr>
      </p:pic>
      <p:sp>
        <p:nvSpPr>
          <p:cNvPr id="72" name="Google Shape;72;p17"/>
          <p:cNvSpPr txBox="1"/>
          <p:nvPr>
            <p:ph idx="1" type="subTitle"/>
          </p:nvPr>
        </p:nvSpPr>
        <p:spPr>
          <a:xfrm>
            <a:off x="625875" y="42425"/>
            <a:ext cx="7043700" cy="560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2 Columns Text 1">
  <p:cSld name="Header + Subheader + Content_1">
    <p:bg>
      <p:bgPr>
        <a:solidFill>
          <a:srgbClr val="FFFFFF"/>
        </a:solidFill>
      </p:bgPr>
    </p:bg>
    <p:spTree>
      <p:nvGrpSpPr>
        <p:cNvPr id="73" name="Shape 73"/>
        <p:cNvGrpSpPr/>
        <p:nvPr/>
      </p:nvGrpSpPr>
      <p:grpSpPr>
        <a:xfrm>
          <a:off x="0" y="0"/>
          <a:ext cx="0" cy="0"/>
          <a:chOff x="0" y="0"/>
          <a:chExt cx="0" cy="0"/>
        </a:xfrm>
      </p:grpSpPr>
      <p:pic>
        <p:nvPicPr>
          <p:cNvPr id="74" name="Google Shape;74;p18"/>
          <p:cNvPicPr preferRelativeResize="0"/>
          <p:nvPr/>
        </p:nvPicPr>
        <p:blipFill rotWithShape="1">
          <a:blip r:embed="rId2">
            <a:alphaModFix/>
          </a:blip>
          <a:srcRect b="0" l="0" r="0" t="0"/>
          <a:stretch/>
        </p:blipFill>
        <p:spPr>
          <a:xfrm>
            <a:off x="761632" y="4611188"/>
            <a:ext cx="3149100" cy="389100"/>
          </a:xfrm>
          <a:prstGeom prst="rect">
            <a:avLst/>
          </a:prstGeom>
          <a:noFill/>
          <a:ln>
            <a:noFill/>
          </a:ln>
        </p:spPr>
      </p:pic>
      <p:pic>
        <p:nvPicPr>
          <p:cNvPr descr="UW_W Logo_White.png" id="75" name="Google Shape;75;p18"/>
          <p:cNvPicPr preferRelativeResize="0"/>
          <p:nvPr/>
        </p:nvPicPr>
        <p:blipFill rotWithShape="1">
          <a:blip r:embed="rId3">
            <a:alphaModFix/>
          </a:blip>
          <a:srcRect b="0" l="0" r="0" t="0"/>
          <a:stretch/>
        </p:blipFill>
        <p:spPr>
          <a:xfrm>
            <a:off x="7808025" y="4459391"/>
            <a:ext cx="1047600" cy="692700"/>
          </a:xfrm>
          <a:prstGeom prst="rect">
            <a:avLst/>
          </a:prstGeom>
          <a:noFill/>
          <a:ln>
            <a:noFill/>
          </a:ln>
        </p:spPr>
      </p:pic>
      <p:sp>
        <p:nvSpPr>
          <p:cNvPr id="76" name="Google Shape;76;p18"/>
          <p:cNvSpPr txBox="1"/>
          <p:nvPr>
            <p:ph idx="1" type="subTitle"/>
          </p:nvPr>
        </p:nvSpPr>
        <p:spPr>
          <a:xfrm>
            <a:off x="625875" y="42425"/>
            <a:ext cx="7043700" cy="560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77" name="Google Shape;77;p18"/>
          <p:cNvSpPr txBox="1"/>
          <p:nvPr>
            <p:ph idx="2" type="body"/>
          </p:nvPr>
        </p:nvSpPr>
        <p:spPr>
          <a:xfrm>
            <a:off x="741525" y="946225"/>
            <a:ext cx="3189300" cy="35430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78" name="Google Shape;78;p18"/>
          <p:cNvSpPr txBox="1"/>
          <p:nvPr>
            <p:ph idx="3" type="body"/>
          </p:nvPr>
        </p:nvSpPr>
        <p:spPr>
          <a:xfrm>
            <a:off x="4480275" y="1003150"/>
            <a:ext cx="3189300" cy="35430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79" name="Google Shape;79;p18"/>
          <p:cNvSpPr/>
          <p:nvPr/>
        </p:nvSpPr>
        <p:spPr>
          <a:xfrm>
            <a:off x="671750" y="603113"/>
            <a:ext cx="1600200" cy="104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dk1"/>
        </a:solidFill>
      </p:bgPr>
    </p:bg>
    <p:spTree>
      <p:nvGrpSpPr>
        <p:cNvPr id="80" name="Shape 80"/>
        <p:cNvGrpSpPr/>
        <p:nvPr/>
      </p:nvGrpSpPr>
      <p:grpSpPr>
        <a:xfrm>
          <a:off x="0" y="0"/>
          <a:ext cx="0" cy="0"/>
          <a:chOff x="0" y="0"/>
          <a:chExt cx="0" cy="0"/>
        </a:xfrm>
      </p:grpSpPr>
      <p:pic>
        <p:nvPicPr>
          <p:cNvPr descr="UW_W Logo_White.png" id="81" name="Google Shape;81;p19"/>
          <p:cNvPicPr preferRelativeResize="0"/>
          <p:nvPr/>
        </p:nvPicPr>
        <p:blipFill rotWithShape="1">
          <a:blip r:embed="rId2">
            <a:alphaModFix/>
          </a:blip>
          <a:srcRect b="0" l="0" r="0" t="0"/>
          <a:stretch/>
        </p:blipFill>
        <p:spPr>
          <a:xfrm>
            <a:off x="7483915" y="4219956"/>
            <a:ext cx="1371600" cy="923544"/>
          </a:xfrm>
          <a:prstGeom prst="rect">
            <a:avLst/>
          </a:prstGeom>
          <a:noFill/>
          <a:ln>
            <a:noFill/>
          </a:ln>
        </p:spPr>
      </p:pic>
      <p:pic>
        <p:nvPicPr>
          <p:cNvPr id="82" name="Google Shape;82;p19"/>
          <p:cNvPicPr preferRelativeResize="0"/>
          <p:nvPr/>
        </p:nvPicPr>
        <p:blipFill rotWithShape="1">
          <a:blip r:embed="rId3">
            <a:alphaModFix/>
          </a:blip>
          <a:srcRect b="0" l="0" r="0" t="0"/>
          <a:stretch/>
        </p:blipFill>
        <p:spPr>
          <a:xfrm>
            <a:off x="568081" y="4598607"/>
            <a:ext cx="2416272" cy="213486"/>
          </a:xfrm>
          <a:prstGeom prst="rect">
            <a:avLst/>
          </a:prstGeom>
          <a:noFill/>
          <a:ln>
            <a:noFill/>
          </a:ln>
        </p:spPr>
      </p:pic>
      <p:pic>
        <p:nvPicPr>
          <p:cNvPr id="83" name="Google Shape;83;p19"/>
          <p:cNvPicPr preferRelativeResize="0"/>
          <p:nvPr/>
        </p:nvPicPr>
        <p:blipFill rotWithShape="1">
          <a:blip r:embed="rId4">
            <a:alphaModFix/>
          </a:blip>
          <a:srcRect b="0" l="0" r="0" t="0"/>
          <a:stretch/>
        </p:blipFill>
        <p:spPr>
          <a:xfrm>
            <a:off x="568081" y="3426449"/>
            <a:ext cx="1600198" cy="139700"/>
          </a:xfrm>
          <a:prstGeom prst="rect">
            <a:avLst/>
          </a:prstGeom>
          <a:noFill/>
          <a:ln>
            <a:noFill/>
          </a:ln>
        </p:spPr>
      </p:pic>
      <p:sp>
        <p:nvSpPr>
          <p:cNvPr id="84" name="Google Shape;84;p19"/>
          <p:cNvSpPr txBox="1"/>
          <p:nvPr>
            <p:ph type="title"/>
          </p:nvPr>
        </p:nvSpPr>
        <p:spPr>
          <a:xfrm>
            <a:off x="460375" y="644993"/>
            <a:ext cx="6972300" cy="2641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mailman13.u.washington.edu/mailman/listinfo/mram/" TargetMode="External"/><Relationship Id="rId4" Type="http://schemas.openxmlformats.org/officeDocument/2006/relationships/hyperlink" Target="https://www.washington.edu/research/uwft-for-the-research-community/" TargetMode="External"/><Relationship Id="rId5" Type="http://schemas.openxmlformats.org/officeDocument/2006/relationships/hyperlink" Target="https://www.washington.edu/research/research-administration-learning/sage-budget/" TargetMode="External"/><Relationship Id="rId6" Type="http://schemas.openxmlformats.org/officeDocument/2006/relationships/hyperlink" Target="https://www.washington.edu/research/uwft-for-the-research-community/" TargetMode="External"/><Relationship Id="rId7" Type="http://schemas.openxmlformats.org/officeDocument/2006/relationships/hyperlink" Target="https://www.washington.edu/research/learning/online/index.php/lessons/sage-budget-elearning/" TargetMode="External"/><Relationship Id="rId8" Type="http://schemas.openxmlformats.org/officeDocument/2006/relationships/hyperlink" Target="mailto:sagehelp@uw.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7.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0"/>
          <p:cNvSpPr txBox="1"/>
          <p:nvPr>
            <p:ph type="title"/>
          </p:nvPr>
        </p:nvSpPr>
        <p:spPr>
          <a:xfrm>
            <a:off x="460375" y="645000"/>
            <a:ext cx="8683500" cy="2641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000"/>
              <a:buFont typeface="Encode Sans Black"/>
              <a:buNone/>
            </a:pPr>
            <a:r>
              <a:rPr lang="en" sz="4500"/>
              <a:t>SAGE AWARD DEMO </a:t>
            </a:r>
            <a:endParaRPr sz="4500"/>
          </a:p>
          <a:p>
            <a:pPr indent="0" lvl="0" marL="0" rtl="0" algn="l">
              <a:lnSpc>
                <a:spcPct val="115000"/>
              </a:lnSpc>
              <a:spcBef>
                <a:spcPts val="0"/>
              </a:spcBef>
              <a:spcAft>
                <a:spcPts val="0"/>
              </a:spcAft>
              <a:buClr>
                <a:schemeClr val="lt2"/>
              </a:buClr>
              <a:buSzPts val="5000"/>
              <a:buFont typeface="Encode Sans Black"/>
              <a:buNone/>
            </a:pPr>
            <a:r>
              <a:rPr lang="en" sz="2200">
                <a:solidFill>
                  <a:schemeClr val="lt1"/>
                </a:solidFill>
              </a:rPr>
              <a:t>February 9, 2023</a:t>
            </a:r>
            <a:endParaRPr sz="3200">
              <a:solidFill>
                <a:schemeClr val="lt1"/>
              </a:solidFill>
            </a:endParaRPr>
          </a:p>
        </p:txBody>
      </p:sp>
      <p:sp>
        <p:nvSpPr>
          <p:cNvPr id="90" name="Google Shape;90;p20"/>
          <p:cNvSpPr/>
          <p:nvPr/>
        </p:nvSpPr>
        <p:spPr>
          <a:xfrm>
            <a:off x="300250" y="4201225"/>
            <a:ext cx="3129000" cy="814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0"/>
          <p:cNvSpPr txBox="1"/>
          <p:nvPr/>
        </p:nvSpPr>
        <p:spPr>
          <a:xfrm>
            <a:off x="491725" y="3695700"/>
            <a:ext cx="5850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2"/>
                </a:solidFill>
                <a:latin typeface="Open Sans"/>
                <a:ea typeface="Open Sans"/>
                <a:cs typeface="Open Sans"/>
                <a:sym typeface="Open Sans"/>
              </a:rPr>
              <a:t>Amanda Snyder</a:t>
            </a:r>
            <a:endParaRPr sz="1800">
              <a:solidFill>
                <a:schemeClr val="lt2"/>
              </a:solidFill>
              <a:latin typeface="Open Sans"/>
              <a:ea typeface="Open Sans"/>
              <a:cs typeface="Open Sans"/>
              <a:sym typeface="Open Sans"/>
            </a:endParaRPr>
          </a:p>
          <a:p>
            <a:pPr indent="0" lvl="0" marL="0" rtl="0" algn="l">
              <a:spcBef>
                <a:spcPts val="0"/>
              </a:spcBef>
              <a:spcAft>
                <a:spcPts val="0"/>
              </a:spcAft>
              <a:buNone/>
            </a:pPr>
            <a:r>
              <a:rPr lang="en" sz="1800">
                <a:solidFill>
                  <a:schemeClr val="lt2"/>
                </a:solidFill>
                <a:latin typeface="Open Sans"/>
                <a:ea typeface="Open Sans"/>
                <a:cs typeface="Open Sans"/>
                <a:sym typeface="Open Sans"/>
              </a:rPr>
              <a:t>Office of Sponsored Programs</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idx="2" type="subTitle"/>
          </p:nvPr>
        </p:nvSpPr>
        <p:spPr>
          <a:xfrm>
            <a:off x="577675" y="52800"/>
            <a:ext cx="83700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SAGE AWARD SETUP REQUEST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GENERAL INFORMATION</a:t>
            </a:r>
            <a:endParaRPr b="0" sz="2300">
              <a:latin typeface="Encode Sans"/>
              <a:ea typeface="Encode Sans"/>
              <a:cs typeface="Encode Sans"/>
              <a:sym typeface="Encode Sans"/>
            </a:endParaRPr>
          </a:p>
        </p:txBody>
      </p:sp>
      <p:pic>
        <p:nvPicPr>
          <p:cNvPr id="195" name="Google Shape;195;p29"/>
          <p:cNvPicPr preferRelativeResize="0"/>
          <p:nvPr/>
        </p:nvPicPr>
        <p:blipFill rotWithShape="1">
          <a:blip r:embed="rId3">
            <a:alphaModFix/>
          </a:blip>
          <a:srcRect b="43371" l="0" r="0" t="0"/>
          <a:stretch/>
        </p:blipFill>
        <p:spPr>
          <a:xfrm>
            <a:off x="2949400" y="733700"/>
            <a:ext cx="5913425" cy="4346173"/>
          </a:xfrm>
          <a:prstGeom prst="rect">
            <a:avLst/>
          </a:prstGeom>
          <a:noFill/>
          <a:ln cap="flat" cmpd="sng" w="9525">
            <a:solidFill>
              <a:schemeClr val="dk2"/>
            </a:solidFill>
            <a:prstDash val="solid"/>
            <a:round/>
            <a:headEnd len="sm" w="sm" type="none"/>
            <a:tailEnd len="sm" w="sm" type="none"/>
          </a:ln>
        </p:spPr>
      </p:pic>
      <p:pic>
        <p:nvPicPr>
          <p:cNvPr id="196" name="Google Shape;196;p29"/>
          <p:cNvPicPr preferRelativeResize="0"/>
          <p:nvPr/>
        </p:nvPicPr>
        <p:blipFill rotWithShape="1">
          <a:blip r:embed="rId3">
            <a:alphaModFix/>
          </a:blip>
          <a:srcRect b="73780" l="0" r="77467" t="7012"/>
          <a:stretch/>
        </p:blipFill>
        <p:spPr>
          <a:xfrm>
            <a:off x="354525" y="1101775"/>
            <a:ext cx="1936324" cy="2142223"/>
          </a:xfrm>
          <a:prstGeom prst="rect">
            <a:avLst/>
          </a:prstGeom>
          <a:noFill/>
          <a:ln cap="flat" cmpd="sng" w="9525">
            <a:solidFill>
              <a:schemeClr val="dk2"/>
            </a:solidFill>
            <a:prstDash val="solid"/>
            <a:round/>
            <a:headEnd len="sm" w="sm" type="none"/>
            <a:tailEnd len="sm" w="sm" type="none"/>
          </a:ln>
        </p:spPr>
      </p:pic>
      <p:cxnSp>
        <p:nvCxnSpPr>
          <p:cNvPr id="197" name="Google Shape;197;p29"/>
          <p:cNvCxnSpPr/>
          <p:nvPr/>
        </p:nvCxnSpPr>
        <p:spPr>
          <a:xfrm flipH="1" rot="10800000">
            <a:off x="2288050" y="1490875"/>
            <a:ext cx="648300" cy="9300"/>
          </a:xfrm>
          <a:prstGeom prst="straightConnector1">
            <a:avLst/>
          </a:prstGeom>
          <a:noFill/>
          <a:ln cap="flat" cmpd="sng" w="9525">
            <a:solidFill>
              <a:srgbClr val="4B2E83"/>
            </a:solidFill>
            <a:prstDash val="solid"/>
            <a:round/>
            <a:headEnd len="med" w="med" type="oval"/>
            <a:tailEnd len="med" w="med" type="none"/>
          </a:ln>
        </p:spPr>
      </p:cxnSp>
      <p:sp>
        <p:nvSpPr>
          <p:cNvPr id="198" name="Google Shape;198;p29"/>
          <p:cNvSpPr txBox="1"/>
          <p:nvPr/>
        </p:nvSpPr>
        <p:spPr>
          <a:xfrm>
            <a:off x="332538" y="3354625"/>
            <a:ext cx="1980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B2E83"/>
                </a:solidFill>
                <a:latin typeface="Open Sans"/>
                <a:ea typeface="Open Sans"/>
                <a:cs typeface="Open Sans"/>
                <a:sym typeface="Open Sans"/>
              </a:rPr>
              <a:t>Navigation in SAGE Award is similar to SAGE Advances</a:t>
            </a:r>
            <a:endParaRPr sz="1200">
              <a:solidFill>
                <a:srgbClr val="4B2E83"/>
              </a:solidFill>
              <a:latin typeface="Open Sans"/>
              <a:ea typeface="Open Sans"/>
              <a:cs typeface="Open Sans"/>
              <a:sym typeface="Open Sans"/>
            </a:endParaRPr>
          </a:p>
        </p:txBody>
      </p:sp>
      <p:sp>
        <p:nvSpPr>
          <p:cNvPr id="199" name="Google Shape;199;p29"/>
          <p:cNvSpPr txBox="1"/>
          <p:nvPr/>
        </p:nvSpPr>
        <p:spPr>
          <a:xfrm>
            <a:off x="7383275" y="2919325"/>
            <a:ext cx="1479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B2E83"/>
                </a:solidFill>
                <a:latin typeface="Open Sans"/>
                <a:ea typeface="Open Sans"/>
                <a:cs typeface="Open Sans"/>
                <a:sym typeface="Open Sans"/>
              </a:rPr>
              <a:t>Fields will be pre-filled with information from linked eGC1</a:t>
            </a:r>
            <a:endParaRPr sz="1200">
              <a:solidFill>
                <a:srgbClr val="4B2E83"/>
              </a:solidFill>
              <a:latin typeface="Open Sans"/>
              <a:ea typeface="Open Sans"/>
              <a:cs typeface="Open Sans"/>
              <a:sym typeface="Open Sans"/>
            </a:endParaRPr>
          </a:p>
        </p:txBody>
      </p:sp>
      <p:sp>
        <p:nvSpPr>
          <p:cNvPr id="200" name="Google Shape;200;p29"/>
          <p:cNvSpPr/>
          <p:nvPr/>
        </p:nvSpPr>
        <p:spPr>
          <a:xfrm>
            <a:off x="7173575" y="1843075"/>
            <a:ext cx="209700" cy="3075900"/>
          </a:xfrm>
          <a:prstGeom prst="rightBrace">
            <a:avLst>
              <a:gd fmla="val 50000" name="adj1"/>
              <a:gd fmla="val 50000" name="adj2"/>
            </a:avLst>
          </a:prstGeom>
          <a:no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p:nvPr/>
        </p:nvSpPr>
        <p:spPr>
          <a:xfrm>
            <a:off x="7472250" y="783563"/>
            <a:ext cx="774300" cy="849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idx="2" type="subTitle"/>
          </p:nvPr>
        </p:nvSpPr>
        <p:spPr>
          <a:xfrm>
            <a:off x="577675" y="52800"/>
            <a:ext cx="85662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SAGE AWARD SETUP REQUEST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CREATE &amp; LINK BUDGET</a:t>
            </a:r>
            <a:endParaRPr b="0" sz="2300">
              <a:latin typeface="Encode Sans"/>
              <a:ea typeface="Encode Sans"/>
              <a:cs typeface="Encode Sans"/>
              <a:sym typeface="Encode Sans"/>
            </a:endParaRPr>
          </a:p>
        </p:txBody>
      </p:sp>
      <p:pic>
        <p:nvPicPr>
          <p:cNvPr id="207" name="Google Shape;207;p30"/>
          <p:cNvPicPr preferRelativeResize="0"/>
          <p:nvPr/>
        </p:nvPicPr>
        <p:blipFill rotWithShape="1">
          <a:blip r:embed="rId3">
            <a:alphaModFix/>
          </a:blip>
          <a:srcRect b="45337" l="0" r="0" t="0"/>
          <a:stretch/>
        </p:blipFill>
        <p:spPr>
          <a:xfrm>
            <a:off x="719775" y="1396525"/>
            <a:ext cx="7704448" cy="2350451"/>
          </a:xfrm>
          <a:prstGeom prst="rect">
            <a:avLst/>
          </a:prstGeom>
          <a:noFill/>
          <a:ln cap="flat" cmpd="sng" w="9525">
            <a:solidFill>
              <a:schemeClr val="dk2"/>
            </a:solidFill>
            <a:prstDash val="solid"/>
            <a:round/>
            <a:headEnd len="sm" w="sm" type="none"/>
            <a:tailEnd len="sm" w="sm" type="none"/>
          </a:ln>
        </p:spPr>
      </p:pic>
      <p:sp>
        <p:nvSpPr>
          <p:cNvPr id="208" name="Google Shape;208;p30"/>
          <p:cNvSpPr/>
          <p:nvPr/>
        </p:nvSpPr>
        <p:spPr>
          <a:xfrm>
            <a:off x="6835925" y="1494113"/>
            <a:ext cx="774300" cy="849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idx="2" type="subTitle"/>
          </p:nvPr>
        </p:nvSpPr>
        <p:spPr>
          <a:xfrm>
            <a:off x="577675" y="52800"/>
            <a:ext cx="85662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SAGE AWARD SETUP REQUEST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CREATE &amp; LINK BUDGET</a:t>
            </a:r>
            <a:endParaRPr b="0" sz="2300">
              <a:latin typeface="Encode Sans"/>
              <a:ea typeface="Encode Sans"/>
              <a:cs typeface="Encode Sans"/>
              <a:sym typeface="Encode Sans"/>
            </a:endParaRPr>
          </a:p>
        </p:txBody>
      </p:sp>
      <p:pic>
        <p:nvPicPr>
          <p:cNvPr id="214" name="Google Shape;214;p31"/>
          <p:cNvPicPr preferRelativeResize="0"/>
          <p:nvPr/>
        </p:nvPicPr>
        <p:blipFill>
          <a:blip r:embed="rId3">
            <a:alphaModFix/>
          </a:blip>
          <a:stretch>
            <a:fillRect/>
          </a:stretch>
        </p:blipFill>
        <p:spPr>
          <a:xfrm>
            <a:off x="685000" y="782699"/>
            <a:ext cx="7962127" cy="4233776"/>
          </a:xfrm>
          <a:prstGeom prst="rect">
            <a:avLst/>
          </a:prstGeom>
          <a:noFill/>
          <a:ln cap="flat" cmpd="sng" w="9525">
            <a:solidFill>
              <a:schemeClr val="dk2"/>
            </a:solidFill>
            <a:prstDash val="solid"/>
            <a:round/>
            <a:headEnd len="sm" w="sm" type="none"/>
            <a:tailEnd len="sm" w="sm" type="none"/>
          </a:ln>
        </p:spPr>
      </p:pic>
      <p:sp>
        <p:nvSpPr>
          <p:cNvPr id="215" name="Google Shape;215;p31"/>
          <p:cNvSpPr/>
          <p:nvPr/>
        </p:nvSpPr>
        <p:spPr>
          <a:xfrm>
            <a:off x="7005625" y="879013"/>
            <a:ext cx="774300" cy="849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idx="2" type="subTitle"/>
          </p:nvPr>
        </p:nvSpPr>
        <p:spPr>
          <a:xfrm>
            <a:off x="625875" y="42425"/>
            <a:ext cx="8518200" cy="56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SAGE AWARD SETUP REQUEST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CREATE &amp; LINK BUDGET</a:t>
            </a:r>
            <a:endParaRPr b="0" sz="2300">
              <a:latin typeface="Encode Sans"/>
              <a:ea typeface="Encode Sans"/>
              <a:cs typeface="Encode Sans"/>
              <a:sym typeface="Encode Sans"/>
            </a:endParaRPr>
          </a:p>
          <a:p>
            <a:pPr indent="0" lvl="0" marL="0" rtl="0" algn="l">
              <a:spcBef>
                <a:spcPts val="0"/>
              </a:spcBef>
              <a:spcAft>
                <a:spcPts val="0"/>
              </a:spcAft>
              <a:buNone/>
            </a:pPr>
            <a:r>
              <a:t/>
            </a:r>
            <a:endParaRPr/>
          </a:p>
        </p:txBody>
      </p:sp>
      <p:pic>
        <p:nvPicPr>
          <p:cNvPr id="221" name="Google Shape;221;p32"/>
          <p:cNvPicPr preferRelativeResize="0"/>
          <p:nvPr/>
        </p:nvPicPr>
        <p:blipFill>
          <a:blip r:embed="rId3">
            <a:alphaModFix/>
          </a:blip>
          <a:stretch>
            <a:fillRect/>
          </a:stretch>
        </p:blipFill>
        <p:spPr>
          <a:xfrm>
            <a:off x="1126209" y="755175"/>
            <a:ext cx="6891593" cy="42750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ph idx="2" type="subTitle"/>
          </p:nvPr>
        </p:nvSpPr>
        <p:spPr>
          <a:xfrm>
            <a:off x="577675" y="52800"/>
            <a:ext cx="79737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SAGE AWARD SETUP REQUEST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SFI &amp; </a:t>
            </a:r>
            <a:r>
              <a:rPr b="0" lang="en">
                <a:latin typeface="Encode Sans"/>
                <a:ea typeface="Encode Sans"/>
                <a:cs typeface="Encode Sans"/>
                <a:sym typeface="Encode Sans"/>
              </a:rPr>
              <a:t>FCOI</a:t>
            </a:r>
            <a:endParaRPr b="0">
              <a:latin typeface="Encode Sans"/>
              <a:ea typeface="Encode Sans"/>
              <a:cs typeface="Encode Sans"/>
              <a:sym typeface="Encode Sans"/>
            </a:endParaRPr>
          </a:p>
        </p:txBody>
      </p:sp>
      <p:sp>
        <p:nvSpPr>
          <p:cNvPr id="227" name="Google Shape;227;p33"/>
          <p:cNvSpPr txBox="1"/>
          <p:nvPr/>
        </p:nvSpPr>
        <p:spPr>
          <a:xfrm>
            <a:off x="0" y="0"/>
            <a:ext cx="3000000" cy="839700"/>
          </a:xfrm>
          <a:prstGeom prst="rect">
            <a:avLst/>
          </a:prstGeom>
          <a:noFill/>
          <a:ln>
            <a:noFill/>
          </a:ln>
        </p:spPr>
        <p:txBody>
          <a:bodyPr anchorCtr="0" anchor="t" bIns="91425" lIns="91425" spcFirstLastPara="1" rIns="91425" wrap="square" tIns="91425">
            <a:spAutoFit/>
          </a:bodyPr>
          <a:lstStyle/>
          <a:p>
            <a:pPr indent="0" lvl="0" marL="0" rtl="0" algn="l">
              <a:lnSpc>
                <a:spcPct val="172222"/>
              </a:lnSpc>
              <a:spcBef>
                <a:spcPts val="0"/>
              </a:spcBef>
              <a:spcAft>
                <a:spcPts val="0"/>
              </a:spcAft>
              <a:buNone/>
            </a:pPr>
            <a:r>
              <a:t/>
            </a:r>
            <a:endParaRPr sz="1300">
              <a:solidFill>
                <a:srgbClr val="3D3D3D"/>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p:txBody>
      </p:sp>
      <p:pic>
        <p:nvPicPr>
          <p:cNvPr id="228" name="Google Shape;228;p33"/>
          <p:cNvPicPr preferRelativeResize="0"/>
          <p:nvPr/>
        </p:nvPicPr>
        <p:blipFill>
          <a:blip r:embed="rId3">
            <a:alphaModFix/>
          </a:blip>
          <a:stretch>
            <a:fillRect/>
          </a:stretch>
        </p:blipFill>
        <p:spPr>
          <a:xfrm>
            <a:off x="152400" y="1337450"/>
            <a:ext cx="8839202" cy="246860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txBox="1"/>
          <p:nvPr>
            <p:ph idx="2" type="subTitle"/>
          </p:nvPr>
        </p:nvSpPr>
        <p:spPr>
          <a:xfrm>
            <a:off x="577675" y="52800"/>
            <a:ext cx="79737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SAGE AWARD SETUP REQUEST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FISCAL COMPLIANCE</a:t>
            </a:r>
            <a:endParaRPr b="0" sz="2300">
              <a:latin typeface="Encode Sans"/>
              <a:ea typeface="Encode Sans"/>
              <a:cs typeface="Encode Sans"/>
              <a:sym typeface="Encode Sans"/>
            </a:endParaRPr>
          </a:p>
        </p:txBody>
      </p:sp>
      <p:sp>
        <p:nvSpPr>
          <p:cNvPr id="234" name="Google Shape;234;p34"/>
          <p:cNvSpPr txBox="1"/>
          <p:nvPr/>
        </p:nvSpPr>
        <p:spPr>
          <a:xfrm>
            <a:off x="0" y="0"/>
            <a:ext cx="3000000" cy="839700"/>
          </a:xfrm>
          <a:prstGeom prst="rect">
            <a:avLst/>
          </a:prstGeom>
          <a:noFill/>
          <a:ln>
            <a:noFill/>
          </a:ln>
        </p:spPr>
        <p:txBody>
          <a:bodyPr anchorCtr="0" anchor="t" bIns="91425" lIns="91425" spcFirstLastPara="1" rIns="91425" wrap="square" tIns="91425">
            <a:spAutoFit/>
          </a:bodyPr>
          <a:lstStyle/>
          <a:p>
            <a:pPr indent="0" lvl="0" marL="0" rtl="0" algn="l">
              <a:lnSpc>
                <a:spcPct val="172222"/>
              </a:lnSpc>
              <a:spcBef>
                <a:spcPts val="0"/>
              </a:spcBef>
              <a:spcAft>
                <a:spcPts val="0"/>
              </a:spcAft>
              <a:buNone/>
            </a:pPr>
            <a:r>
              <a:t/>
            </a:r>
            <a:endParaRPr sz="1300">
              <a:solidFill>
                <a:srgbClr val="3D3D3D"/>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p:txBody>
      </p:sp>
      <p:pic>
        <p:nvPicPr>
          <p:cNvPr id="235" name="Google Shape;235;p34"/>
          <p:cNvPicPr preferRelativeResize="0"/>
          <p:nvPr/>
        </p:nvPicPr>
        <p:blipFill>
          <a:blip r:embed="rId3">
            <a:alphaModFix/>
          </a:blip>
          <a:stretch>
            <a:fillRect/>
          </a:stretch>
        </p:blipFill>
        <p:spPr>
          <a:xfrm>
            <a:off x="1046025" y="839700"/>
            <a:ext cx="7037000" cy="41095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5"/>
          <p:cNvSpPr txBox="1"/>
          <p:nvPr>
            <p:ph idx="2" type="subTitle"/>
          </p:nvPr>
        </p:nvSpPr>
        <p:spPr>
          <a:xfrm>
            <a:off x="608100" y="52800"/>
            <a:ext cx="8603700" cy="80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000">
                <a:latin typeface="Encode Sans Black"/>
                <a:ea typeface="Encode Sans Black"/>
                <a:cs typeface="Encode Sans Black"/>
                <a:sym typeface="Encode Sans Black"/>
              </a:rPr>
              <a:t>SAGE AWARD SETUP REQUEST </a:t>
            </a:r>
            <a:r>
              <a:rPr b="0" lang="en">
                <a:latin typeface="Encode Sans"/>
                <a:ea typeface="Encode Sans"/>
                <a:cs typeface="Encode Sans"/>
                <a:sym typeface="Encode Sans"/>
              </a:rPr>
              <a:t>|</a:t>
            </a:r>
            <a:r>
              <a:rPr b="0" lang="en" sz="2000">
                <a:latin typeface="Encode Sans Black"/>
                <a:ea typeface="Encode Sans Black"/>
                <a:cs typeface="Encode Sans Black"/>
                <a:sym typeface="Encode Sans Black"/>
              </a:rPr>
              <a:t> </a:t>
            </a:r>
            <a:r>
              <a:rPr b="0" lang="en" sz="2000">
                <a:latin typeface="Encode Sans"/>
                <a:ea typeface="Encode Sans"/>
                <a:cs typeface="Encode Sans"/>
                <a:sym typeface="Encode Sans"/>
              </a:rPr>
              <a:t>REVIEW &amp; SUBMIT AWARD TO </a:t>
            </a:r>
            <a:r>
              <a:rPr b="0" lang="en" sz="2000">
                <a:latin typeface="Encode Sans"/>
                <a:ea typeface="Encode Sans"/>
                <a:cs typeface="Encode Sans"/>
                <a:sym typeface="Encode Sans"/>
              </a:rPr>
              <a:t>OSP</a:t>
            </a:r>
            <a:endParaRPr b="0" sz="2000">
              <a:latin typeface="Encode Sans"/>
              <a:ea typeface="Encode Sans"/>
              <a:cs typeface="Encode Sans"/>
              <a:sym typeface="Encode Sans"/>
            </a:endParaRPr>
          </a:p>
        </p:txBody>
      </p:sp>
      <p:pic>
        <p:nvPicPr>
          <p:cNvPr id="241" name="Google Shape;241;p35"/>
          <p:cNvPicPr preferRelativeResize="0"/>
          <p:nvPr/>
        </p:nvPicPr>
        <p:blipFill>
          <a:blip r:embed="rId3">
            <a:alphaModFix/>
          </a:blip>
          <a:stretch>
            <a:fillRect/>
          </a:stretch>
        </p:blipFill>
        <p:spPr>
          <a:xfrm>
            <a:off x="692050" y="1027450"/>
            <a:ext cx="8312976" cy="3481800"/>
          </a:xfrm>
          <a:prstGeom prst="rect">
            <a:avLst/>
          </a:prstGeom>
          <a:noFill/>
          <a:ln cap="flat" cmpd="sng" w="9525">
            <a:solidFill>
              <a:schemeClr val="dk2"/>
            </a:solidFill>
            <a:prstDash val="solid"/>
            <a:round/>
            <a:headEnd len="sm" w="sm" type="none"/>
            <a:tailEnd len="sm" w="sm" type="none"/>
          </a:ln>
        </p:spPr>
      </p:pic>
      <p:sp>
        <p:nvSpPr>
          <p:cNvPr id="242" name="Google Shape;242;p35"/>
          <p:cNvSpPr/>
          <p:nvPr/>
        </p:nvSpPr>
        <p:spPr>
          <a:xfrm>
            <a:off x="7355600" y="1122913"/>
            <a:ext cx="774300" cy="849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460375" y="645000"/>
            <a:ext cx="8683500" cy="26418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lt2"/>
              </a:buClr>
              <a:buSzPts val="5000"/>
              <a:buFont typeface="Encode Sans Black"/>
              <a:buNone/>
            </a:pPr>
            <a:r>
              <a:rPr lang="en" sz="4500"/>
              <a:t>MANAGING YOUR AWARDS</a:t>
            </a:r>
            <a:endParaRPr sz="4500"/>
          </a:p>
        </p:txBody>
      </p:sp>
      <p:sp>
        <p:nvSpPr>
          <p:cNvPr id="248" name="Google Shape;248;p36"/>
          <p:cNvSpPr/>
          <p:nvPr/>
        </p:nvSpPr>
        <p:spPr>
          <a:xfrm>
            <a:off x="300250" y="4201225"/>
            <a:ext cx="3129000" cy="814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7"/>
          <p:cNvSpPr txBox="1"/>
          <p:nvPr>
            <p:ph idx="2" type="subTitle"/>
          </p:nvPr>
        </p:nvSpPr>
        <p:spPr>
          <a:xfrm>
            <a:off x="577675" y="52800"/>
            <a:ext cx="82938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MANAGING YOUR AWARDS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REQUEST</a:t>
            </a:r>
            <a:r>
              <a:rPr b="0" lang="en">
                <a:latin typeface="Encode Sans"/>
                <a:ea typeface="Encode Sans"/>
                <a:cs typeface="Encode Sans"/>
                <a:sym typeface="Encode Sans"/>
              </a:rPr>
              <a:t>S IN PROCESS</a:t>
            </a:r>
            <a:endParaRPr b="0">
              <a:latin typeface="Encode Sans"/>
              <a:ea typeface="Encode Sans"/>
              <a:cs typeface="Encode Sans"/>
              <a:sym typeface="Encode Sans"/>
            </a:endParaRPr>
          </a:p>
        </p:txBody>
      </p:sp>
      <p:pic>
        <p:nvPicPr>
          <p:cNvPr id="254" name="Google Shape;254;p37"/>
          <p:cNvPicPr preferRelativeResize="0"/>
          <p:nvPr/>
        </p:nvPicPr>
        <p:blipFill>
          <a:blip r:embed="rId3">
            <a:alphaModFix/>
          </a:blip>
          <a:stretch>
            <a:fillRect/>
          </a:stretch>
        </p:blipFill>
        <p:spPr>
          <a:xfrm>
            <a:off x="1454577" y="845475"/>
            <a:ext cx="7416776" cy="4142976"/>
          </a:xfrm>
          <a:prstGeom prst="rect">
            <a:avLst/>
          </a:prstGeom>
          <a:noFill/>
          <a:ln cap="flat" cmpd="sng" w="9525">
            <a:solidFill>
              <a:srgbClr val="33006F"/>
            </a:solidFill>
            <a:prstDash val="solid"/>
            <a:round/>
            <a:headEnd len="sm" w="sm" type="none"/>
            <a:tailEnd len="sm" w="sm" type="none"/>
          </a:ln>
        </p:spPr>
      </p:pic>
      <p:sp>
        <p:nvSpPr>
          <p:cNvPr id="255" name="Google Shape;255;p37"/>
          <p:cNvSpPr/>
          <p:nvPr/>
        </p:nvSpPr>
        <p:spPr>
          <a:xfrm>
            <a:off x="1928350" y="1966675"/>
            <a:ext cx="3204000" cy="10551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981"/>
              </a:solidFill>
              <a:latin typeface="Calibri"/>
              <a:ea typeface="Calibri"/>
              <a:cs typeface="Calibri"/>
              <a:sym typeface="Calibri"/>
            </a:endParaRPr>
          </a:p>
        </p:txBody>
      </p:sp>
      <p:sp>
        <p:nvSpPr>
          <p:cNvPr id="256" name="Google Shape;256;p37"/>
          <p:cNvSpPr/>
          <p:nvPr/>
        </p:nvSpPr>
        <p:spPr>
          <a:xfrm flipH="1">
            <a:off x="1107975" y="1998175"/>
            <a:ext cx="253500" cy="992100"/>
          </a:xfrm>
          <a:prstGeom prst="rightBrace">
            <a:avLst>
              <a:gd fmla="val 50000" name="adj1"/>
              <a:gd fmla="val 50000" name="adj2"/>
            </a:avLst>
          </a:prstGeom>
          <a:no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txBox="1"/>
          <p:nvPr/>
        </p:nvSpPr>
        <p:spPr>
          <a:xfrm>
            <a:off x="218625" y="2092525"/>
            <a:ext cx="127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B2E83"/>
                </a:solidFill>
                <a:latin typeface="Open Sans"/>
                <a:ea typeface="Open Sans"/>
                <a:cs typeface="Open Sans"/>
                <a:sym typeface="Open Sans"/>
              </a:rPr>
              <a:t>Monitor requests </a:t>
            </a:r>
            <a:endParaRPr sz="1200">
              <a:solidFill>
                <a:srgbClr val="4B2E83"/>
              </a:solidFill>
              <a:latin typeface="Open Sans"/>
              <a:ea typeface="Open Sans"/>
              <a:cs typeface="Open Sans"/>
              <a:sym typeface="Open Sans"/>
            </a:endParaRPr>
          </a:p>
          <a:p>
            <a:pPr indent="0" lvl="0" marL="0" rtl="0" algn="l">
              <a:spcBef>
                <a:spcPts val="0"/>
              </a:spcBef>
              <a:spcAft>
                <a:spcPts val="0"/>
              </a:spcAft>
              <a:buNone/>
            </a:pPr>
            <a:r>
              <a:rPr lang="en" sz="1200">
                <a:solidFill>
                  <a:srgbClr val="4B2E83"/>
                </a:solidFill>
                <a:latin typeface="Open Sans"/>
                <a:ea typeface="Open Sans"/>
                <a:cs typeface="Open Sans"/>
                <a:sym typeface="Open Sans"/>
              </a:rPr>
              <a:t>in process</a:t>
            </a:r>
            <a:endParaRPr sz="1200">
              <a:solidFill>
                <a:srgbClr val="4B2E83"/>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idx="2" type="subTitle"/>
          </p:nvPr>
        </p:nvSpPr>
        <p:spPr>
          <a:xfrm>
            <a:off x="577675" y="52800"/>
            <a:ext cx="84552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MANAGING YOUR AWARDS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REQUESTS IN </a:t>
            </a:r>
            <a:r>
              <a:rPr b="0" lang="en">
                <a:latin typeface="Encode Sans"/>
                <a:ea typeface="Encode Sans"/>
                <a:cs typeface="Encode Sans"/>
                <a:sym typeface="Encode Sans"/>
              </a:rPr>
              <a:t>PROCESS</a:t>
            </a:r>
            <a:endParaRPr b="0">
              <a:latin typeface="Encode Sans"/>
              <a:ea typeface="Encode Sans"/>
              <a:cs typeface="Encode Sans"/>
              <a:sym typeface="Encode Sans"/>
            </a:endParaRPr>
          </a:p>
        </p:txBody>
      </p:sp>
      <p:sp>
        <p:nvSpPr>
          <p:cNvPr id="263" name="Google Shape;263;p38"/>
          <p:cNvSpPr txBox="1"/>
          <p:nvPr/>
        </p:nvSpPr>
        <p:spPr>
          <a:xfrm>
            <a:off x="792000" y="1002950"/>
            <a:ext cx="7724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t/>
            </a:r>
            <a:endParaRPr/>
          </a:p>
        </p:txBody>
      </p:sp>
      <p:pic>
        <p:nvPicPr>
          <p:cNvPr id="264" name="Google Shape;264;p38"/>
          <p:cNvPicPr preferRelativeResize="0"/>
          <p:nvPr/>
        </p:nvPicPr>
        <p:blipFill>
          <a:blip r:embed="rId3">
            <a:alphaModFix/>
          </a:blip>
          <a:stretch>
            <a:fillRect/>
          </a:stretch>
        </p:blipFill>
        <p:spPr>
          <a:xfrm>
            <a:off x="721909" y="900675"/>
            <a:ext cx="7864581" cy="4062850"/>
          </a:xfrm>
          <a:prstGeom prst="rect">
            <a:avLst/>
          </a:prstGeom>
          <a:noFill/>
          <a:ln cap="flat" cmpd="sng" w="9525">
            <a:solidFill>
              <a:schemeClr val="dk2"/>
            </a:solidFill>
            <a:prstDash val="solid"/>
            <a:round/>
            <a:headEnd len="sm" w="sm" type="none"/>
            <a:tailEnd len="sm" w="sm" type="none"/>
          </a:ln>
        </p:spPr>
      </p:pic>
      <p:sp>
        <p:nvSpPr>
          <p:cNvPr id="265" name="Google Shape;265;p38"/>
          <p:cNvSpPr/>
          <p:nvPr/>
        </p:nvSpPr>
        <p:spPr>
          <a:xfrm>
            <a:off x="6973800" y="1002938"/>
            <a:ext cx="774300" cy="849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1"/>
          <p:cNvSpPr txBox="1"/>
          <p:nvPr>
            <p:ph idx="2" type="subTitle"/>
          </p:nvPr>
        </p:nvSpPr>
        <p:spPr>
          <a:xfrm>
            <a:off x="577675" y="52800"/>
            <a:ext cx="79737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AGENDA</a:t>
            </a:r>
            <a:endParaRPr b="0">
              <a:latin typeface="Encode Sans Black"/>
              <a:ea typeface="Encode Sans Black"/>
              <a:cs typeface="Encode Sans Black"/>
              <a:sym typeface="Encode Sans Black"/>
            </a:endParaRPr>
          </a:p>
        </p:txBody>
      </p:sp>
      <p:sp>
        <p:nvSpPr>
          <p:cNvPr id="97" name="Google Shape;97;p21"/>
          <p:cNvSpPr txBox="1"/>
          <p:nvPr/>
        </p:nvSpPr>
        <p:spPr>
          <a:xfrm>
            <a:off x="731300" y="1113150"/>
            <a:ext cx="7776300" cy="3386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Terminology</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Benefits of SAGE Award Setup Request</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Award Setup Request Overview</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Demo</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Awards M</a:t>
            </a:r>
            <a:r>
              <a:rPr lang="en" sz="1600">
                <a:solidFill>
                  <a:srgbClr val="4B2E83"/>
                </a:solidFill>
                <a:latin typeface="Open Sans"/>
                <a:ea typeface="Open Sans"/>
                <a:cs typeface="Open Sans"/>
                <a:sym typeface="Open Sans"/>
              </a:rPr>
              <a:t>anagement</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SAGE Award Training &amp; Help Resources</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Q&amp;A: </a:t>
            </a:r>
            <a:r>
              <a:rPr lang="en" sz="1600">
                <a:solidFill>
                  <a:srgbClr val="4B2E83"/>
                </a:solidFill>
                <a:latin typeface="Open Sans"/>
                <a:ea typeface="Open Sans"/>
                <a:cs typeface="Open Sans"/>
                <a:sym typeface="Open Sans"/>
              </a:rPr>
              <a:t>Use the Q&amp;A button in Zoom</a:t>
            </a:r>
            <a:endParaRPr sz="1600">
              <a:solidFill>
                <a:srgbClr val="4B2E83"/>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9"/>
          <p:cNvSpPr txBox="1"/>
          <p:nvPr>
            <p:ph idx="2" type="subTitle"/>
          </p:nvPr>
        </p:nvSpPr>
        <p:spPr>
          <a:xfrm>
            <a:off x="577675" y="52800"/>
            <a:ext cx="84552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100">
                <a:latin typeface="Encode Sans Black"/>
                <a:ea typeface="Encode Sans Black"/>
                <a:cs typeface="Encode Sans Black"/>
                <a:sym typeface="Encode Sans Black"/>
              </a:rPr>
              <a:t>MANAGING YOUR AWARDS</a:t>
            </a:r>
            <a:r>
              <a:rPr b="0" lang="en" sz="2100">
                <a:latin typeface="Encode Sans Black"/>
                <a:ea typeface="Encode Sans Black"/>
                <a:cs typeface="Encode Sans Black"/>
                <a:sym typeface="Encode Sans Black"/>
              </a:rPr>
              <a:t> </a:t>
            </a:r>
            <a:r>
              <a:rPr b="0" lang="en">
                <a:latin typeface="Encode Sans"/>
                <a:ea typeface="Encode Sans"/>
                <a:cs typeface="Encode Sans"/>
                <a:sym typeface="Encode Sans"/>
              </a:rPr>
              <a:t>|</a:t>
            </a:r>
            <a:r>
              <a:rPr b="0" lang="en" sz="2100">
                <a:latin typeface="Encode Sans Black"/>
                <a:ea typeface="Encode Sans Black"/>
                <a:cs typeface="Encode Sans Black"/>
                <a:sym typeface="Encode Sans Black"/>
              </a:rPr>
              <a:t> </a:t>
            </a:r>
            <a:r>
              <a:rPr b="0" lang="en" sz="2100">
                <a:latin typeface="Encode Sans"/>
                <a:ea typeface="Encode Sans"/>
                <a:cs typeface="Encode Sans"/>
                <a:sym typeface="Encode Sans"/>
              </a:rPr>
              <a:t>FILTER </a:t>
            </a:r>
            <a:r>
              <a:rPr b="0" lang="en" sz="2100">
                <a:latin typeface="Encode Sans"/>
                <a:ea typeface="Encode Sans"/>
                <a:cs typeface="Encode Sans"/>
                <a:sym typeface="Encode Sans"/>
              </a:rPr>
              <a:t>REQUESTS IN </a:t>
            </a:r>
            <a:r>
              <a:rPr b="0" lang="en" sz="2100">
                <a:latin typeface="Encode Sans"/>
                <a:ea typeface="Encode Sans"/>
                <a:cs typeface="Encode Sans"/>
                <a:sym typeface="Encode Sans"/>
              </a:rPr>
              <a:t>PROCESS</a:t>
            </a:r>
            <a:endParaRPr b="0" sz="2100">
              <a:latin typeface="Encode Sans"/>
              <a:ea typeface="Encode Sans"/>
              <a:cs typeface="Encode Sans"/>
              <a:sym typeface="Encode Sans"/>
            </a:endParaRPr>
          </a:p>
        </p:txBody>
      </p:sp>
      <p:sp>
        <p:nvSpPr>
          <p:cNvPr id="271" name="Google Shape;271;p39"/>
          <p:cNvSpPr txBox="1"/>
          <p:nvPr/>
        </p:nvSpPr>
        <p:spPr>
          <a:xfrm>
            <a:off x="792000" y="1002950"/>
            <a:ext cx="7724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t/>
            </a:r>
            <a:endParaRPr/>
          </a:p>
        </p:txBody>
      </p:sp>
      <p:pic>
        <p:nvPicPr>
          <p:cNvPr id="272" name="Google Shape;272;p39"/>
          <p:cNvPicPr preferRelativeResize="0"/>
          <p:nvPr/>
        </p:nvPicPr>
        <p:blipFill>
          <a:blip r:embed="rId3">
            <a:alphaModFix/>
          </a:blip>
          <a:stretch>
            <a:fillRect/>
          </a:stretch>
        </p:blipFill>
        <p:spPr>
          <a:xfrm>
            <a:off x="5554572" y="844375"/>
            <a:ext cx="2961828" cy="4062848"/>
          </a:xfrm>
          <a:prstGeom prst="rect">
            <a:avLst/>
          </a:prstGeom>
          <a:noFill/>
          <a:ln cap="flat" cmpd="sng" w="9525">
            <a:solidFill>
              <a:schemeClr val="dk2"/>
            </a:solidFill>
            <a:prstDash val="solid"/>
            <a:round/>
            <a:headEnd len="sm" w="sm" type="none"/>
            <a:tailEnd len="sm" w="sm" type="none"/>
          </a:ln>
        </p:spPr>
      </p:pic>
      <p:pic>
        <p:nvPicPr>
          <p:cNvPr id="273" name="Google Shape;273;p39"/>
          <p:cNvPicPr preferRelativeResize="0"/>
          <p:nvPr/>
        </p:nvPicPr>
        <p:blipFill rotWithShape="1">
          <a:blip r:embed="rId4">
            <a:alphaModFix/>
          </a:blip>
          <a:srcRect b="0" l="46123" r="0" t="0"/>
          <a:stretch/>
        </p:blipFill>
        <p:spPr>
          <a:xfrm>
            <a:off x="577670" y="907625"/>
            <a:ext cx="4237225" cy="4062850"/>
          </a:xfrm>
          <a:prstGeom prst="rect">
            <a:avLst/>
          </a:prstGeom>
          <a:noFill/>
          <a:ln cap="flat" cmpd="sng" w="9525">
            <a:solidFill>
              <a:schemeClr val="dk2"/>
            </a:solidFill>
            <a:prstDash val="solid"/>
            <a:round/>
            <a:headEnd len="sm" w="sm" type="none"/>
            <a:tailEnd len="sm" w="sm" type="none"/>
          </a:ln>
        </p:spPr>
      </p:pic>
      <p:sp>
        <p:nvSpPr>
          <p:cNvPr id="274" name="Google Shape;274;p39"/>
          <p:cNvSpPr/>
          <p:nvPr/>
        </p:nvSpPr>
        <p:spPr>
          <a:xfrm>
            <a:off x="3992800" y="1289300"/>
            <a:ext cx="579300" cy="2148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981"/>
              </a:solidFill>
              <a:latin typeface="Calibri"/>
              <a:ea typeface="Calibri"/>
              <a:cs typeface="Calibri"/>
              <a:sym typeface="Calibri"/>
            </a:endParaRPr>
          </a:p>
        </p:txBody>
      </p:sp>
      <p:cxnSp>
        <p:nvCxnSpPr>
          <p:cNvPr id="275" name="Google Shape;275;p39"/>
          <p:cNvCxnSpPr>
            <a:stCxn id="274" idx="3"/>
          </p:cNvCxnSpPr>
          <p:nvPr/>
        </p:nvCxnSpPr>
        <p:spPr>
          <a:xfrm>
            <a:off x="4572100" y="1396700"/>
            <a:ext cx="992400" cy="300"/>
          </a:xfrm>
          <a:prstGeom prst="straightConnector1">
            <a:avLst/>
          </a:prstGeom>
          <a:noFill/>
          <a:ln cap="flat" cmpd="sng" w="9525">
            <a:solidFill>
              <a:srgbClr val="4B2E83"/>
            </a:solidFill>
            <a:prstDash val="solid"/>
            <a:round/>
            <a:headEnd len="med" w="med" type="none"/>
            <a:tailEnd len="med" w="med" type="oval"/>
          </a:ln>
        </p:spPr>
      </p:cxnSp>
      <p:sp>
        <p:nvSpPr>
          <p:cNvPr id="276" name="Google Shape;276;p39"/>
          <p:cNvSpPr/>
          <p:nvPr/>
        </p:nvSpPr>
        <p:spPr>
          <a:xfrm>
            <a:off x="3218500" y="1002938"/>
            <a:ext cx="774300" cy="849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0"/>
          <p:cNvSpPr txBox="1"/>
          <p:nvPr>
            <p:ph idx="2" type="subTitle"/>
          </p:nvPr>
        </p:nvSpPr>
        <p:spPr>
          <a:xfrm>
            <a:off x="577675" y="52800"/>
            <a:ext cx="79737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100">
                <a:latin typeface="Encode Sans Black"/>
                <a:ea typeface="Encode Sans Black"/>
                <a:cs typeface="Encode Sans Black"/>
                <a:sym typeface="Encode Sans Black"/>
              </a:rPr>
              <a:t>MANAGING YOUR AWARDS</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EXISTING AWARDS</a:t>
            </a:r>
            <a:endParaRPr b="0">
              <a:latin typeface="Encode Sans"/>
              <a:ea typeface="Encode Sans"/>
              <a:cs typeface="Encode Sans"/>
              <a:sym typeface="Encode Sans"/>
            </a:endParaRPr>
          </a:p>
        </p:txBody>
      </p:sp>
      <p:pic>
        <p:nvPicPr>
          <p:cNvPr id="282" name="Google Shape;282;p40"/>
          <p:cNvPicPr preferRelativeResize="0"/>
          <p:nvPr/>
        </p:nvPicPr>
        <p:blipFill>
          <a:blip r:embed="rId3">
            <a:alphaModFix/>
          </a:blip>
          <a:stretch>
            <a:fillRect/>
          </a:stretch>
        </p:blipFill>
        <p:spPr>
          <a:xfrm>
            <a:off x="235377" y="845475"/>
            <a:ext cx="7416776" cy="4142976"/>
          </a:xfrm>
          <a:prstGeom prst="rect">
            <a:avLst/>
          </a:prstGeom>
          <a:noFill/>
          <a:ln cap="flat" cmpd="sng" w="9525">
            <a:solidFill>
              <a:srgbClr val="33006F"/>
            </a:solidFill>
            <a:prstDash val="solid"/>
            <a:round/>
            <a:headEnd len="sm" w="sm" type="none"/>
            <a:tailEnd len="sm" w="sm" type="none"/>
          </a:ln>
        </p:spPr>
      </p:pic>
      <p:sp>
        <p:nvSpPr>
          <p:cNvPr id="283" name="Google Shape;283;p40"/>
          <p:cNvSpPr/>
          <p:nvPr/>
        </p:nvSpPr>
        <p:spPr>
          <a:xfrm>
            <a:off x="7743900" y="2029750"/>
            <a:ext cx="209700" cy="992100"/>
          </a:xfrm>
          <a:prstGeom prst="rightBrace">
            <a:avLst>
              <a:gd fmla="val 50000" name="adj1"/>
              <a:gd fmla="val 50000" name="adj2"/>
            </a:avLst>
          </a:prstGeom>
          <a:no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0"/>
          <p:cNvSpPr txBox="1"/>
          <p:nvPr/>
        </p:nvSpPr>
        <p:spPr>
          <a:xfrm>
            <a:off x="7999425" y="2093838"/>
            <a:ext cx="1190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B2E83"/>
                </a:solidFill>
              </a:rPr>
              <a:t>Monitor existing awards</a:t>
            </a:r>
            <a:endParaRPr sz="1200">
              <a:solidFill>
                <a:srgbClr val="4B2E83"/>
              </a:solidFill>
            </a:endParaRPr>
          </a:p>
        </p:txBody>
      </p:sp>
      <p:sp>
        <p:nvSpPr>
          <p:cNvPr id="285" name="Google Shape;285;p40"/>
          <p:cNvSpPr/>
          <p:nvPr/>
        </p:nvSpPr>
        <p:spPr>
          <a:xfrm>
            <a:off x="4138150" y="1966750"/>
            <a:ext cx="3171900" cy="10551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98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1"/>
          <p:cNvPicPr preferRelativeResize="0"/>
          <p:nvPr/>
        </p:nvPicPr>
        <p:blipFill>
          <a:blip r:embed="rId3">
            <a:alphaModFix/>
          </a:blip>
          <a:stretch>
            <a:fillRect/>
          </a:stretch>
        </p:blipFill>
        <p:spPr>
          <a:xfrm>
            <a:off x="948300" y="848025"/>
            <a:ext cx="8010900" cy="4138452"/>
          </a:xfrm>
          <a:prstGeom prst="rect">
            <a:avLst/>
          </a:prstGeom>
          <a:noFill/>
          <a:ln cap="flat" cmpd="sng" w="9525">
            <a:solidFill>
              <a:schemeClr val="dk2"/>
            </a:solidFill>
            <a:prstDash val="solid"/>
            <a:round/>
            <a:headEnd len="sm" w="sm" type="none"/>
            <a:tailEnd len="sm" w="sm" type="none"/>
          </a:ln>
        </p:spPr>
      </p:pic>
      <p:sp>
        <p:nvSpPr>
          <p:cNvPr id="291" name="Google Shape;291;p41"/>
          <p:cNvSpPr txBox="1"/>
          <p:nvPr>
            <p:ph idx="2" type="subTitle"/>
          </p:nvPr>
        </p:nvSpPr>
        <p:spPr>
          <a:xfrm>
            <a:off x="577675" y="52800"/>
            <a:ext cx="81243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MANAGING YOUR AWARDS</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AWARD MANAGEMENT</a:t>
            </a:r>
            <a:endParaRPr b="0">
              <a:latin typeface="Encode Sans"/>
              <a:ea typeface="Encode Sans"/>
              <a:cs typeface="Encode Sans"/>
              <a:sym typeface="Encode Sans"/>
            </a:endParaRPr>
          </a:p>
        </p:txBody>
      </p:sp>
      <p:sp>
        <p:nvSpPr>
          <p:cNvPr id="292" name="Google Shape;292;p41"/>
          <p:cNvSpPr txBox="1"/>
          <p:nvPr/>
        </p:nvSpPr>
        <p:spPr>
          <a:xfrm>
            <a:off x="690975" y="848025"/>
            <a:ext cx="8010900" cy="10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a:p>
            <a:pPr indent="0" lvl="0" marL="0" rtl="0" algn="l">
              <a:spcBef>
                <a:spcPts val="0"/>
              </a:spcBef>
              <a:spcAft>
                <a:spcPts val="0"/>
              </a:spcAft>
              <a:buNone/>
            </a:pPr>
            <a:r>
              <a:t/>
            </a:r>
            <a:endParaRPr/>
          </a:p>
        </p:txBody>
      </p:sp>
      <p:sp>
        <p:nvSpPr>
          <p:cNvPr id="293" name="Google Shape;293;p41"/>
          <p:cNvSpPr/>
          <p:nvPr/>
        </p:nvSpPr>
        <p:spPr>
          <a:xfrm>
            <a:off x="1176675" y="1974175"/>
            <a:ext cx="835800" cy="2241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981"/>
              </a:solidFill>
              <a:latin typeface="Calibri"/>
              <a:ea typeface="Calibri"/>
              <a:cs typeface="Calibri"/>
              <a:sym typeface="Calibri"/>
            </a:endParaRPr>
          </a:p>
        </p:txBody>
      </p:sp>
      <p:cxnSp>
        <p:nvCxnSpPr>
          <p:cNvPr id="294" name="Google Shape;294;p41"/>
          <p:cNvCxnSpPr/>
          <p:nvPr/>
        </p:nvCxnSpPr>
        <p:spPr>
          <a:xfrm flipH="1" rot="10800000">
            <a:off x="577675" y="2084125"/>
            <a:ext cx="569400" cy="4200"/>
          </a:xfrm>
          <a:prstGeom prst="straightConnector1">
            <a:avLst/>
          </a:prstGeom>
          <a:noFill/>
          <a:ln cap="flat" cmpd="sng" w="9525">
            <a:solidFill>
              <a:srgbClr val="4B2E83"/>
            </a:solidFill>
            <a:prstDash val="solid"/>
            <a:round/>
            <a:headEnd len="med" w="med" type="oval"/>
            <a:tailEnd len="med" w="med" type="none"/>
          </a:ln>
        </p:spPr>
      </p:cxnSp>
      <p:sp>
        <p:nvSpPr>
          <p:cNvPr id="295" name="Google Shape;295;p41"/>
          <p:cNvSpPr txBox="1"/>
          <p:nvPr/>
        </p:nvSpPr>
        <p:spPr>
          <a:xfrm>
            <a:off x="0" y="1751250"/>
            <a:ext cx="948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4B2E83"/>
                </a:solidFill>
                <a:latin typeface="Open Sans"/>
                <a:ea typeface="Open Sans"/>
                <a:cs typeface="Open Sans"/>
                <a:sym typeface="Open Sans"/>
              </a:rPr>
              <a:t>Links to Award Activity Record</a:t>
            </a:r>
            <a:endParaRPr sz="1100">
              <a:solidFill>
                <a:srgbClr val="4B2E83"/>
              </a:solidFill>
              <a:latin typeface="Open Sans"/>
              <a:ea typeface="Open Sans"/>
              <a:cs typeface="Open Sans"/>
              <a:sym typeface="Open Sans"/>
            </a:endParaRPr>
          </a:p>
        </p:txBody>
      </p:sp>
      <p:sp>
        <p:nvSpPr>
          <p:cNvPr id="296" name="Google Shape;296;p41"/>
          <p:cNvSpPr/>
          <p:nvPr/>
        </p:nvSpPr>
        <p:spPr>
          <a:xfrm>
            <a:off x="7323775" y="953238"/>
            <a:ext cx="774300" cy="849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2"/>
          <p:cNvSpPr txBox="1"/>
          <p:nvPr>
            <p:ph idx="2" type="subTitle"/>
          </p:nvPr>
        </p:nvSpPr>
        <p:spPr>
          <a:xfrm>
            <a:off x="577675" y="52800"/>
            <a:ext cx="81243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MANAGING YOUR AWARDS</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AWARD </a:t>
            </a:r>
            <a:r>
              <a:rPr b="0" lang="en" sz="2300">
                <a:latin typeface="Encode Sans"/>
                <a:ea typeface="Encode Sans"/>
                <a:cs typeface="Encode Sans"/>
                <a:sym typeface="Encode Sans"/>
              </a:rPr>
              <a:t>ACTIVITY</a:t>
            </a:r>
            <a:r>
              <a:rPr b="0" lang="en" sz="2300">
                <a:latin typeface="Encode Sans"/>
                <a:ea typeface="Encode Sans"/>
                <a:cs typeface="Encode Sans"/>
                <a:sym typeface="Encode Sans"/>
              </a:rPr>
              <a:t> RECORD</a:t>
            </a:r>
            <a:endParaRPr b="0" sz="2300">
              <a:latin typeface="Encode Sans"/>
              <a:ea typeface="Encode Sans"/>
              <a:cs typeface="Encode Sans"/>
              <a:sym typeface="Encode Sans"/>
            </a:endParaRPr>
          </a:p>
        </p:txBody>
      </p:sp>
      <p:sp>
        <p:nvSpPr>
          <p:cNvPr id="302" name="Google Shape;302;p42"/>
          <p:cNvSpPr txBox="1"/>
          <p:nvPr/>
        </p:nvSpPr>
        <p:spPr>
          <a:xfrm>
            <a:off x="690975" y="848025"/>
            <a:ext cx="8010900" cy="10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a:p>
            <a:pPr indent="0" lvl="0" marL="0" rtl="0" algn="l">
              <a:spcBef>
                <a:spcPts val="0"/>
              </a:spcBef>
              <a:spcAft>
                <a:spcPts val="0"/>
              </a:spcAft>
              <a:buNone/>
            </a:pPr>
            <a:r>
              <a:t/>
            </a:r>
            <a:endParaRPr/>
          </a:p>
        </p:txBody>
      </p:sp>
      <p:pic>
        <p:nvPicPr>
          <p:cNvPr id="303" name="Google Shape;303;p42"/>
          <p:cNvPicPr preferRelativeResize="0"/>
          <p:nvPr/>
        </p:nvPicPr>
        <p:blipFill rotWithShape="1">
          <a:blip r:embed="rId3">
            <a:alphaModFix/>
          </a:blip>
          <a:srcRect b="69591" l="0" r="0" t="0"/>
          <a:stretch/>
        </p:blipFill>
        <p:spPr>
          <a:xfrm>
            <a:off x="690975" y="1251275"/>
            <a:ext cx="8124301" cy="2969196"/>
          </a:xfrm>
          <a:prstGeom prst="rect">
            <a:avLst/>
          </a:prstGeom>
          <a:noFill/>
          <a:ln cap="flat" cmpd="sng" w="9525">
            <a:solidFill>
              <a:schemeClr val="dk2"/>
            </a:solidFill>
            <a:prstDash val="solid"/>
            <a:round/>
            <a:headEnd len="sm" w="sm" type="none"/>
            <a:tailEnd len="sm" w="sm" type="none"/>
          </a:ln>
        </p:spPr>
      </p:pic>
      <p:sp>
        <p:nvSpPr>
          <p:cNvPr id="304" name="Google Shape;304;p42"/>
          <p:cNvSpPr txBox="1"/>
          <p:nvPr/>
        </p:nvSpPr>
        <p:spPr>
          <a:xfrm>
            <a:off x="1064425" y="4294800"/>
            <a:ext cx="77511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1200">
                <a:solidFill>
                  <a:srgbClr val="4B2E83"/>
                </a:solidFill>
                <a:latin typeface="Open Sans"/>
                <a:ea typeface="Open Sans"/>
                <a:cs typeface="Open Sans"/>
                <a:sym typeface="Open Sans"/>
              </a:rPr>
              <a:t>Screenshot 1 of 3.</a:t>
            </a:r>
            <a:r>
              <a:rPr lang="en" sz="1200">
                <a:solidFill>
                  <a:srgbClr val="4B2E83"/>
                </a:solidFill>
                <a:latin typeface="Open Sans"/>
                <a:ea typeface="Open Sans"/>
                <a:cs typeface="Open Sans"/>
                <a:sym typeface="Open Sans"/>
              </a:rPr>
              <a:t> Scrolling down will show the “Actions &amp; Requests” information on the following slide.</a:t>
            </a:r>
            <a:endParaRPr sz="1200">
              <a:solidFill>
                <a:srgbClr val="4B2E83"/>
              </a:solidFill>
              <a:latin typeface="Open Sans"/>
              <a:ea typeface="Open Sans"/>
              <a:cs typeface="Open Sans"/>
              <a:sym typeface="Open Sans"/>
            </a:endParaRPr>
          </a:p>
        </p:txBody>
      </p:sp>
      <p:sp>
        <p:nvSpPr>
          <p:cNvPr id="305" name="Google Shape;305;p42"/>
          <p:cNvSpPr/>
          <p:nvPr/>
        </p:nvSpPr>
        <p:spPr>
          <a:xfrm>
            <a:off x="7196550" y="1357538"/>
            <a:ext cx="774300" cy="849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3"/>
          <p:cNvSpPr txBox="1"/>
          <p:nvPr>
            <p:ph idx="2" type="subTitle"/>
          </p:nvPr>
        </p:nvSpPr>
        <p:spPr>
          <a:xfrm>
            <a:off x="577675" y="52800"/>
            <a:ext cx="81243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MANAGING YOUR AWARDS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AWARD </a:t>
            </a:r>
            <a:r>
              <a:rPr b="0" lang="en" sz="2300">
                <a:latin typeface="Encode Sans"/>
                <a:ea typeface="Encode Sans"/>
                <a:cs typeface="Encode Sans"/>
                <a:sym typeface="Encode Sans"/>
              </a:rPr>
              <a:t>ACTIVITY</a:t>
            </a:r>
            <a:r>
              <a:rPr b="0" lang="en" sz="2300">
                <a:latin typeface="Encode Sans"/>
                <a:ea typeface="Encode Sans"/>
                <a:cs typeface="Encode Sans"/>
                <a:sym typeface="Encode Sans"/>
              </a:rPr>
              <a:t> RECORD</a:t>
            </a:r>
            <a:endParaRPr b="0" sz="2300">
              <a:latin typeface="Encode Sans"/>
              <a:ea typeface="Encode Sans"/>
              <a:cs typeface="Encode Sans"/>
              <a:sym typeface="Encode Sans"/>
            </a:endParaRPr>
          </a:p>
          <a:p>
            <a:pPr indent="0" lvl="0" marL="0" rtl="0" algn="l">
              <a:spcBef>
                <a:spcPts val="0"/>
              </a:spcBef>
              <a:spcAft>
                <a:spcPts val="0"/>
              </a:spcAft>
              <a:buNone/>
            </a:pPr>
            <a:r>
              <a:t/>
            </a:r>
            <a:endParaRPr b="0">
              <a:latin typeface="Encode Sans Black"/>
              <a:ea typeface="Encode Sans Black"/>
              <a:cs typeface="Encode Sans Black"/>
              <a:sym typeface="Encode Sans Black"/>
            </a:endParaRPr>
          </a:p>
        </p:txBody>
      </p:sp>
      <p:sp>
        <p:nvSpPr>
          <p:cNvPr id="311" name="Google Shape;311;p43"/>
          <p:cNvSpPr txBox="1"/>
          <p:nvPr/>
        </p:nvSpPr>
        <p:spPr>
          <a:xfrm>
            <a:off x="690975" y="848025"/>
            <a:ext cx="8010900" cy="10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a:p>
            <a:pPr indent="0" lvl="0" marL="0" rtl="0" algn="l">
              <a:spcBef>
                <a:spcPts val="0"/>
              </a:spcBef>
              <a:spcAft>
                <a:spcPts val="0"/>
              </a:spcAft>
              <a:buNone/>
            </a:pPr>
            <a:r>
              <a:t/>
            </a:r>
            <a:endParaRPr/>
          </a:p>
        </p:txBody>
      </p:sp>
      <p:pic>
        <p:nvPicPr>
          <p:cNvPr id="312" name="Google Shape;312;p43"/>
          <p:cNvPicPr preferRelativeResize="0"/>
          <p:nvPr/>
        </p:nvPicPr>
        <p:blipFill rotWithShape="1">
          <a:blip r:embed="rId3">
            <a:alphaModFix/>
          </a:blip>
          <a:srcRect b="29498" l="0" r="0" t="30187"/>
          <a:stretch/>
        </p:blipFill>
        <p:spPr>
          <a:xfrm>
            <a:off x="690975" y="848025"/>
            <a:ext cx="8010900" cy="3881477"/>
          </a:xfrm>
          <a:prstGeom prst="rect">
            <a:avLst/>
          </a:prstGeom>
          <a:noFill/>
          <a:ln cap="flat" cmpd="sng" w="9525">
            <a:solidFill>
              <a:schemeClr val="dk2"/>
            </a:solidFill>
            <a:prstDash val="solid"/>
            <a:round/>
            <a:headEnd len="sm" w="sm" type="none"/>
            <a:tailEnd len="sm" w="sm" type="none"/>
          </a:ln>
        </p:spPr>
      </p:pic>
      <p:sp>
        <p:nvSpPr>
          <p:cNvPr id="313" name="Google Shape;313;p43"/>
          <p:cNvSpPr txBox="1"/>
          <p:nvPr/>
        </p:nvSpPr>
        <p:spPr>
          <a:xfrm>
            <a:off x="1549525" y="4729500"/>
            <a:ext cx="71526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1200">
                <a:solidFill>
                  <a:srgbClr val="4B2E83"/>
                </a:solidFill>
                <a:latin typeface="Open Sans"/>
                <a:ea typeface="Open Sans"/>
                <a:cs typeface="Open Sans"/>
                <a:sym typeface="Open Sans"/>
              </a:rPr>
              <a:t>Screenshot 2 of 3.</a:t>
            </a:r>
            <a:r>
              <a:rPr lang="en" sz="1200">
                <a:solidFill>
                  <a:srgbClr val="4B2E83"/>
                </a:solidFill>
                <a:latin typeface="Open Sans"/>
                <a:ea typeface="Open Sans"/>
                <a:cs typeface="Open Sans"/>
                <a:sym typeface="Open Sans"/>
              </a:rPr>
              <a:t> Scrolling down will show the “Award Details” information on the following slide.</a:t>
            </a:r>
            <a:endParaRPr sz="1200">
              <a:solidFill>
                <a:srgbClr val="4B2E83"/>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4"/>
          <p:cNvSpPr txBox="1"/>
          <p:nvPr>
            <p:ph idx="2" type="subTitle"/>
          </p:nvPr>
        </p:nvSpPr>
        <p:spPr>
          <a:xfrm>
            <a:off x="577675" y="52800"/>
            <a:ext cx="81243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MANAGING YOUR AWARDS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AWARD </a:t>
            </a:r>
            <a:r>
              <a:rPr b="0" lang="en" sz="2300">
                <a:latin typeface="Encode Sans"/>
                <a:ea typeface="Encode Sans"/>
                <a:cs typeface="Encode Sans"/>
                <a:sym typeface="Encode Sans"/>
              </a:rPr>
              <a:t>ACTIVITY</a:t>
            </a:r>
            <a:r>
              <a:rPr b="0" lang="en" sz="2300">
                <a:latin typeface="Encode Sans"/>
                <a:ea typeface="Encode Sans"/>
                <a:cs typeface="Encode Sans"/>
                <a:sym typeface="Encode Sans"/>
              </a:rPr>
              <a:t> RECORD</a:t>
            </a:r>
            <a:endParaRPr b="0" sz="2300">
              <a:latin typeface="Encode Sans"/>
              <a:ea typeface="Encode Sans"/>
              <a:cs typeface="Encode Sans"/>
              <a:sym typeface="Encode Sans"/>
            </a:endParaRPr>
          </a:p>
          <a:p>
            <a:pPr indent="0" lvl="0" marL="0" rtl="0" algn="l">
              <a:spcBef>
                <a:spcPts val="0"/>
              </a:spcBef>
              <a:spcAft>
                <a:spcPts val="0"/>
              </a:spcAft>
              <a:buNone/>
            </a:pPr>
            <a:r>
              <a:t/>
            </a:r>
            <a:endParaRPr b="0">
              <a:latin typeface="Encode Sans Black"/>
              <a:ea typeface="Encode Sans Black"/>
              <a:cs typeface="Encode Sans Black"/>
              <a:sym typeface="Encode Sans Black"/>
            </a:endParaRPr>
          </a:p>
        </p:txBody>
      </p:sp>
      <p:sp>
        <p:nvSpPr>
          <p:cNvPr id="319" name="Google Shape;319;p44"/>
          <p:cNvSpPr txBox="1"/>
          <p:nvPr/>
        </p:nvSpPr>
        <p:spPr>
          <a:xfrm>
            <a:off x="690975" y="848025"/>
            <a:ext cx="8010900" cy="10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a:p>
            <a:pPr indent="0" lvl="0" marL="0" rtl="0" algn="l">
              <a:spcBef>
                <a:spcPts val="0"/>
              </a:spcBef>
              <a:spcAft>
                <a:spcPts val="0"/>
              </a:spcAft>
              <a:buNone/>
            </a:pPr>
            <a:r>
              <a:t/>
            </a:r>
            <a:endParaRPr/>
          </a:p>
        </p:txBody>
      </p:sp>
      <p:pic>
        <p:nvPicPr>
          <p:cNvPr id="320" name="Google Shape;320;p44"/>
          <p:cNvPicPr preferRelativeResize="0"/>
          <p:nvPr/>
        </p:nvPicPr>
        <p:blipFill rotWithShape="1">
          <a:blip r:embed="rId3">
            <a:alphaModFix/>
          </a:blip>
          <a:srcRect b="0" l="0" r="0" t="70239"/>
          <a:stretch/>
        </p:blipFill>
        <p:spPr>
          <a:xfrm>
            <a:off x="690975" y="1229800"/>
            <a:ext cx="8010900" cy="2865198"/>
          </a:xfrm>
          <a:prstGeom prst="rect">
            <a:avLst/>
          </a:prstGeom>
          <a:noFill/>
          <a:ln cap="flat" cmpd="sng" w="9525">
            <a:solidFill>
              <a:schemeClr val="dk2"/>
            </a:solidFill>
            <a:prstDash val="solid"/>
            <a:round/>
            <a:headEnd len="sm" w="sm" type="none"/>
            <a:tailEnd len="sm" w="sm" type="none"/>
          </a:ln>
        </p:spPr>
      </p:pic>
      <p:sp>
        <p:nvSpPr>
          <p:cNvPr id="321" name="Google Shape;321;p44"/>
          <p:cNvSpPr txBox="1"/>
          <p:nvPr/>
        </p:nvSpPr>
        <p:spPr>
          <a:xfrm>
            <a:off x="3796850" y="4197850"/>
            <a:ext cx="4968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1200">
                <a:solidFill>
                  <a:srgbClr val="4B2E83"/>
                </a:solidFill>
                <a:latin typeface="Open Sans"/>
                <a:ea typeface="Open Sans"/>
                <a:cs typeface="Open Sans"/>
                <a:sym typeface="Open Sans"/>
              </a:rPr>
              <a:t>Screenshot 3 of 3.</a:t>
            </a:r>
            <a:r>
              <a:rPr lang="en" sz="1200">
                <a:solidFill>
                  <a:srgbClr val="4B2E83"/>
                </a:solidFill>
                <a:latin typeface="Open Sans"/>
                <a:ea typeface="Open Sans"/>
                <a:cs typeface="Open Sans"/>
                <a:sym typeface="Open Sans"/>
              </a:rPr>
              <a:t> This section concludes the Award Activity Record.</a:t>
            </a:r>
            <a:endParaRPr sz="1200">
              <a:solidFill>
                <a:srgbClr val="4B2E83"/>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txBox="1"/>
          <p:nvPr>
            <p:ph type="title"/>
          </p:nvPr>
        </p:nvSpPr>
        <p:spPr>
          <a:xfrm>
            <a:off x="460375" y="645000"/>
            <a:ext cx="8683500" cy="26418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lt2"/>
              </a:buClr>
              <a:buSzPts val="5000"/>
              <a:buFont typeface="Encode Sans Black"/>
              <a:buNone/>
            </a:pPr>
            <a:r>
              <a:rPr lang="en"/>
              <a:t>RESOURCES</a:t>
            </a:r>
            <a:endParaRPr sz="3200"/>
          </a:p>
        </p:txBody>
      </p:sp>
      <p:sp>
        <p:nvSpPr>
          <p:cNvPr id="327" name="Google Shape;327;p45"/>
          <p:cNvSpPr/>
          <p:nvPr/>
        </p:nvSpPr>
        <p:spPr>
          <a:xfrm>
            <a:off x="300250" y="4201225"/>
            <a:ext cx="3129000" cy="814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6"/>
          <p:cNvSpPr txBox="1"/>
          <p:nvPr>
            <p:ph idx="2" type="subTitle"/>
          </p:nvPr>
        </p:nvSpPr>
        <p:spPr>
          <a:xfrm>
            <a:off x="577675" y="52800"/>
            <a:ext cx="79737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RESOURCES</a:t>
            </a:r>
            <a:endParaRPr b="0">
              <a:latin typeface="Encode Sans Black"/>
              <a:ea typeface="Encode Sans Black"/>
              <a:cs typeface="Encode Sans Black"/>
              <a:sym typeface="Encode Sans Black"/>
            </a:endParaRPr>
          </a:p>
        </p:txBody>
      </p:sp>
      <p:sp>
        <p:nvSpPr>
          <p:cNvPr id="333" name="Google Shape;333;p46"/>
          <p:cNvSpPr txBox="1"/>
          <p:nvPr/>
        </p:nvSpPr>
        <p:spPr>
          <a:xfrm>
            <a:off x="577675" y="1371150"/>
            <a:ext cx="7283700" cy="26475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Subscribe to the </a:t>
            </a:r>
            <a:r>
              <a:rPr lang="en" sz="1600" u="sng">
                <a:solidFill>
                  <a:schemeClr val="accent6"/>
                </a:solidFill>
                <a:latin typeface="Open Sans"/>
                <a:ea typeface="Open Sans"/>
                <a:cs typeface="Open Sans"/>
                <a:sym typeface="Open Sans"/>
                <a:hlinkClick r:id="rId3">
                  <a:extLst>
                    <a:ext uri="{A12FA001-AC4F-418D-AE19-62706E023703}">
                      <ahyp:hlinkClr val="tx"/>
                    </a:ext>
                  </a:extLst>
                </a:hlinkClick>
              </a:rPr>
              <a:t>MRAM mailing list</a:t>
            </a:r>
            <a:r>
              <a:rPr lang="en" sz="1600">
                <a:solidFill>
                  <a:srgbClr val="4B2E83"/>
                </a:solidFill>
                <a:latin typeface="Open Sans"/>
                <a:ea typeface="Open Sans"/>
                <a:cs typeface="Open Sans"/>
                <a:sym typeface="Open Sans"/>
              </a:rPr>
              <a:t> </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Bookmark the </a:t>
            </a:r>
            <a:r>
              <a:rPr lang="en" sz="1600" u="sng">
                <a:solidFill>
                  <a:schemeClr val="accent6"/>
                </a:solidFill>
                <a:latin typeface="Open Sans"/>
                <a:ea typeface="Open Sans"/>
                <a:cs typeface="Open Sans"/>
                <a:sym typeface="Open Sans"/>
                <a:hlinkClick r:id="rId4">
                  <a:extLst>
                    <a:ext uri="{A12FA001-AC4F-418D-AE19-62706E023703}">
                      <ahyp:hlinkClr val="tx"/>
                    </a:ext>
                  </a:extLst>
                </a:hlinkClick>
              </a:rPr>
              <a:t>UWFT for the Research Community webpage</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SAGE Award user guides are in development</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Enroll in a </a:t>
            </a:r>
            <a:r>
              <a:rPr lang="en" sz="1600" u="sng">
                <a:solidFill>
                  <a:schemeClr val="accent6"/>
                </a:solidFill>
                <a:latin typeface="Open Sans"/>
                <a:ea typeface="Open Sans"/>
                <a:cs typeface="Open Sans"/>
                <a:sym typeface="Open Sans"/>
                <a:hlinkClick r:id="rId5">
                  <a:extLst>
                    <a:ext uri="{A12FA001-AC4F-418D-AE19-62706E023703}">
                      <ahyp:hlinkClr val="tx"/>
                    </a:ext>
                  </a:extLst>
                </a:hlinkClick>
              </a:rPr>
              <a:t>SAGE Budget live training</a:t>
            </a:r>
            <a:r>
              <a:rPr lang="en" sz="1600">
                <a:solidFill>
                  <a:srgbClr val="4B2E83"/>
                </a:solidFill>
                <a:latin typeface="Open Sans"/>
                <a:ea typeface="Open Sans"/>
                <a:cs typeface="Open Sans"/>
                <a:sym typeface="Open Sans"/>
              </a:rPr>
              <a:t>, visit our </a:t>
            </a:r>
            <a:r>
              <a:rPr lang="en" sz="1600" u="sng">
                <a:solidFill>
                  <a:schemeClr val="accent6"/>
                </a:solidFill>
                <a:latin typeface="Open Sans"/>
                <a:ea typeface="Open Sans"/>
                <a:cs typeface="Open Sans"/>
                <a:sym typeface="Open Sans"/>
                <a:hlinkClick r:id="rId6">
                  <a:extLst>
                    <a:ext uri="{A12FA001-AC4F-418D-AE19-62706E023703}">
                      <ahyp:hlinkClr val="tx"/>
                    </a:ext>
                  </a:extLst>
                </a:hlinkClick>
              </a:rPr>
              <a:t>drop-in Virtual Office Hours</a:t>
            </a:r>
            <a:r>
              <a:rPr lang="en" sz="1600">
                <a:solidFill>
                  <a:srgbClr val="4B2E83"/>
                </a:solidFill>
                <a:latin typeface="Open Sans"/>
                <a:ea typeface="Open Sans"/>
                <a:cs typeface="Open Sans"/>
                <a:sym typeface="Open Sans"/>
              </a:rPr>
              <a:t>, or review SAGE Budget </a:t>
            </a:r>
            <a:r>
              <a:rPr lang="en" sz="1600" u="sng">
                <a:solidFill>
                  <a:schemeClr val="accent6"/>
                </a:solidFill>
                <a:latin typeface="Open Sans"/>
                <a:ea typeface="Open Sans"/>
                <a:cs typeface="Open Sans"/>
                <a:sym typeface="Open Sans"/>
                <a:hlinkClick r:id="rId7">
                  <a:extLst>
                    <a:ext uri="{A12FA001-AC4F-418D-AE19-62706E023703}">
                      <ahyp:hlinkClr val="tx"/>
                    </a:ext>
                  </a:extLst>
                </a:hlinkClick>
              </a:rPr>
              <a:t>eLearning</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Contact the SAGE Support Desk at </a:t>
            </a:r>
            <a:r>
              <a:rPr lang="en" sz="1600" u="sng">
                <a:solidFill>
                  <a:schemeClr val="accent6"/>
                </a:solidFill>
                <a:latin typeface="Open Sans"/>
                <a:ea typeface="Open Sans"/>
                <a:cs typeface="Open Sans"/>
                <a:sym typeface="Open Sans"/>
                <a:hlinkClick r:id="rId8">
                  <a:extLst>
                    <a:ext uri="{A12FA001-AC4F-418D-AE19-62706E023703}">
                      <ahyp:hlinkClr val="tx"/>
                    </a:ext>
                  </a:extLst>
                </a:hlinkClick>
              </a:rPr>
              <a:t>sagehelp@uw.edu</a:t>
            </a:r>
            <a:r>
              <a:rPr lang="en" sz="1600">
                <a:solidFill>
                  <a:schemeClr val="accent6"/>
                </a:solidFill>
                <a:latin typeface="Open Sans"/>
                <a:ea typeface="Open Sans"/>
                <a:cs typeface="Open Sans"/>
                <a:sym typeface="Open Sans"/>
              </a:rPr>
              <a:t> </a:t>
            </a:r>
            <a:r>
              <a:rPr lang="en" sz="1600">
                <a:solidFill>
                  <a:schemeClr val="dk1"/>
                </a:solidFill>
                <a:latin typeface="Open Sans"/>
                <a:ea typeface="Open Sans"/>
                <a:cs typeface="Open Sans"/>
                <a:sym typeface="Open Sans"/>
              </a:rPr>
              <a:t>with questions</a:t>
            </a:r>
            <a:endParaRPr sz="160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7"/>
          <p:cNvSpPr txBox="1"/>
          <p:nvPr>
            <p:ph type="title"/>
          </p:nvPr>
        </p:nvSpPr>
        <p:spPr>
          <a:xfrm>
            <a:off x="460375" y="645000"/>
            <a:ext cx="8683500" cy="26418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lt2"/>
              </a:buClr>
              <a:buSzPts val="5000"/>
              <a:buFont typeface="Encode Sans Black"/>
              <a:buNone/>
            </a:pPr>
            <a:r>
              <a:rPr lang="en"/>
              <a:t>THANK YOU!</a:t>
            </a:r>
            <a:endParaRPr sz="3200"/>
          </a:p>
        </p:txBody>
      </p:sp>
      <p:sp>
        <p:nvSpPr>
          <p:cNvPr id="339" name="Google Shape;339;p47"/>
          <p:cNvSpPr/>
          <p:nvPr/>
        </p:nvSpPr>
        <p:spPr>
          <a:xfrm>
            <a:off x="300250" y="4201225"/>
            <a:ext cx="3129000" cy="814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2"/>
          <p:cNvSpPr txBox="1"/>
          <p:nvPr>
            <p:ph idx="2" type="subTitle"/>
          </p:nvPr>
        </p:nvSpPr>
        <p:spPr>
          <a:xfrm>
            <a:off x="577675" y="52800"/>
            <a:ext cx="79737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TERMINOLOGY</a:t>
            </a:r>
            <a:endParaRPr b="0">
              <a:latin typeface="Encode Sans Black"/>
              <a:ea typeface="Encode Sans Black"/>
              <a:cs typeface="Encode Sans Black"/>
              <a:sym typeface="Encode Sans Black"/>
            </a:endParaRPr>
          </a:p>
        </p:txBody>
      </p:sp>
      <p:sp>
        <p:nvSpPr>
          <p:cNvPr id="103" name="Google Shape;103;p22"/>
          <p:cNvSpPr txBox="1"/>
          <p:nvPr/>
        </p:nvSpPr>
        <p:spPr>
          <a:xfrm>
            <a:off x="731300" y="1130675"/>
            <a:ext cx="8059200" cy="3386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B2E83"/>
              </a:buClr>
              <a:buSzPts val="1600"/>
              <a:buFont typeface="Open Sans"/>
              <a:buChar char="˃"/>
            </a:pPr>
            <a:r>
              <a:rPr b="1" lang="en" sz="1600">
                <a:solidFill>
                  <a:srgbClr val="4B2E83"/>
                </a:solidFill>
                <a:latin typeface="Open Sans"/>
                <a:ea typeface="Open Sans"/>
                <a:cs typeface="Open Sans"/>
                <a:sym typeface="Open Sans"/>
              </a:rPr>
              <a:t>Award: </a:t>
            </a:r>
            <a:r>
              <a:rPr lang="en" sz="1600">
                <a:solidFill>
                  <a:srgbClr val="4B2E83"/>
                </a:solidFill>
                <a:latin typeface="Open Sans"/>
                <a:ea typeface="Open Sans"/>
                <a:cs typeface="Open Sans"/>
                <a:sym typeface="Open Sans"/>
              </a:rPr>
              <a:t>In the context of SAGE and Workday, a</a:t>
            </a:r>
            <a:r>
              <a:rPr lang="en" sz="1600">
                <a:solidFill>
                  <a:srgbClr val="4B2E83"/>
                </a:solidFill>
                <a:latin typeface="Open Sans"/>
                <a:ea typeface="Open Sans"/>
                <a:cs typeface="Open Sans"/>
                <a:sym typeface="Open Sans"/>
              </a:rPr>
              <a:t>n </a:t>
            </a:r>
            <a:r>
              <a:rPr lang="en" sz="1600">
                <a:solidFill>
                  <a:srgbClr val="4B2E83"/>
                </a:solidFill>
                <a:latin typeface="Open Sans"/>
                <a:ea typeface="Open Sans"/>
                <a:cs typeface="Open Sans"/>
                <a:sym typeface="Open Sans"/>
              </a:rPr>
              <a:t>award </a:t>
            </a:r>
            <a:r>
              <a:rPr lang="en" sz="1600">
                <a:solidFill>
                  <a:srgbClr val="4B2E83"/>
                </a:solidFill>
                <a:latin typeface="Open Sans"/>
                <a:ea typeface="Open Sans"/>
                <a:cs typeface="Open Sans"/>
                <a:sym typeface="Open Sans"/>
              </a:rPr>
              <a:t>is defined as a sponsored program competitive segment of funding.</a:t>
            </a:r>
            <a:r>
              <a:rPr b="1" lang="en" sz="1600">
                <a:solidFill>
                  <a:srgbClr val="4B2E83"/>
                </a:solidFill>
                <a:latin typeface="Open Sans"/>
                <a:ea typeface="Open Sans"/>
                <a:cs typeface="Open Sans"/>
                <a:sym typeface="Open Sans"/>
              </a:rPr>
              <a:t>  </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b="1" lang="en" sz="1600">
                <a:solidFill>
                  <a:srgbClr val="4B2E83"/>
                </a:solidFill>
                <a:latin typeface="Open Sans"/>
                <a:ea typeface="Open Sans"/>
                <a:cs typeface="Open Sans"/>
                <a:sym typeface="Open Sans"/>
              </a:rPr>
              <a:t>Award Setup Request:</a:t>
            </a:r>
            <a:r>
              <a:rPr lang="en" sz="1600">
                <a:solidFill>
                  <a:srgbClr val="4B2E83"/>
                </a:solidFill>
                <a:latin typeface="Open Sans"/>
                <a:ea typeface="Open Sans"/>
                <a:cs typeface="Open Sans"/>
                <a:sym typeface="Open Sans"/>
              </a:rPr>
              <a:t> This is a form available in SAGE that collects information about the award after the Notice of Award (NoA) is received and funding is granted for a specific award.</a:t>
            </a:r>
            <a:endParaRPr sz="16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b="1" lang="en" sz="1600">
                <a:solidFill>
                  <a:srgbClr val="4B2E83"/>
                </a:solidFill>
                <a:latin typeface="Open Sans"/>
                <a:ea typeface="Open Sans"/>
                <a:cs typeface="Open Sans"/>
                <a:sym typeface="Open Sans"/>
              </a:rPr>
              <a:t>SAGE Suite:</a:t>
            </a:r>
            <a:r>
              <a:rPr lang="en" sz="1600">
                <a:solidFill>
                  <a:srgbClr val="4B2E83"/>
                </a:solidFill>
                <a:latin typeface="Open Sans"/>
                <a:ea typeface="Open Sans"/>
                <a:cs typeface="Open Sans"/>
                <a:sym typeface="Open Sans"/>
              </a:rPr>
              <a:t> The web-based system used by </a:t>
            </a:r>
            <a:r>
              <a:rPr lang="en" sz="1600">
                <a:solidFill>
                  <a:srgbClr val="4B2E83"/>
                </a:solidFill>
                <a:latin typeface="Open Sans"/>
                <a:ea typeface="Open Sans"/>
                <a:cs typeface="Open Sans"/>
                <a:sym typeface="Open Sans"/>
              </a:rPr>
              <a:t>faculty</a:t>
            </a:r>
            <a:r>
              <a:rPr lang="en" sz="1600">
                <a:solidFill>
                  <a:srgbClr val="4B2E83"/>
                </a:solidFill>
                <a:latin typeface="Open Sans"/>
                <a:ea typeface="Open Sans"/>
                <a:cs typeface="Open Sans"/>
                <a:sym typeface="Open Sans"/>
              </a:rPr>
              <a:t>, Principal Investigators, administrators, and staff to</a:t>
            </a:r>
            <a:r>
              <a:rPr lang="en" sz="1600">
                <a:solidFill>
                  <a:srgbClr val="4B2E83"/>
                </a:solidFill>
                <a:latin typeface="Open Sans"/>
                <a:ea typeface="Open Sans"/>
                <a:cs typeface="Open Sans"/>
                <a:sym typeface="Open Sans"/>
              </a:rPr>
              <a:t> </a:t>
            </a:r>
            <a:r>
              <a:rPr lang="en" sz="1600">
                <a:solidFill>
                  <a:srgbClr val="4B2E83"/>
                </a:solidFill>
                <a:latin typeface="Open Sans"/>
                <a:ea typeface="Open Sans"/>
                <a:cs typeface="Open Sans"/>
                <a:sym typeface="Open Sans"/>
              </a:rPr>
              <a:t>submit funding applications for consideration</a:t>
            </a:r>
            <a:r>
              <a:rPr lang="en" sz="1600">
                <a:solidFill>
                  <a:srgbClr val="4B2E83"/>
                </a:solidFill>
                <a:latin typeface="Open Sans"/>
                <a:ea typeface="Open Sans"/>
                <a:cs typeface="Open Sans"/>
                <a:sym typeface="Open Sans"/>
              </a:rPr>
              <a:t>, </a:t>
            </a:r>
            <a:r>
              <a:rPr lang="en" sz="1600">
                <a:solidFill>
                  <a:srgbClr val="4B2E83"/>
                </a:solidFill>
                <a:latin typeface="Open Sans"/>
                <a:ea typeface="Open Sans"/>
                <a:cs typeface="Open Sans"/>
                <a:sym typeface="Open Sans"/>
              </a:rPr>
              <a:t>route them electronically for approval</a:t>
            </a:r>
            <a:r>
              <a:rPr lang="en" sz="1600">
                <a:solidFill>
                  <a:srgbClr val="4B2E83"/>
                </a:solidFill>
                <a:latin typeface="Open Sans"/>
                <a:ea typeface="Open Sans"/>
                <a:cs typeface="Open Sans"/>
                <a:sym typeface="Open Sans"/>
              </a:rPr>
              <a:t>, </a:t>
            </a:r>
            <a:r>
              <a:rPr lang="en" sz="1600">
                <a:solidFill>
                  <a:srgbClr val="4B2E83"/>
                </a:solidFill>
                <a:latin typeface="Open Sans"/>
                <a:ea typeface="Open Sans"/>
                <a:cs typeface="Open Sans"/>
                <a:sym typeface="Open Sans"/>
              </a:rPr>
              <a:t>prepare budgets, request advance budget numbers, </a:t>
            </a:r>
            <a:r>
              <a:rPr lang="en" sz="1600">
                <a:solidFill>
                  <a:srgbClr val="4B2E83"/>
                </a:solidFill>
                <a:latin typeface="Open Sans"/>
                <a:ea typeface="Open Sans"/>
                <a:cs typeface="Open Sans"/>
                <a:sym typeface="Open Sans"/>
              </a:rPr>
              <a:t>and initiate subawards</a:t>
            </a:r>
            <a:r>
              <a:rPr lang="en" sz="1600">
                <a:solidFill>
                  <a:srgbClr val="4B2E83"/>
                </a:solidFill>
                <a:latin typeface="Open Sans"/>
                <a:ea typeface="Open Sans"/>
                <a:cs typeface="Open Sans"/>
                <a:sym typeface="Open Sans"/>
              </a:rPr>
              <a:t>. </a:t>
            </a:r>
            <a:r>
              <a:rPr lang="en" sz="1600">
                <a:solidFill>
                  <a:srgbClr val="4B2E83"/>
                </a:solidFill>
                <a:latin typeface="Open Sans"/>
                <a:ea typeface="Open Sans"/>
                <a:cs typeface="Open Sans"/>
                <a:sym typeface="Open Sans"/>
              </a:rPr>
              <a:t>With the UW Finance Transformation, the SAGE Suite will also be used to set up and manage awards.</a:t>
            </a:r>
            <a:endParaRPr sz="1600">
              <a:solidFill>
                <a:srgbClr val="4B2E83"/>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3"/>
          <p:cNvSpPr txBox="1"/>
          <p:nvPr>
            <p:ph type="title"/>
          </p:nvPr>
        </p:nvSpPr>
        <p:spPr>
          <a:xfrm>
            <a:off x="460375" y="645000"/>
            <a:ext cx="8683500" cy="26418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lt2"/>
              </a:buClr>
              <a:buSzPts val="5000"/>
              <a:buFont typeface="Encode Sans Black"/>
              <a:buNone/>
            </a:pPr>
            <a:r>
              <a:rPr lang="en" sz="4500"/>
              <a:t>AWARD SETUP REQUEST OVERVIEW</a:t>
            </a:r>
            <a:endParaRPr sz="4500"/>
          </a:p>
        </p:txBody>
      </p:sp>
      <p:sp>
        <p:nvSpPr>
          <p:cNvPr id="109" name="Google Shape;109;p23"/>
          <p:cNvSpPr/>
          <p:nvPr/>
        </p:nvSpPr>
        <p:spPr>
          <a:xfrm>
            <a:off x="300250" y="4201225"/>
            <a:ext cx="3129000" cy="814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4"/>
          <p:cNvSpPr txBox="1"/>
          <p:nvPr>
            <p:ph idx="2" type="subTitle"/>
          </p:nvPr>
        </p:nvSpPr>
        <p:spPr>
          <a:xfrm>
            <a:off x="577675" y="52800"/>
            <a:ext cx="79737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SAGE AWARD SETUP REQUEST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BENEFITS</a:t>
            </a:r>
            <a:endParaRPr b="0">
              <a:latin typeface="Encode Sans"/>
              <a:ea typeface="Encode Sans"/>
              <a:cs typeface="Encode Sans"/>
              <a:sym typeface="Encode Sans"/>
            </a:endParaRPr>
          </a:p>
        </p:txBody>
      </p:sp>
      <p:sp>
        <p:nvSpPr>
          <p:cNvPr id="115" name="Google Shape;115;p24"/>
          <p:cNvSpPr txBox="1"/>
          <p:nvPr/>
        </p:nvSpPr>
        <p:spPr>
          <a:xfrm>
            <a:off x="804425" y="929300"/>
            <a:ext cx="7746900" cy="45372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rgbClr val="4B2E83"/>
              </a:buClr>
              <a:buSzPts val="1600"/>
              <a:buFont typeface="Open Sans"/>
              <a:buChar char="˃"/>
            </a:pPr>
            <a:r>
              <a:rPr lang="en" sz="1600">
                <a:solidFill>
                  <a:srgbClr val="4B2E83"/>
                </a:solidFill>
                <a:highlight>
                  <a:srgbClr val="FFFFFF"/>
                </a:highlight>
                <a:latin typeface="Open Sans"/>
                <a:ea typeface="Open Sans"/>
                <a:cs typeface="Open Sans"/>
                <a:sym typeface="Open Sans"/>
              </a:rPr>
              <a:t>New SAGE form and system functionality </a:t>
            </a:r>
            <a:r>
              <a:rPr b="1" lang="en" sz="1600">
                <a:solidFill>
                  <a:srgbClr val="4B2E83"/>
                </a:solidFill>
                <a:highlight>
                  <a:srgbClr val="FFFFFF"/>
                </a:highlight>
                <a:latin typeface="Open Sans"/>
                <a:ea typeface="Open Sans"/>
                <a:cs typeface="Open Sans"/>
                <a:sym typeface="Open Sans"/>
              </a:rPr>
              <a:t>replace</a:t>
            </a:r>
            <a:r>
              <a:rPr b="1" lang="en" sz="1600">
                <a:solidFill>
                  <a:srgbClr val="4B2E83"/>
                </a:solidFill>
                <a:highlight>
                  <a:srgbClr val="FFFFFF"/>
                </a:highlight>
                <a:latin typeface="Open Sans"/>
                <a:ea typeface="Open Sans"/>
                <a:cs typeface="Open Sans"/>
                <a:sym typeface="Open Sans"/>
              </a:rPr>
              <a:t>s</a:t>
            </a:r>
            <a:r>
              <a:rPr b="1" lang="en" sz="1600">
                <a:solidFill>
                  <a:srgbClr val="4B2E83"/>
                </a:solidFill>
                <a:highlight>
                  <a:srgbClr val="FFFFFF"/>
                </a:highlight>
                <a:latin typeface="Open Sans"/>
                <a:ea typeface="Open Sans"/>
                <a:cs typeface="Open Sans"/>
                <a:sym typeface="Open Sans"/>
              </a:rPr>
              <a:t> email communications</a:t>
            </a:r>
            <a:br>
              <a:rPr b="1" lang="en" sz="1600">
                <a:solidFill>
                  <a:srgbClr val="4B2E83"/>
                </a:solidFill>
                <a:highlight>
                  <a:srgbClr val="FFFFFF"/>
                </a:highlight>
                <a:latin typeface="Open Sans"/>
                <a:ea typeface="Open Sans"/>
                <a:cs typeface="Open Sans"/>
                <a:sym typeface="Open Sans"/>
              </a:rPr>
            </a:br>
            <a:endParaRPr b="1" sz="1600">
              <a:solidFill>
                <a:srgbClr val="4B2E83"/>
              </a:solidFill>
              <a:highlight>
                <a:srgbClr val="FFFFFF"/>
              </a:highlight>
              <a:latin typeface="Open Sans"/>
              <a:ea typeface="Open Sans"/>
              <a:cs typeface="Open Sans"/>
              <a:sym typeface="Open Sans"/>
            </a:endParaRPr>
          </a:p>
          <a:p>
            <a:pPr indent="-330200" lvl="0" marL="457200" rtl="0" algn="l">
              <a:lnSpc>
                <a:spcPct val="115000"/>
              </a:lnSpc>
              <a:spcBef>
                <a:spcPts val="0"/>
              </a:spcBef>
              <a:spcAft>
                <a:spcPts val="0"/>
              </a:spcAft>
              <a:buClr>
                <a:srgbClr val="4B2E83"/>
              </a:buClr>
              <a:buSzPts val="1600"/>
              <a:buFont typeface="Open Sans"/>
              <a:buChar char="˃"/>
            </a:pPr>
            <a:r>
              <a:rPr lang="en" sz="1600">
                <a:solidFill>
                  <a:srgbClr val="4B2E83"/>
                </a:solidFill>
                <a:highlight>
                  <a:srgbClr val="FFFFFF"/>
                </a:highlight>
                <a:latin typeface="Open Sans"/>
                <a:ea typeface="Open Sans"/>
                <a:cs typeface="Open Sans"/>
                <a:sym typeface="Open Sans"/>
              </a:rPr>
              <a:t>A familiar, </a:t>
            </a:r>
            <a:r>
              <a:rPr b="1" lang="en" sz="1600">
                <a:solidFill>
                  <a:srgbClr val="4B2E83"/>
                </a:solidFill>
                <a:highlight>
                  <a:srgbClr val="FFFFFF"/>
                </a:highlight>
                <a:latin typeface="Open Sans"/>
                <a:ea typeface="Open Sans"/>
                <a:cs typeface="Open Sans"/>
                <a:sym typeface="Open Sans"/>
              </a:rPr>
              <a:t>user-</a:t>
            </a:r>
            <a:r>
              <a:rPr b="1" lang="en" sz="1600">
                <a:solidFill>
                  <a:srgbClr val="4B2E83"/>
                </a:solidFill>
                <a:highlight>
                  <a:srgbClr val="FFFFFF"/>
                </a:highlight>
                <a:latin typeface="Open Sans"/>
                <a:ea typeface="Open Sans"/>
                <a:cs typeface="Open Sans"/>
                <a:sym typeface="Open Sans"/>
              </a:rPr>
              <a:t>f</a:t>
            </a:r>
            <a:r>
              <a:rPr b="1" lang="en" sz="1600">
                <a:solidFill>
                  <a:srgbClr val="4B2E83"/>
                </a:solidFill>
                <a:highlight>
                  <a:srgbClr val="FFFFFF"/>
                </a:highlight>
                <a:latin typeface="Open Sans"/>
                <a:ea typeface="Open Sans"/>
                <a:cs typeface="Open Sans"/>
                <a:sym typeface="Open Sans"/>
              </a:rPr>
              <a:t>riendly experience</a:t>
            </a:r>
            <a:r>
              <a:rPr lang="en" sz="1600">
                <a:solidFill>
                  <a:srgbClr val="4B2E83"/>
                </a:solidFill>
                <a:highlight>
                  <a:srgbClr val="FFFFFF"/>
                </a:highlight>
                <a:latin typeface="Open Sans"/>
                <a:ea typeface="Open Sans"/>
                <a:cs typeface="Open Sans"/>
                <a:sym typeface="Open Sans"/>
              </a:rPr>
              <a:t> in SAGE, similar to advance requests</a:t>
            </a:r>
            <a:br>
              <a:rPr lang="en" sz="1600">
                <a:solidFill>
                  <a:srgbClr val="4B2E83"/>
                </a:solidFill>
                <a:highlight>
                  <a:srgbClr val="FFFFFF"/>
                </a:highlight>
                <a:latin typeface="Open Sans"/>
                <a:ea typeface="Open Sans"/>
                <a:cs typeface="Open Sans"/>
                <a:sym typeface="Open Sans"/>
              </a:rPr>
            </a:br>
            <a:endParaRPr sz="1600">
              <a:solidFill>
                <a:srgbClr val="4B2E83"/>
              </a:solidFill>
              <a:highlight>
                <a:srgbClr val="FFFFFF"/>
              </a:highlight>
              <a:latin typeface="Open Sans"/>
              <a:ea typeface="Open Sans"/>
              <a:cs typeface="Open Sans"/>
              <a:sym typeface="Open Sans"/>
            </a:endParaRPr>
          </a:p>
          <a:p>
            <a:pPr indent="-330200" lvl="0" marL="457200" rtl="0" algn="l">
              <a:lnSpc>
                <a:spcPct val="115000"/>
              </a:lnSpc>
              <a:spcBef>
                <a:spcPts val="0"/>
              </a:spcBef>
              <a:spcAft>
                <a:spcPts val="0"/>
              </a:spcAft>
              <a:buClr>
                <a:srgbClr val="4B2E83"/>
              </a:buClr>
              <a:buSzPts val="1600"/>
              <a:buFont typeface="Open Sans"/>
              <a:buChar char="˃"/>
            </a:pPr>
            <a:r>
              <a:rPr b="1" lang="en" sz="1600">
                <a:solidFill>
                  <a:srgbClr val="4B2E83"/>
                </a:solidFill>
                <a:highlight>
                  <a:srgbClr val="FFFFFF"/>
                </a:highlight>
                <a:latin typeface="Open Sans"/>
                <a:ea typeface="Open Sans"/>
                <a:cs typeface="Open Sans"/>
                <a:sym typeface="Open Sans"/>
              </a:rPr>
              <a:t>Autofill </a:t>
            </a:r>
            <a:r>
              <a:rPr lang="en" sz="1600">
                <a:solidFill>
                  <a:srgbClr val="4B2E83"/>
                </a:solidFill>
                <a:highlight>
                  <a:srgbClr val="FFFFFF"/>
                </a:highlight>
                <a:latin typeface="Open Sans"/>
                <a:ea typeface="Open Sans"/>
                <a:cs typeface="Open Sans"/>
                <a:sym typeface="Open Sans"/>
              </a:rPr>
              <a:t>of eGC1 and SAGE Budget information on award request forms</a:t>
            </a:r>
            <a:br>
              <a:rPr lang="en" sz="1600">
                <a:solidFill>
                  <a:srgbClr val="4B2E83"/>
                </a:solidFill>
                <a:highlight>
                  <a:srgbClr val="FFFFFF"/>
                </a:highlight>
                <a:latin typeface="Open Sans"/>
                <a:ea typeface="Open Sans"/>
                <a:cs typeface="Open Sans"/>
                <a:sym typeface="Open Sans"/>
              </a:rPr>
            </a:br>
            <a:endParaRPr sz="1600">
              <a:solidFill>
                <a:srgbClr val="4B2E83"/>
              </a:solidFill>
              <a:highlight>
                <a:srgbClr val="FFFFFF"/>
              </a:highlight>
              <a:latin typeface="Open Sans"/>
              <a:ea typeface="Open Sans"/>
              <a:cs typeface="Open Sans"/>
              <a:sym typeface="Open Sans"/>
            </a:endParaRPr>
          </a:p>
          <a:p>
            <a:pPr indent="-330200" lvl="0" marL="457200" rtl="0" algn="l">
              <a:lnSpc>
                <a:spcPct val="115000"/>
              </a:lnSpc>
              <a:spcBef>
                <a:spcPts val="0"/>
              </a:spcBef>
              <a:spcAft>
                <a:spcPts val="0"/>
              </a:spcAft>
              <a:buClr>
                <a:srgbClr val="4B2E83"/>
              </a:buClr>
              <a:buSzPts val="1600"/>
              <a:buFont typeface="Open Sans"/>
              <a:buChar char="˃"/>
            </a:pPr>
            <a:r>
              <a:rPr b="1" lang="en" sz="1600">
                <a:solidFill>
                  <a:srgbClr val="4B2E83"/>
                </a:solidFill>
                <a:highlight>
                  <a:schemeClr val="lt2"/>
                </a:highlight>
                <a:latin typeface="Open Sans"/>
                <a:ea typeface="Open Sans"/>
                <a:cs typeface="Open Sans"/>
                <a:sym typeface="Open Sans"/>
              </a:rPr>
              <a:t>Shared views</a:t>
            </a:r>
            <a:r>
              <a:rPr lang="en" sz="1600">
                <a:solidFill>
                  <a:srgbClr val="4B2E83"/>
                </a:solidFill>
                <a:highlight>
                  <a:schemeClr val="lt2"/>
                </a:highlight>
                <a:latin typeface="Open Sans"/>
                <a:ea typeface="Open Sans"/>
                <a:cs typeface="Open Sans"/>
                <a:sym typeface="Open Sans"/>
              </a:rPr>
              <a:t> for award preparers and reviewers </a:t>
            </a:r>
            <a:r>
              <a:rPr lang="en" sz="1600">
                <a:solidFill>
                  <a:srgbClr val="4B2E83"/>
                </a:solidFill>
                <a:highlight>
                  <a:schemeClr val="lt2"/>
                </a:highlight>
                <a:latin typeface="Open Sans"/>
                <a:ea typeface="Open Sans"/>
                <a:cs typeface="Open Sans"/>
                <a:sym typeface="Open Sans"/>
              </a:rPr>
              <a:t>improves </a:t>
            </a:r>
            <a:r>
              <a:rPr lang="en" sz="1600">
                <a:solidFill>
                  <a:srgbClr val="4B2E83"/>
                </a:solidFill>
                <a:highlight>
                  <a:schemeClr val="lt2"/>
                </a:highlight>
                <a:latin typeface="Open Sans"/>
                <a:ea typeface="Open Sans"/>
                <a:cs typeface="Open Sans"/>
                <a:sym typeface="Open Sans"/>
              </a:rPr>
              <a:t>collaboration between campus, OSP, and GCA</a:t>
            </a:r>
            <a:br>
              <a:rPr lang="en" sz="1600">
                <a:solidFill>
                  <a:srgbClr val="4B2E83"/>
                </a:solidFill>
                <a:highlight>
                  <a:srgbClr val="FFFFFF"/>
                </a:highlight>
                <a:latin typeface="Open Sans"/>
                <a:ea typeface="Open Sans"/>
                <a:cs typeface="Open Sans"/>
                <a:sym typeface="Open Sans"/>
              </a:rPr>
            </a:br>
            <a:endParaRPr sz="1600">
              <a:solidFill>
                <a:srgbClr val="4B2E83"/>
              </a:solidFill>
              <a:highlight>
                <a:srgbClr val="FFFFFF"/>
              </a:highlight>
              <a:latin typeface="Open Sans"/>
              <a:ea typeface="Open Sans"/>
              <a:cs typeface="Open Sans"/>
              <a:sym typeface="Open Sans"/>
            </a:endParaRPr>
          </a:p>
          <a:p>
            <a:pPr indent="-330200" lvl="0" marL="457200" rtl="0" algn="l">
              <a:lnSpc>
                <a:spcPct val="115000"/>
              </a:lnSpc>
              <a:spcBef>
                <a:spcPts val="0"/>
              </a:spcBef>
              <a:spcAft>
                <a:spcPts val="0"/>
              </a:spcAft>
              <a:buClr>
                <a:srgbClr val="4B2E83"/>
              </a:buClr>
              <a:buSzPts val="1600"/>
              <a:buFont typeface="Open Sans"/>
              <a:buChar char="˃"/>
            </a:pPr>
            <a:r>
              <a:rPr b="1" lang="en" sz="1600">
                <a:solidFill>
                  <a:srgbClr val="4B2E83"/>
                </a:solidFill>
                <a:highlight>
                  <a:schemeClr val="lt2"/>
                </a:highlight>
                <a:latin typeface="Open Sans"/>
                <a:ea typeface="Open Sans"/>
                <a:cs typeface="Open Sans"/>
                <a:sym typeface="Open Sans"/>
              </a:rPr>
              <a:t>Integrations with Workday</a:t>
            </a:r>
            <a:r>
              <a:rPr lang="en" sz="1600">
                <a:solidFill>
                  <a:srgbClr val="4B2E83"/>
                </a:solidFill>
                <a:highlight>
                  <a:schemeClr val="lt2"/>
                </a:highlight>
                <a:latin typeface="Open Sans"/>
                <a:ea typeface="Open Sans"/>
                <a:cs typeface="Open Sans"/>
                <a:sym typeface="Open Sans"/>
              </a:rPr>
              <a:t> streamlines award setup</a:t>
            </a:r>
            <a:br>
              <a:rPr lang="en" sz="1600">
                <a:solidFill>
                  <a:srgbClr val="4B2E83"/>
                </a:solidFill>
                <a:highlight>
                  <a:srgbClr val="FFFFFF"/>
                </a:highlight>
                <a:latin typeface="Open Sans"/>
                <a:ea typeface="Open Sans"/>
                <a:cs typeface="Open Sans"/>
                <a:sym typeface="Open Sans"/>
              </a:rPr>
            </a:br>
            <a:endParaRPr sz="1600">
              <a:solidFill>
                <a:srgbClr val="4B2E83"/>
              </a:solidFill>
              <a:highlight>
                <a:srgbClr val="FFFFFF"/>
              </a:highlight>
              <a:latin typeface="Open Sans"/>
              <a:ea typeface="Open Sans"/>
              <a:cs typeface="Open Sans"/>
              <a:sym typeface="Open Sans"/>
            </a:endParaRPr>
          </a:p>
          <a:p>
            <a:pPr indent="-330200" lvl="0" marL="457200" rtl="0" algn="l">
              <a:lnSpc>
                <a:spcPct val="115000"/>
              </a:lnSpc>
              <a:spcBef>
                <a:spcPts val="0"/>
              </a:spcBef>
              <a:spcAft>
                <a:spcPts val="0"/>
              </a:spcAft>
              <a:buClr>
                <a:srgbClr val="4B2E83"/>
              </a:buClr>
              <a:buSzPts val="1600"/>
              <a:buFont typeface="Open Sans"/>
              <a:buChar char="˃"/>
            </a:pPr>
            <a:r>
              <a:rPr b="1" lang="en" sz="1600">
                <a:solidFill>
                  <a:srgbClr val="4B2E83"/>
                </a:solidFill>
                <a:highlight>
                  <a:srgbClr val="FFFFFF"/>
                </a:highlight>
                <a:latin typeface="Open Sans"/>
                <a:ea typeface="Open Sans"/>
                <a:cs typeface="Open Sans"/>
                <a:sym typeface="Open Sans"/>
              </a:rPr>
              <a:t>Visibility </a:t>
            </a:r>
            <a:r>
              <a:rPr lang="en" sz="1600">
                <a:solidFill>
                  <a:srgbClr val="4B2E83"/>
                </a:solidFill>
                <a:highlight>
                  <a:srgbClr val="FFFFFF"/>
                </a:highlight>
                <a:latin typeface="Open Sans"/>
                <a:ea typeface="Open Sans"/>
                <a:cs typeface="Open Sans"/>
                <a:sym typeface="Open Sans"/>
              </a:rPr>
              <a:t>into award status, history, and communication</a:t>
            </a:r>
            <a:br>
              <a:rPr lang="en" sz="1600">
                <a:solidFill>
                  <a:srgbClr val="4B2E83"/>
                </a:solidFill>
                <a:highlight>
                  <a:srgbClr val="FFFFFF"/>
                </a:highlight>
                <a:latin typeface="Open Sans"/>
                <a:ea typeface="Open Sans"/>
                <a:cs typeface="Open Sans"/>
                <a:sym typeface="Open Sans"/>
              </a:rPr>
            </a:br>
            <a:endParaRPr sz="1600">
              <a:solidFill>
                <a:srgbClr val="4B2E83"/>
              </a:solidFill>
              <a:highlight>
                <a:srgbClr val="FFFFFF"/>
              </a:highlight>
              <a:latin typeface="Open Sans"/>
              <a:ea typeface="Open Sans"/>
              <a:cs typeface="Open Sans"/>
              <a:sym typeface="Open Sans"/>
            </a:endParaRPr>
          </a:p>
          <a:p>
            <a:pPr indent="0" lvl="0" marL="0" rtl="0" algn="l">
              <a:spcBef>
                <a:spcPts val="1100"/>
              </a:spcBef>
              <a:spcAft>
                <a:spcPts val="0"/>
              </a:spcAft>
              <a:buNone/>
            </a:pPr>
            <a:r>
              <a:t/>
            </a:r>
            <a:endParaRPr sz="1600">
              <a:solidFill>
                <a:srgbClr val="4B2E83"/>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5"/>
          <p:cNvSpPr/>
          <p:nvPr/>
        </p:nvSpPr>
        <p:spPr>
          <a:xfrm>
            <a:off x="76200" y="3761175"/>
            <a:ext cx="3022500" cy="1306200"/>
          </a:xfrm>
          <a:prstGeom prst="rect">
            <a:avLst/>
          </a:prstGeom>
          <a:no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800">
              <a:solidFill>
                <a:srgbClr val="4B2E83"/>
              </a:solidFill>
              <a:latin typeface="Encode Sans Black"/>
              <a:ea typeface="Encode Sans Black"/>
              <a:cs typeface="Encode Sans Black"/>
              <a:sym typeface="Encode Sans Black"/>
            </a:endParaRPr>
          </a:p>
        </p:txBody>
      </p:sp>
      <p:sp>
        <p:nvSpPr>
          <p:cNvPr id="121" name="Google Shape;121;p25"/>
          <p:cNvSpPr txBox="1"/>
          <p:nvPr>
            <p:ph idx="2" type="subTitle"/>
          </p:nvPr>
        </p:nvSpPr>
        <p:spPr>
          <a:xfrm>
            <a:off x="625875" y="42425"/>
            <a:ext cx="8518200" cy="56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AWARD SETUP REQUEST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HIGH-LEVEL OVERVIEW</a:t>
            </a:r>
            <a:endParaRPr b="0">
              <a:latin typeface="Encode Sans"/>
              <a:ea typeface="Encode Sans"/>
              <a:cs typeface="Encode Sans"/>
              <a:sym typeface="Encode Sans"/>
            </a:endParaRPr>
          </a:p>
          <a:p>
            <a:pPr indent="0" lvl="0" marL="0" rtl="0" algn="l">
              <a:spcBef>
                <a:spcPts val="0"/>
              </a:spcBef>
              <a:spcAft>
                <a:spcPts val="0"/>
              </a:spcAft>
              <a:buNone/>
            </a:pPr>
            <a:r>
              <a:t/>
            </a:r>
            <a:endParaRPr/>
          </a:p>
        </p:txBody>
      </p:sp>
      <p:sp>
        <p:nvSpPr>
          <p:cNvPr id="122" name="Google Shape;122;p25"/>
          <p:cNvSpPr/>
          <p:nvPr/>
        </p:nvSpPr>
        <p:spPr>
          <a:xfrm>
            <a:off x="1422375" y="1503500"/>
            <a:ext cx="891300" cy="5607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NOA Received</a:t>
            </a:r>
            <a:endParaRPr b="1" sz="1000">
              <a:solidFill>
                <a:srgbClr val="4B2E83"/>
              </a:solidFill>
              <a:latin typeface="Open Sans"/>
              <a:ea typeface="Open Sans"/>
              <a:cs typeface="Open Sans"/>
              <a:sym typeface="Open Sans"/>
            </a:endParaRPr>
          </a:p>
          <a:p>
            <a:pPr indent="0" lvl="0" marL="0" rtl="0" algn="ctr">
              <a:spcBef>
                <a:spcPts val="0"/>
              </a:spcBef>
              <a:spcAft>
                <a:spcPts val="0"/>
              </a:spcAft>
              <a:buNone/>
            </a:pPr>
            <a:r>
              <a:rPr b="1" lang="en" sz="1000">
                <a:solidFill>
                  <a:srgbClr val="4B2E83"/>
                </a:solidFill>
                <a:latin typeface="Open Sans"/>
                <a:ea typeface="Open Sans"/>
                <a:cs typeface="Open Sans"/>
                <a:sym typeface="Open Sans"/>
              </a:rPr>
              <a:t>(OSP)</a:t>
            </a:r>
            <a:endParaRPr b="1" sz="1000">
              <a:solidFill>
                <a:srgbClr val="4B2E83"/>
              </a:solidFill>
              <a:latin typeface="Open Sans"/>
              <a:ea typeface="Open Sans"/>
              <a:cs typeface="Open Sans"/>
              <a:sym typeface="Open Sans"/>
            </a:endParaRPr>
          </a:p>
        </p:txBody>
      </p:sp>
      <p:sp>
        <p:nvSpPr>
          <p:cNvPr id="123" name="Google Shape;123;p25"/>
          <p:cNvSpPr/>
          <p:nvPr/>
        </p:nvSpPr>
        <p:spPr>
          <a:xfrm>
            <a:off x="1422375" y="2466724"/>
            <a:ext cx="891300" cy="652500"/>
          </a:xfrm>
          <a:prstGeom prst="roundRect">
            <a:avLst>
              <a:gd fmla="val 16667" name="adj"/>
            </a:avLst>
          </a:prstGeom>
          <a:solidFill>
            <a:srgbClr val="4B2E83"/>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2"/>
                </a:solidFill>
                <a:latin typeface="Open Sans"/>
                <a:ea typeface="Open Sans"/>
                <a:cs typeface="Open Sans"/>
                <a:sym typeface="Open Sans"/>
              </a:rPr>
              <a:t>NOA Received</a:t>
            </a:r>
            <a:endParaRPr b="1" sz="1000">
              <a:solidFill>
                <a:schemeClr val="lt2"/>
              </a:solidFill>
              <a:latin typeface="Open Sans"/>
              <a:ea typeface="Open Sans"/>
              <a:cs typeface="Open Sans"/>
              <a:sym typeface="Open Sans"/>
            </a:endParaRPr>
          </a:p>
          <a:p>
            <a:pPr indent="0" lvl="0" marL="0" rtl="0" algn="ctr">
              <a:spcBef>
                <a:spcPts val="0"/>
              </a:spcBef>
              <a:spcAft>
                <a:spcPts val="0"/>
              </a:spcAft>
              <a:buNone/>
            </a:pPr>
            <a:r>
              <a:rPr b="1" lang="en" sz="1000">
                <a:solidFill>
                  <a:schemeClr val="lt2"/>
                </a:solidFill>
                <a:latin typeface="Open Sans"/>
                <a:ea typeface="Open Sans"/>
                <a:cs typeface="Open Sans"/>
                <a:sym typeface="Open Sans"/>
              </a:rPr>
              <a:t>(Campus)</a:t>
            </a:r>
            <a:endParaRPr b="1" sz="1000">
              <a:solidFill>
                <a:schemeClr val="lt2"/>
              </a:solidFill>
              <a:latin typeface="Open Sans"/>
              <a:ea typeface="Open Sans"/>
              <a:cs typeface="Open Sans"/>
              <a:sym typeface="Open Sans"/>
            </a:endParaRPr>
          </a:p>
        </p:txBody>
      </p:sp>
      <p:sp>
        <p:nvSpPr>
          <p:cNvPr id="124" name="Google Shape;124;p25"/>
          <p:cNvSpPr/>
          <p:nvPr/>
        </p:nvSpPr>
        <p:spPr>
          <a:xfrm>
            <a:off x="118875" y="2007150"/>
            <a:ext cx="891300" cy="5646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eGC1 </a:t>
            </a:r>
            <a:r>
              <a:rPr b="1" lang="en" sz="1000">
                <a:solidFill>
                  <a:srgbClr val="4B2E83"/>
                </a:solidFill>
                <a:latin typeface="Open Sans"/>
                <a:ea typeface="Open Sans"/>
                <a:cs typeface="Open Sans"/>
                <a:sym typeface="Open Sans"/>
              </a:rPr>
              <a:t>Approved</a:t>
            </a:r>
            <a:endParaRPr b="1" sz="1000">
              <a:solidFill>
                <a:srgbClr val="4B2E83"/>
              </a:solidFill>
              <a:latin typeface="Open Sans"/>
              <a:ea typeface="Open Sans"/>
              <a:cs typeface="Open Sans"/>
              <a:sym typeface="Open Sans"/>
            </a:endParaRPr>
          </a:p>
        </p:txBody>
      </p:sp>
      <p:grpSp>
        <p:nvGrpSpPr>
          <p:cNvPr id="125" name="Google Shape;125;p25"/>
          <p:cNvGrpSpPr/>
          <p:nvPr/>
        </p:nvGrpSpPr>
        <p:grpSpPr>
          <a:xfrm>
            <a:off x="1646934" y="911838"/>
            <a:ext cx="7432241" cy="3963570"/>
            <a:chOff x="1261459" y="1674450"/>
            <a:chExt cx="7432241" cy="3963570"/>
          </a:xfrm>
        </p:grpSpPr>
        <p:sp>
          <p:nvSpPr>
            <p:cNvPr id="126" name="Google Shape;126;p25"/>
            <p:cNvSpPr/>
            <p:nvPr/>
          </p:nvSpPr>
          <p:spPr>
            <a:xfrm>
              <a:off x="2236526" y="2958238"/>
              <a:ext cx="1416000" cy="564600"/>
            </a:xfrm>
            <a:prstGeom prst="roundRect">
              <a:avLst>
                <a:gd fmla="val 16667" name="adj"/>
              </a:avLst>
            </a:prstGeom>
            <a:solidFill>
              <a:srgbClr val="4B2E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Create/Update SAGE </a:t>
              </a:r>
              <a:r>
                <a:rPr b="1" lang="en" sz="1000">
                  <a:solidFill>
                    <a:srgbClr val="FFFFFF"/>
                  </a:solidFill>
                  <a:latin typeface="Open Sans"/>
                  <a:ea typeface="Open Sans"/>
                  <a:cs typeface="Open Sans"/>
                  <a:sym typeface="Open Sans"/>
                </a:rPr>
                <a:t>Award Setup Request (Campus)</a:t>
              </a:r>
              <a:endParaRPr b="1" sz="1000">
                <a:solidFill>
                  <a:srgbClr val="FFFFFF"/>
                </a:solidFill>
                <a:latin typeface="Open Sans"/>
                <a:ea typeface="Open Sans"/>
                <a:cs typeface="Open Sans"/>
                <a:sym typeface="Open Sans"/>
              </a:endParaRPr>
            </a:p>
          </p:txBody>
        </p:sp>
        <p:sp>
          <p:nvSpPr>
            <p:cNvPr id="127" name="Google Shape;127;p25"/>
            <p:cNvSpPr/>
            <p:nvPr/>
          </p:nvSpPr>
          <p:spPr>
            <a:xfrm>
              <a:off x="2268275" y="3611738"/>
              <a:ext cx="1384200" cy="564600"/>
            </a:xfrm>
            <a:prstGeom prst="roundRect">
              <a:avLst>
                <a:gd fmla="val 16667" name="adj"/>
              </a:avLst>
            </a:prstGeom>
            <a:solidFill>
              <a:srgbClr val="4B2E8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000">
                  <a:solidFill>
                    <a:srgbClr val="FFFFFF"/>
                  </a:solidFill>
                  <a:latin typeface="Open Sans"/>
                  <a:ea typeface="Open Sans"/>
                  <a:cs typeface="Open Sans"/>
                  <a:sym typeface="Open Sans"/>
                </a:rPr>
                <a:t>Create SAGE Award Budget</a:t>
              </a:r>
              <a:endParaRPr b="1" sz="1000">
                <a:solidFill>
                  <a:srgbClr val="FFFFFF"/>
                </a:solidFill>
                <a:latin typeface="Open Sans"/>
                <a:ea typeface="Open Sans"/>
                <a:cs typeface="Open Sans"/>
                <a:sym typeface="Open Sans"/>
              </a:endParaRPr>
            </a:p>
          </p:txBody>
        </p:sp>
        <p:sp>
          <p:nvSpPr>
            <p:cNvPr id="128" name="Google Shape;128;p25"/>
            <p:cNvSpPr/>
            <p:nvPr/>
          </p:nvSpPr>
          <p:spPr>
            <a:xfrm>
              <a:off x="4018450" y="2885838"/>
              <a:ext cx="891300" cy="1370400"/>
            </a:xfrm>
            <a:prstGeom prst="roundRect">
              <a:avLst>
                <a:gd fmla="val 16667" name="adj"/>
              </a:avLst>
            </a:prstGeom>
            <a:solidFill>
              <a:srgbClr val="4B2E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Link SAGE eGC1 &amp; Budget</a:t>
              </a:r>
              <a:endParaRPr b="1" sz="1000">
                <a:solidFill>
                  <a:srgbClr val="FFFFFF"/>
                </a:solidFill>
                <a:latin typeface="Open Sans"/>
                <a:ea typeface="Open Sans"/>
                <a:cs typeface="Open Sans"/>
                <a:sym typeface="Open Sans"/>
              </a:endParaRPr>
            </a:p>
          </p:txBody>
        </p:sp>
        <p:sp>
          <p:nvSpPr>
            <p:cNvPr id="129" name="Google Shape;129;p25"/>
            <p:cNvSpPr/>
            <p:nvPr/>
          </p:nvSpPr>
          <p:spPr>
            <a:xfrm>
              <a:off x="5052650" y="2885800"/>
              <a:ext cx="891300" cy="1370400"/>
            </a:xfrm>
            <a:prstGeom prst="roundRect">
              <a:avLst>
                <a:gd fmla="val 16667" name="adj"/>
              </a:avLst>
            </a:prstGeom>
            <a:solidFill>
              <a:srgbClr val="4B2E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Complete &amp; Submit</a:t>
              </a:r>
              <a:endParaRPr b="1" sz="1000">
                <a:solidFill>
                  <a:srgbClr val="FFFFFF"/>
                </a:solidFill>
                <a:latin typeface="Open Sans"/>
                <a:ea typeface="Open Sans"/>
                <a:cs typeface="Open Sans"/>
                <a:sym typeface="Open Sans"/>
              </a:endParaRPr>
            </a:p>
          </p:txBody>
        </p:sp>
        <p:sp>
          <p:nvSpPr>
            <p:cNvPr id="130" name="Google Shape;130;p25"/>
            <p:cNvSpPr/>
            <p:nvPr/>
          </p:nvSpPr>
          <p:spPr>
            <a:xfrm>
              <a:off x="6553879" y="2885808"/>
              <a:ext cx="940800" cy="4389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OSP</a:t>
              </a:r>
              <a:endParaRPr b="1" sz="1000">
                <a:solidFill>
                  <a:srgbClr val="4B2E83"/>
                </a:solidFill>
                <a:latin typeface="Open Sans"/>
                <a:ea typeface="Open Sans"/>
                <a:cs typeface="Open Sans"/>
                <a:sym typeface="Open Sans"/>
              </a:endParaRPr>
            </a:p>
          </p:txBody>
        </p:sp>
        <p:sp>
          <p:nvSpPr>
            <p:cNvPr id="131" name="Google Shape;131;p25"/>
            <p:cNvSpPr/>
            <p:nvPr/>
          </p:nvSpPr>
          <p:spPr>
            <a:xfrm>
              <a:off x="6553879" y="3817315"/>
              <a:ext cx="940800" cy="4389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GCA</a:t>
              </a:r>
              <a:endParaRPr b="1" sz="1000">
                <a:solidFill>
                  <a:srgbClr val="4B2E83"/>
                </a:solidFill>
                <a:latin typeface="Open Sans"/>
                <a:ea typeface="Open Sans"/>
                <a:cs typeface="Open Sans"/>
                <a:sym typeface="Open Sans"/>
              </a:endParaRPr>
            </a:p>
          </p:txBody>
        </p:sp>
        <p:sp>
          <p:nvSpPr>
            <p:cNvPr id="132" name="Google Shape;132;p25"/>
            <p:cNvSpPr/>
            <p:nvPr/>
          </p:nvSpPr>
          <p:spPr>
            <a:xfrm>
              <a:off x="7802401" y="2882050"/>
              <a:ext cx="891300" cy="13704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Workday</a:t>
              </a:r>
              <a:endParaRPr b="1" sz="1000">
                <a:solidFill>
                  <a:srgbClr val="4B2E83"/>
                </a:solidFill>
                <a:latin typeface="Open Sans"/>
                <a:ea typeface="Open Sans"/>
                <a:cs typeface="Open Sans"/>
                <a:sym typeface="Open Sans"/>
              </a:endParaRPr>
            </a:p>
          </p:txBody>
        </p:sp>
        <p:sp>
          <p:nvSpPr>
            <p:cNvPr id="133" name="Google Shape;133;p25"/>
            <p:cNvSpPr/>
            <p:nvPr/>
          </p:nvSpPr>
          <p:spPr>
            <a:xfrm>
              <a:off x="4877159" y="4914420"/>
              <a:ext cx="2263800" cy="723600"/>
            </a:xfrm>
            <a:prstGeom prst="roundRect">
              <a:avLst>
                <a:gd fmla="val 16667" name="adj"/>
              </a:avLst>
            </a:prstGeom>
            <a:solidFill>
              <a:srgbClr val="4B2E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Receive </a:t>
              </a:r>
              <a:r>
                <a:rPr b="1" lang="en" sz="1000">
                  <a:solidFill>
                    <a:srgbClr val="FFFFFF"/>
                  </a:solidFill>
                  <a:latin typeface="Open Sans"/>
                  <a:ea typeface="Open Sans"/>
                  <a:cs typeface="Open Sans"/>
                  <a:sym typeface="Open Sans"/>
                </a:rPr>
                <a:t>Notification</a:t>
              </a:r>
              <a:r>
                <a:rPr b="1" lang="en" sz="1000">
                  <a:solidFill>
                    <a:srgbClr val="FFFFFF"/>
                  </a:solidFill>
                  <a:latin typeface="Open Sans"/>
                  <a:ea typeface="Open Sans"/>
                  <a:cs typeface="Open Sans"/>
                  <a:sym typeface="Open Sans"/>
                </a:rPr>
                <a:t> that Award is Ready!</a:t>
              </a:r>
              <a:endParaRPr b="1" sz="1000">
                <a:solidFill>
                  <a:srgbClr val="FFFFFF"/>
                </a:solidFill>
                <a:latin typeface="Open Sans"/>
                <a:ea typeface="Open Sans"/>
                <a:cs typeface="Open Sans"/>
                <a:sym typeface="Open Sans"/>
              </a:endParaRPr>
            </a:p>
          </p:txBody>
        </p:sp>
        <p:cxnSp>
          <p:nvCxnSpPr>
            <p:cNvPr id="134" name="Google Shape;134;p25"/>
            <p:cNvCxnSpPr>
              <a:stCxn id="123" idx="3"/>
              <a:endCxn id="126" idx="1"/>
            </p:cNvCxnSpPr>
            <p:nvPr/>
          </p:nvCxnSpPr>
          <p:spPr>
            <a:xfrm flipH="1" rot="10800000">
              <a:off x="1928200" y="3240586"/>
              <a:ext cx="308400" cy="315000"/>
            </a:xfrm>
            <a:prstGeom prst="straightConnector1">
              <a:avLst/>
            </a:prstGeom>
            <a:noFill/>
            <a:ln cap="flat" cmpd="sng" w="19050">
              <a:solidFill>
                <a:srgbClr val="4B2E83"/>
              </a:solidFill>
              <a:prstDash val="solid"/>
              <a:round/>
              <a:headEnd len="med" w="med" type="none"/>
              <a:tailEnd len="med" w="med" type="none"/>
            </a:ln>
          </p:spPr>
        </p:cxnSp>
        <p:cxnSp>
          <p:nvCxnSpPr>
            <p:cNvPr id="135" name="Google Shape;135;p25"/>
            <p:cNvCxnSpPr>
              <a:stCxn id="123" idx="3"/>
              <a:endCxn id="127" idx="1"/>
            </p:cNvCxnSpPr>
            <p:nvPr/>
          </p:nvCxnSpPr>
          <p:spPr>
            <a:xfrm>
              <a:off x="1928200" y="3555586"/>
              <a:ext cx="340200" cy="338400"/>
            </a:xfrm>
            <a:prstGeom prst="straightConnector1">
              <a:avLst/>
            </a:prstGeom>
            <a:noFill/>
            <a:ln cap="flat" cmpd="sng" w="19050">
              <a:solidFill>
                <a:srgbClr val="4B2E83"/>
              </a:solidFill>
              <a:prstDash val="solid"/>
              <a:round/>
              <a:headEnd len="med" w="med" type="none"/>
              <a:tailEnd len="med" w="med" type="none"/>
            </a:ln>
          </p:spPr>
        </p:cxnSp>
        <p:cxnSp>
          <p:nvCxnSpPr>
            <p:cNvPr id="136" name="Google Shape;136;p25"/>
            <p:cNvCxnSpPr>
              <a:stCxn id="126" idx="3"/>
              <a:endCxn id="128" idx="1"/>
            </p:cNvCxnSpPr>
            <p:nvPr/>
          </p:nvCxnSpPr>
          <p:spPr>
            <a:xfrm>
              <a:off x="3652526" y="3240538"/>
              <a:ext cx="366000" cy="330600"/>
            </a:xfrm>
            <a:prstGeom prst="straightConnector1">
              <a:avLst/>
            </a:prstGeom>
            <a:noFill/>
            <a:ln cap="flat" cmpd="sng" w="19050">
              <a:solidFill>
                <a:srgbClr val="4B2E83"/>
              </a:solidFill>
              <a:prstDash val="solid"/>
              <a:round/>
              <a:headEnd len="med" w="med" type="none"/>
              <a:tailEnd len="med" w="med" type="none"/>
            </a:ln>
          </p:spPr>
        </p:cxnSp>
        <p:cxnSp>
          <p:nvCxnSpPr>
            <p:cNvPr id="137" name="Google Shape;137;p25"/>
            <p:cNvCxnSpPr>
              <a:stCxn id="127" idx="3"/>
              <a:endCxn id="128" idx="1"/>
            </p:cNvCxnSpPr>
            <p:nvPr/>
          </p:nvCxnSpPr>
          <p:spPr>
            <a:xfrm flipH="1" rot="10800000">
              <a:off x="3652475" y="3570938"/>
              <a:ext cx="366000" cy="323100"/>
            </a:xfrm>
            <a:prstGeom prst="straightConnector1">
              <a:avLst/>
            </a:prstGeom>
            <a:noFill/>
            <a:ln cap="flat" cmpd="sng" w="19050">
              <a:solidFill>
                <a:srgbClr val="4B2E83"/>
              </a:solidFill>
              <a:prstDash val="solid"/>
              <a:round/>
              <a:headEnd len="med" w="med" type="none"/>
              <a:tailEnd len="med" w="med" type="none"/>
            </a:ln>
          </p:spPr>
        </p:cxnSp>
        <p:cxnSp>
          <p:nvCxnSpPr>
            <p:cNvPr id="138" name="Google Shape;138;p25"/>
            <p:cNvCxnSpPr>
              <a:stCxn id="128" idx="3"/>
              <a:endCxn id="129" idx="1"/>
            </p:cNvCxnSpPr>
            <p:nvPr/>
          </p:nvCxnSpPr>
          <p:spPr>
            <a:xfrm>
              <a:off x="4909750" y="3571038"/>
              <a:ext cx="142800" cy="0"/>
            </a:xfrm>
            <a:prstGeom prst="straightConnector1">
              <a:avLst/>
            </a:prstGeom>
            <a:noFill/>
            <a:ln cap="flat" cmpd="sng" w="19050">
              <a:solidFill>
                <a:srgbClr val="4B2E83"/>
              </a:solidFill>
              <a:prstDash val="solid"/>
              <a:round/>
              <a:headEnd len="med" w="med" type="none"/>
              <a:tailEnd len="med" w="med" type="none"/>
            </a:ln>
          </p:spPr>
        </p:cxnSp>
        <p:cxnSp>
          <p:nvCxnSpPr>
            <p:cNvPr id="139" name="Google Shape;139;p25"/>
            <p:cNvCxnSpPr>
              <a:stCxn id="129" idx="3"/>
              <a:endCxn id="130" idx="1"/>
            </p:cNvCxnSpPr>
            <p:nvPr/>
          </p:nvCxnSpPr>
          <p:spPr>
            <a:xfrm flipH="1" rot="10800000">
              <a:off x="5943950" y="3105400"/>
              <a:ext cx="609900" cy="465600"/>
            </a:xfrm>
            <a:prstGeom prst="straightConnector1">
              <a:avLst/>
            </a:prstGeom>
            <a:noFill/>
            <a:ln cap="flat" cmpd="sng" w="19050">
              <a:solidFill>
                <a:srgbClr val="4B2E83"/>
              </a:solidFill>
              <a:prstDash val="solid"/>
              <a:round/>
              <a:headEnd len="med" w="med" type="none"/>
              <a:tailEnd len="med" w="med" type="none"/>
            </a:ln>
          </p:spPr>
        </p:cxnSp>
        <p:cxnSp>
          <p:nvCxnSpPr>
            <p:cNvPr id="140" name="Google Shape;140;p25"/>
            <p:cNvCxnSpPr/>
            <p:nvPr/>
          </p:nvCxnSpPr>
          <p:spPr>
            <a:xfrm rot="10800000">
              <a:off x="6871943" y="3358604"/>
              <a:ext cx="0" cy="424800"/>
            </a:xfrm>
            <a:prstGeom prst="straightConnector1">
              <a:avLst/>
            </a:prstGeom>
            <a:noFill/>
            <a:ln cap="flat" cmpd="sng" w="9525">
              <a:solidFill>
                <a:srgbClr val="4B2E83"/>
              </a:solidFill>
              <a:prstDash val="dash"/>
              <a:round/>
              <a:headEnd len="med" w="med" type="triangle"/>
              <a:tailEnd len="med" w="med" type="triangle"/>
            </a:ln>
          </p:spPr>
        </p:cxnSp>
        <p:cxnSp>
          <p:nvCxnSpPr>
            <p:cNvPr id="141" name="Google Shape;141;p25"/>
            <p:cNvCxnSpPr>
              <a:stCxn id="131" idx="3"/>
              <a:endCxn id="132" idx="1"/>
            </p:cNvCxnSpPr>
            <p:nvPr/>
          </p:nvCxnSpPr>
          <p:spPr>
            <a:xfrm flipH="1" rot="10800000">
              <a:off x="7494679" y="3567265"/>
              <a:ext cx="307800" cy="469500"/>
            </a:xfrm>
            <a:prstGeom prst="straightConnector1">
              <a:avLst/>
            </a:prstGeom>
            <a:noFill/>
            <a:ln cap="flat" cmpd="sng" w="19050">
              <a:solidFill>
                <a:srgbClr val="4B2E83"/>
              </a:solidFill>
              <a:prstDash val="solid"/>
              <a:round/>
              <a:headEnd len="med" w="med" type="none"/>
              <a:tailEnd len="med" w="med" type="none"/>
            </a:ln>
          </p:spPr>
        </p:cxnSp>
        <p:cxnSp>
          <p:nvCxnSpPr>
            <p:cNvPr id="142" name="Google Shape;142;p25"/>
            <p:cNvCxnSpPr>
              <a:stCxn id="132" idx="2"/>
              <a:endCxn id="133" idx="3"/>
            </p:cNvCxnSpPr>
            <p:nvPr/>
          </p:nvCxnSpPr>
          <p:spPr>
            <a:xfrm rot="5400000">
              <a:off x="7182601" y="4210900"/>
              <a:ext cx="1023900" cy="1107000"/>
            </a:xfrm>
            <a:prstGeom prst="curvedConnector2">
              <a:avLst/>
            </a:prstGeom>
            <a:noFill/>
            <a:ln cap="flat" cmpd="sng" w="19050">
              <a:solidFill>
                <a:srgbClr val="4B2E83"/>
              </a:solidFill>
              <a:prstDash val="solid"/>
              <a:round/>
              <a:headEnd len="med" w="med" type="none"/>
              <a:tailEnd len="med" w="med" type="none"/>
            </a:ln>
          </p:spPr>
        </p:cxnSp>
        <p:pic>
          <p:nvPicPr>
            <p:cNvPr descr="A small icon representing a mailbox. " id="143" name="Google Shape;143;p25" title="Image of Mailbox"/>
            <p:cNvPicPr preferRelativeResize="0"/>
            <p:nvPr/>
          </p:nvPicPr>
          <p:blipFill>
            <a:blip r:embed="rId3">
              <a:alphaModFix/>
            </a:blip>
            <a:stretch>
              <a:fillRect/>
            </a:stretch>
          </p:blipFill>
          <p:spPr>
            <a:xfrm>
              <a:off x="1261459" y="1764935"/>
              <a:ext cx="516590" cy="406782"/>
            </a:xfrm>
            <a:prstGeom prst="rect">
              <a:avLst/>
            </a:prstGeom>
            <a:noFill/>
            <a:ln>
              <a:noFill/>
            </a:ln>
          </p:spPr>
        </p:pic>
        <p:pic>
          <p:nvPicPr>
            <p:cNvPr descr="A small icon of a person working at their computer." id="144" name="Google Shape;144;p25" title="Person at Computer"/>
            <p:cNvPicPr preferRelativeResize="0"/>
            <p:nvPr/>
          </p:nvPicPr>
          <p:blipFill>
            <a:blip r:embed="rId4">
              <a:alphaModFix/>
            </a:blip>
            <a:stretch>
              <a:fillRect/>
            </a:stretch>
          </p:blipFill>
          <p:spPr>
            <a:xfrm>
              <a:off x="2708703" y="1674450"/>
              <a:ext cx="516590" cy="516592"/>
            </a:xfrm>
            <a:prstGeom prst="rect">
              <a:avLst/>
            </a:prstGeom>
            <a:noFill/>
            <a:ln>
              <a:noFill/>
            </a:ln>
          </p:spPr>
        </p:pic>
        <p:pic>
          <p:nvPicPr>
            <p:cNvPr descr="A small icon of a chain link." id="145" name="Google Shape;145;p25" title="Link"/>
            <p:cNvPicPr preferRelativeResize="0"/>
            <p:nvPr/>
          </p:nvPicPr>
          <p:blipFill>
            <a:blip r:embed="rId5">
              <a:alphaModFix/>
            </a:blip>
            <a:stretch>
              <a:fillRect/>
            </a:stretch>
          </p:blipFill>
          <p:spPr>
            <a:xfrm>
              <a:off x="4190380" y="2362460"/>
              <a:ext cx="469581" cy="469583"/>
            </a:xfrm>
            <a:prstGeom prst="rect">
              <a:avLst/>
            </a:prstGeom>
            <a:noFill/>
            <a:ln>
              <a:noFill/>
            </a:ln>
          </p:spPr>
        </p:pic>
        <p:pic>
          <p:nvPicPr>
            <p:cNvPr descr="A small icon of a box with an arrow, meant to represent an award being submitted." id="146" name="Google Shape;146;p25" title="Outgoing Arrow"/>
            <p:cNvPicPr preferRelativeResize="0"/>
            <p:nvPr/>
          </p:nvPicPr>
          <p:blipFill>
            <a:blip r:embed="rId6">
              <a:alphaModFix/>
            </a:blip>
            <a:stretch>
              <a:fillRect/>
            </a:stretch>
          </p:blipFill>
          <p:spPr>
            <a:xfrm>
              <a:off x="5307519" y="2362460"/>
              <a:ext cx="469581" cy="469583"/>
            </a:xfrm>
            <a:prstGeom prst="rect">
              <a:avLst/>
            </a:prstGeom>
            <a:noFill/>
            <a:ln>
              <a:noFill/>
            </a:ln>
          </p:spPr>
        </p:pic>
        <p:pic>
          <p:nvPicPr>
            <p:cNvPr descr="A small icon of a clipboard with a checklist." id="147" name="Google Shape;147;p25" title="Clipboard Checklist"/>
            <p:cNvPicPr preferRelativeResize="0"/>
            <p:nvPr/>
          </p:nvPicPr>
          <p:blipFill>
            <a:blip r:embed="rId7">
              <a:alphaModFix/>
            </a:blip>
            <a:stretch>
              <a:fillRect/>
            </a:stretch>
          </p:blipFill>
          <p:spPr>
            <a:xfrm>
              <a:off x="6789554" y="2362460"/>
              <a:ext cx="469581" cy="469583"/>
            </a:xfrm>
            <a:prstGeom prst="rect">
              <a:avLst/>
            </a:prstGeom>
            <a:noFill/>
            <a:ln>
              <a:noFill/>
            </a:ln>
          </p:spPr>
        </p:pic>
        <p:pic>
          <p:nvPicPr>
            <p:cNvPr descr="A small icon of three dollar bills. " id="148" name="Google Shape;148;p25" title="Money"/>
            <p:cNvPicPr preferRelativeResize="0"/>
            <p:nvPr/>
          </p:nvPicPr>
          <p:blipFill>
            <a:blip r:embed="rId8">
              <a:alphaModFix/>
            </a:blip>
            <a:stretch>
              <a:fillRect/>
            </a:stretch>
          </p:blipFill>
          <p:spPr>
            <a:xfrm>
              <a:off x="7981064" y="2393860"/>
              <a:ext cx="469581" cy="469583"/>
            </a:xfrm>
            <a:prstGeom prst="rect">
              <a:avLst/>
            </a:prstGeom>
            <a:noFill/>
            <a:ln>
              <a:noFill/>
            </a:ln>
          </p:spPr>
        </p:pic>
        <p:pic>
          <p:nvPicPr>
            <p:cNvPr descr="A small icon of a piece of paper with a star, meant to represent an award." id="149" name="Google Shape;149;p25" title="Award"/>
            <p:cNvPicPr preferRelativeResize="0"/>
            <p:nvPr/>
          </p:nvPicPr>
          <p:blipFill>
            <a:blip r:embed="rId9">
              <a:alphaModFix/>
            </a:blip>
            <a:stretch>
              <a:fillRect/>
            </a:stretch>
          </p:blipFill>
          <p:spPr>
            <a:xfrm>
              <a:off x="5683825" y="4373500"/>
              <a:ext cx="609900" cy="609900"/>
            </a:xfrm>
            <a:prstGeom prst="rect">
              <a:avLst/>
            </a:prstGeom>
            <a:noFill/>
            <a:ln>
              <a:noFill/>
            </a:ln>
          </p:spPr>
        </p:pic>
        <p:cxnSp>
          <p:nvCxnSpPr>
            <p:cNvPr id="150" name="Google Shape;150;p25"/>
            <p:cNvCxnSpPr/>
            <p:nvPr/>
          </p:nvCxnSpPr>
          <p:spPr>
            <a:xfrm>
              <a:off x="5988625" y="3094425"/>
              <a:ext cx="516000" cy="0"/>
            </a:xfrm>
            <a:prstGeom prst="straightConnector1">
              <a:avLst/>
            </a:prstGeom>
            <a:noFill/>
            <a:ln cap="flat" cmpd="sng" w="9525">
              <a:solidFill>
                <a:srgbClr val="4B2E83"/>
              </a:solidFill>
              <a:prstDash val="dash"/>
              <a:round/>
              <a:headEnd len="med" w="med" type="triangle"/>
              <a:tailEnd len="med" w="med" type="triangle"/>
            </a:ln>
          </p:spPr>
        </p:cxnSp>
        <p:cxnSp>
          <p:nvCxnSpPr>
            <p:cNvPr id="151" name="Google Shape;151;p25"/>
            <p:cNvCxnSpPr/>
            <p:nvPr/>
          </p:nvCxnSpPr>
          <p:spPr>
            <a:xfrm>
              <a:off x="5990913" y="4036775"/>
              <a:ext cx="516000" cy="0"/>
            </a:xfrm>
            <a:prstGeom prst="straightConnector1">
              <a:avLst/>
            </a:prstGeom>
            <a:noFill/>
            <a:ln cap="flat" cmpd="sng" w="9525">
              <a:solidFill>
                <a:srgbClr val="4B2E83"/>
              </a:solidFill>
              <a:prstDash val="dash"/>
              <a:round/>
              <a:headEnd len="med" w="med" type="triangle"/>
              <a:tailEnd len="med" w="med" type="triangle"/>
            </a:ln>
          </p:spPr>
        </p:cxnSp>
        <p:cxnSp>
          <p:nvCxnSpPr>
            <p:cNvPr id="152" name="Google Shape;152;p25"/>
            <p:cNvCxnSpPr>
              <a:stCxn id="130" idx="2"/>
              <a:endCxn id="131" idx="0"/>
            </p:cNvCxnSpPr>
            <p:nvPr/>
          </p:nvCxnSpPr>
          <p:spPr>
            <a:xfrm>
              <a:off x="7024279" y="3324708"/>
              <a:ext cx="0" cy="492600"/>
            </a:xfrm>
            <a:prstGeom prst="straightConnector1">
              <a:avLst/>
            </a:prstGeom>
            <a:noFill/>
            <a:ln cap="flat" cmpd="sng" w="19050">
              <a:solidFill>
                <a:srgbClr val="4B2E83"/>
              </a:solidFill>
              <a:prstDash val="solid"/>
              <a:round/>
              <a:headEnd len="med" w="med" type="none"/>
              <a:tailEnd len="med" w="med" type="none"/>
            </a:ln>
          </p:spPr>
        </p:cxnSp>
      </p:grpSp>
      <p:sp>
        <p:nvSpPr>
          <p:cNvPr id="153" name="Google Shape;153;p25"/>
          <p:cNvSpPr/>
          <p:nvPr/>
        </p:nvSpPr>
        <p:spPr>
          <a:xfrm>
            <a:off x="2725874" y="1497130"/>
            <a:ext cx="1202400" cy="5646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Create </a:t>
            </a:r>
            <a:r>
              <a:rPr b="1" lang="en" sz="1000">
                <a:solidFill>
                  <a:srgbClr val="4B2E83"/>
                </a:solidFill>
                <a:latin typeface="Open Sans"/>
                <a:ea typeface="Open Sans"/>
                <a:cs typeface="Open Sans"/>
                <a:sym typeface="Open Sans"/>
              </a:rPr>
              <a:t>SAGE Award Setup Request (OSP)</a:t>
            </a:r>
            <a:endParaRPr b="1" sz="1000">
              <a:solidFill>
                <a:srgbClr val="4B2E83"/>
              </a:solidFill>
              <a:latin typeface="Open Sans"/>
              <a:ea typeface="Open Sans"/>
              <a:cs typeface="Open Sans"/>
              <a:sym typeface="Open Sans"/>
            </a:endParaRPr>
          </a:p>
        </p:txBody>
      </p:sp>
      <p:cxnSp>
        <p:nvCxnSpPr>
          <p:cNvPr id="154" name="Google Shape;154;p25"/>
          <p:cNvCxnSpPr>
            <a:stCxn id="122" idx="3"/>
            <a:endCxn id="153" idx="1"/>
          </p:cNvCxnSpPr>
          <p:nvPr/>
        </p:nvCxnSpPr>
        <p:spPr>
          <a:xfrm flipH="1" rot="10800000">
            <a:off x="2313675" y="1779350"/>
            <a:ext cx="412200" cy="4500"/>
          </a:xfrm>
          <a:prstGeom prst="straightConnector1">
            <a:avLst/>
          </a:prstGeom>
          <a:noFill/>
          <a:ln cap="flat" cmpd="sng" w="19050">
            <a:solidFill>
              <a:srgbClr val="4B2E83"/>
            </a:solidFill>
            <a:prstDash val="solid"/>
            <a:round/>
            <a:headEnd len="med" w="med" type="none"/>
            <a:tailEnd len="med" w="med" type="none"/>
          </a:ln>
        </p:spPr>
      </p:cxnSp>
      <p:cxnSp>
        <p:nvCxnSpPr>
          <p:cNvPr id="155" name="Google Shape;155;p25"/>
          <p:cNvCxnSpPr>
            <a:stCxn id="153" idx="2"/>
            <a:endCxn id="126" idx="0"/>
          </p:cNvCxnSpPr>
          <p:nvPr/>
        </p:nvCxnSpPr>
        <p:spPr>
          <a:xfrm>
            <a:off x="3327074" y="2061730"/>
            <a:ext cx="3000" cy="133800"/>
          </a:xfrm>
          <a:prstGeom prst="straightConnector1">
            <a:avLst/>
          </a:prstGeom>
          <a:noFill/>
          <a:ln cap="flat" cmpd="sng" w="19050">
            <a:solidFill>
              <a:srgbClr val="4B2E83"/>
            </a:solidFill>
            <a:prstDash val="solid"/>
            <a:round/>
            <a:headEnd len="med" w="med" type="none"/>
            <a:tailEnd len="med" w="med" type="none"/>
          </a:ln>
        </p:spPr>
      </p:cxnSp>
      <p:cxnSp>
        <p:nvCxnSpPr>
          <p:cNvPr id="156" name="Google Shape;156;p25"/>
          <p:cNvCxnSpPr>
            <a:stCxn id="122" idx="1"/>
            <a:endCxn id="124" idx="3"/>
          </p:cNvCxnSpPr>
          <p:nvPr/>
        </p:nvCxnSpPr>
        <p:spPr>
          <a:xfrm flipH="1">
            <a:off x="1010175" y="1783850"/>
            <a:ext cx="412200" cy="505500"/>
          </a:xfrm>
          <a:prstGeom prst="straightConnector1">
            <a:avLst/>
          </a:prstGeom>
          <a:noFill/>
          <a:ln cap="flat" cmpd="sng" w="19050">
            <a:solidFill>
              <a:srgbClr val="4B2E83"/>
            </a:solidFill>
            <a:prstDash val="solid"/>
            <a:round/>
            <a:headEnd len="med" w="med" type="none"/>
            <a:tailEnd len="med" w="med" type="none"/>
          </a:ln>
        </p:spPr>
      </p:cxnSp>
      <p:cxnSp>
        <p:nvCxnSpPr>
          <p:cNvPr id="157" name="Google Shape;157;p25"/>
          <p:cNvCxnSpPr>
            <a:stCxn id="124" idx="3"/>
            <a:endCxn id="123" idx="1"/>
          </p:cNvCxnSpPr>
          <p:nvPr/>
        </p:nvCxnSpPr>
        <p:spPr>
          <a:xfrm>
            <a:off x="1010175" y="2289450"/>
            <a:ext cx="412200" cy="503400"/>
          </a:xfrm>
          <a:prstGeom prst="straightConnector1">
            <a:avLst/>
          </a:prstGeom>
          <a:noFill/>
          <a:ln cap="flat" cmpd="sng" w="19050">
            <a:solidFill>
              <a:srgbClr val="4B2E83"/>
            </a:solidFill>
            <a:prstDash val="solid"/>
            <a:round/>
            <a:headEnd len="med" w="med" type="none"/>
            <a:tailEnd len="med" w="med" type="none"/>
          </a:ln>
        </p:spPr>
      </p:cxnSp>
      <p:sp>
        <p:nvSpPr>
          <p:cNvPr id="158" name="Google Shape;158;p25"/>
          <p:cNvSpPr/>
          <p:nvPr/>
        </p:nvSpPr>
        <p:spPr>
          <a:xfrm>
            <a:off x="224400" y="4223450"/>
            <a:ext cx="999300" cy="2925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rgbClr val="4B2E83"/>
                </a:solidFill>
                <a:latin typeface="Open Sans"/>
                <a:ea typeface="Open Sans"/>
                <a:cs typeface="Open Sans"/>
                <a:sym typeface="Open Sans"/>
              </a:rPr>
              <a:t>Central Offices</a:t>
            </a:r>
            <a:endParaRPr b="1" sz="700">
              <a:solidFill>
                <a:srgbClr val="4B2E83"/>
              </a:solidFill>
              <a:latin typeface="Open Sans"/>
              <a:ea typeface="Open Sans"/>
              <a:cs typeface="Open Sans"/>
              <a:sym typeface="Open Sans"/>
            </a:endParaRPr>
          </a:p>
        </p:txBody>
      </p:sp>
      <p:sp>
        <p:nvSpPr>
          <p:cNvPr id="159" name="Google Shape;159;p25"/>
          <p:cNvSpPr/>
          <p:nvPr/>
        </p:nvSpPr>
        <p:spPr>
          <a:xfrm>
            <a:off x="224400" y="4659100"/>
            <a:ext cx="999300" cy="292500"/>
          </a:xfrm>
          <a:prstGeom prst="roundRect">
            <a:avLst>
              <a:gd fmla="val 16667" name="adj"/>
            </a:avLst>
          </a:prstGeom>
          <a:solidFill>
            <a:srgbClr val="4B2E83"/>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chemeClr val="lt2"/>
                </a:solidFill>
                <a:latin typeface="Open Sans"/>
                <a:ea typeface="Open Sans"/>
                <a:cs typeface="Open Sans"/>
                <a:sym typeface="Open Sans"/>
              </a:rPr>
              <a:t>Campus Units</a:t>
            </a:r>
            <a:endParaRPr b="1" sz="700">
              <a:solidFill>
                <a:schemeClr val="lt2"/>
              </a:solidFill>
              <a:latin typeface="Open Sans"/>
              <a:ea typeface="Open Sans"/>
              <a:cs typeface="Open Sans"/>
              <a:sym typeface="Open Sans"/>
            </a:endParaRPr>
          </a:p>
        </p:txBody>
      </p:sp>
      <p:cxnSp>
        <p:nvCxnSpPr>
          <p:cNvPr id="160" name="Google Shape;160;p25"/>
          <p:cNvCxnSpPr/>
          <p:nvPr/>
        </p:nvCxnSpPr>
        <p:spPr>
          <a:xfrm>
            <a:off x="1541588" y="4369688"/>
            <a:ext cx="567300" cy="0"/>
          </a:xfrm>
          <a:prstGeom prst="straightConnector1">
            <a:avLst/>
          </a:prstGeom>
          <a:noFill/>
          <a:ln cap="flat" cmpd="sng" w="9525">
            <a:solidFill>
              <a:srgbClr val="4B2E83"/>
            </a:solidFill>
            <a:prstDash val="dash"/>
            <a:round/>
            <a:headEnd len="med" w="med" type="triangle"/>
            <a:tailEnd len="med" w="med" type="triangle"/>
          </a:ln>
        </p:spPr>
      </p:cxnSp>
      <p:cxnSp>
        <p:nvCxnSpPr>
          <p:cNvPr id="161" name="Google Shape;161;p25"/>
          <p:cNvCxnSpPr/>
          <p:nvPr/>
        </p:nvCxnSpPr>
        <p:spPr>
          <a:xfrm flipH="1" rot="10800000">
            <a:off x="1547000" y="4766125"/>
            <a:ext cx="556500" cy="7200"/>
          </a:xfrm>
          <a:prstGeom prst="straightConnector1">
            <a:avLst/>
          </a:prstGeom>
          <a:noFill/>
          <a:ln cap="flat" cmpd="sng" w="19050">
            <a:solidFill>
              <a:srgbClr val="4B2E83"/>
            </a:solidFill>
            <a:prstDash val="solid"/>
            <a:round/>
            <a:headEnd len="med" w="med" type="none"/>
            <a:tailEnd len="med" w="med" type="none"/>
          </a:ln>
        </p:spPr>
      </p:cxnSp>
      <p:sp>
        <p:nvSpPr>
          <p:cNvPr id="162" name="Google Shape;162;p25"/>
          <p:cNvSpPr txBox="1"/>
          <p:nvPr/>
        </p:nvSpPr>
        <p:spPr>
          <a:xfrm>
            <a:off x="2068500" y="4223450"/>
            <a:ext cx="10302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4B2E83"/>
                </a:solidFill>
                <a:latin typeface="Open Sans"/>
                <a:ea typeface="Open Sans"/>
                <a:cs typeface="Open Sans"/>
                <a:sym typeface="Open Sans"/>
              </a:rPr>
              <a:t>Optional Returns</a:t>
            </a:r>
            <a:endParaRPr b="1" sz="700">
              <a:solidFill>
                <a:srgbClr val="4B2E83"/>
              </a:solidFill>
              <a:latin typeface="Open Sans"/>
              <a:ea typeface="Open Sans"/>
              <a:cs typeface="Open Sans"/>
              <a:sym typeface="Open Sans"/>
            </a:endParaRPr>
          </a:p>
        </p:txBody>
      </p:sp>
      <p:sp>
        <p:nvSpPr>
          <p:cNvPr id="163" name="Google Shape;163;p25"/>
          <p:cNvSpPr txBox="1"/>
          <p:nvPr/>
        </p:nvSpPr>
        <p:spPr>
          <a:xfrm>
            <a:off x="1951075" y="4623475"/>
            <a:ext cx="10302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4B2E83"/>
                </a:solidFill>
                <a:latin typeface="Open Sans"/>
                <a:ea typeface="Open Sans"/>
                <a:cs typeface="Open Sans"/>
                <a:sym typeface="Open Sans"/>
              </a:rPr>
              <a:t>Award</a:t>
            </a:r>
            <a:r>
              <a:rPr b="1" lang="en" sz="700">
                <a:solidFill>
                  <a:srgbClr val="4B2E83"/>
                </a:solidFill>
                <a:latin typeface="Open Sans"/>
                <a:ea typeface="Open Sans"/>
                <a:cs typeface="Open Sans"/>
                <a:sym typeface="Open Sans"/>
              </a:rPr>
              <a:t> Flow</a:t>
            </a:r>
            <a:endParaRPr b="1" sz="700">
              <a:solidFill>
                <a:srgbClr val="4B2E83"/>
              </a:solidFill>
              <a:latin typeface="Open Sans"/>
              <a:ea typeface="Open Sans"/>
              <a:cs typeface="Open Sans"/>
              <a:sym typeface="Open Sans"/>
            </a:endParaRPr>
          </a:p>
        </p:txBody>
      </p:sp>
      <p:sp>
        <p:nvSpPr>
          <p:cNvPr id="164" name="Google Shape;164;p25"/>
          <p:cNvSpPr txBox="1"/>
          <p:nvPr/>
        </p:nvSpPr>
        <p:spPr>
          <a:xfrm>
            <a:off x="87450" y="3808825"/>
            <a:ext cx="30000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4B2E83"/>
                </a:solidFill>
                <a:latin typeface="Encode Sans Black"/>
                <a:ea typeface="Encode Sans Black"/>
                <a:cs typeface="Encode Sans Black"/>
                <a:sym typeface="Encode Sans Black"/>
              </a:rPr>
              <a:t>LEGEND</a:t>
            </a:r>
            <a:endParaRPr sz="800">
              <a:solidFill>
                <a:srgbClr val="4B2E83"/>
              </a:solidFill>
              <a:latin typeface="Encode Sans Black"/>
              <a:ea typeface="Encode Sans Black"/>
              <a:cs typeface="Encode Sans Black"/>
              <a:sym typeface="Encode Sans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460375" y="645000"/>
            <a:ext cx="8683500" cy="26418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lt2"/>
              </a:buClr>
              <a:buSzPts val="5000"/>
              <a:buFont typeface="Encode Sans Black"/>
              <a:buNone/>
            </a:pPr>
            <a:r>
              <a:rPr lang="en" sz="4500"/>
              <a:t>AWARD SETUP REQUEST DEMO</a:t>
            </a:r>
            <a:endParaRPr sz="4500"/>
          </a:p>
        </p:txBody>
      </p:sp>
      <p:sp>
        <p:nvSpPr>
          <p:cNvPr id="170" name="Google Shape;170;p26"/>
          <p:cNvSpPr/>
          <p:nvPr/>
        </p:nvSpPr>
        <p:spPr>
          <a:xfrm>
            <a:off x="300250" y="4201225"/>
            <a:ext cx="3129000" cy="814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idx="2" type="subTitle"/>
          </p:nvPr>
        </p:nvSpPr>
        <p:spPr>
          <a:xfrm>
            <a:off x="577675" y="52800"/>
            <a:ext cx="79737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SAGE AWARD SETUP REQUEST </a:t>
            </a:r>
            <a:endParaRPr b="0">
              <a:latin typeface="Encode Sans"/>
              <a:ea typeface="Encode Sans"/>
              <a:cs typeface="Encode Sans"/>
              <a:sym typeface="Encode Sans"/>
            </a:endParaRPr>
          </a:p>
        </p:txBody>
      </p:sp>
      <p:sp>
        <p:nvSpPr>
          <p:cNvPr id="176" name="Google Shape;176;p27"/>
          <p:cNvSpPr txBox="1"/>
          <p:nvPr/>
        </p:nvSpPr>
        <p:spPr>
          <a:xfrm>
            <a:off x="792250" y="950700"/>
            <a:ext cx="7422600" cy="172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rgbClr val="4B2E83"/>
                </a:solidFill>
                <a:highlight>
                  <a:srgbClr val="FFFFFF"/>
                </a:highlight>
                <a:latin typeface="Open Sans"/>
                <a:ea typeface="Open Sans"/>
                <a:cs typeface="Open Sans"/>
                <a:sym typeface="Open Sans"/>
              </a:rPr>
              <a:t>Please Note</a:t>
            </a:r>
            <a:endParaRPr b="1" sz="1600">
              <a:solidFill>
                <a:srgbClr val="4B2E83"/>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rPr lang="en" sz="1600">
                <a:solidFill>
                  <a:srgbClr val="4B2E83"/>
                </a:solidFill>
                <a:highlight>
                  <a:srgbClr val="FFFFFF"/>
                </a:highlight>
                <a:latin typeface="Open Sans"/>
                <a:ea typeface="Open Sans"/>
                <a:cs typeface="Open Sans"/>
                <a:sym typeface="Open Sans"/>
              </a:rPr>
              <a:t>All screenshots in this presentation reflect works in progress. Details and final functionality may change during the course of implementation.</a:t>
            </a:r>
            <a:endParaRPr sz="1600">
              <a:solidFill>
                <a:srgbClr val="4B2E83"/>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solidFill>
                <a:srgbClr val="4B2E83"/>
              </a:solidFill>
            </a:endParaRPr>
          </a:p>
          <a:p>
            <a:pPr indent="0" lvl="0" marL="0" rtl="0" algn="l">
              <a:spcBef>
                <a:spcPts val="0"/>
              </a:spcBef>
              <a:spcAft>
                <a:spcPts val="0"/>
              </a:spcAft>
              <a:buNone/>
            </a:pPr>
            <a:r>
              <a:t/>
            </a:r>
            <a:endParaRPr>
              <a:solidFill>
                <a:srgbClr val="4B2E8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idx="2" type="subTitle"/>
          </p:nvPr>
        </p:nvSpPr>
        <p:spPr>
          <a:xfrm>
            <a:off x="577675" y="52800"/>
            <a:ext cx="7973700" cy="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SAGE AWARD SETUP REQUEST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LANDING PAGE</a:t>
            </a:r>
            <a:endParaRPr b="0">
              <a:latin typeface="Encode Sans"/>
              <a:ea typeface="Encode Sans"/>
              <a:cs typeface="Encode Sans"/>
              <a:sym typeface="Encode Sans"/>
            </a:endParaRPr>
          </a:p>
        </p:txBody>
      </p:sp>
      <p:pic>
        <p:nvPicPr>
          <p:cNvPr id="182" name="Google Shape;182;p28"/>
          <p:cNvPicPr preferRelativeResize="0"/>
          <p:nvPr/>
        </p:nvPicPr>
        <p:blipFill>
          <a:blip r:embed="rId3">
            <a:alphaModFix/>
          </a:blip>
          <a:stretch>
            <a:fillRect/>
          </a:stretch>
        </p:blipFill>
        <p:spPr>
          <a:xfrm>
            <a:off x="235377" y="845475"/>
            <a:ext cx="7416776" cy="4142976"/>
          </a:xfrm>
          <a:prstGeom prst="rect">
            <a:avLst/>
          </a:prstGeom>
          <a:noFill/>
          <a:ln cap="flat" cmpd="sng" w="9525">
            <a:solidFill>
              <a:srgbClr val="33006F"/>
            </a:solidFill>
            <a:prstDash val="solid"/>
            <a:round/>
            <a:headEnd len="sm" w="sm" type="none"/>
            <a:tailEnd len="sm" w="sm" type="none"/>
          </a:ln>
        </p:spPr>
      </p:pic>
      <p:sp>
        <p:nvSpPr>
          <p:cNvPr id="183" name="Google Shape;183;p28"/>
          <p:cNvSpPr/>
          <p:nvPr/>
        </p:nvSpPr>
        <p:spPr>
          <a:xfrm>
            <a:off x="5927675" y="1294500"/>
            <a:ext cx="1402800" cy="3093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981"/>
              </a:solidFill>
              <a:latin typeface="Calibri"/>
              <a:ea typeface="Calibri"/>
              <a:cs typeface="Calibri"/>
              <a:sym typeface="Calibri"/>
            </a:endParaRPr>
          </a:p>
        </p:txBody>
      </p:sp>
      <p:cxnSp>
        <p:nvCxnSpPr>
          <p:cNvPr id="184" name="Google Shape;184;p28"/>
          <p:cNvCxnSpPr>
            <a:stCxn id="183" idx="3"/>
          </p:cNvCxnSpPr>
          <p:nvPr/>
        </p:nvCxnSpPr>
        <p:spPr>
          <a:xfrm flipH="1" rot="10800000">
            <a:off x="7330475" y="1444950"/>
            <a:ext cx="569400" cy="4200"/>
          </a:xfrm>
          <a:prstGeom prst="straightConnector1">
            <a:avLst/>
          </a:prstGeom>
          <a:noFill/>
          <a:ln cap="flat" cmpd="sng" w="9525">
            <a:solidFill>
              <a:srgbClr val="4B2E83"/>
            </a:solidFill>
            <a:prstDash val="solid"/>
            <a:round/>
            <a:headEnd len="med" w="med" type="none"/>
            <a:tailEnd len="med" w="med" type="oval"/>
          </a:ln>
        </p:spPr>
      </p:cxnSp>
      <p:sp>
        <p:nvSpPr>
          <p:cNvPr id="185" name="Google Shape;185;p28"/>
          <p:cNvSpPr txBox="1"/>
          <p:nvPr/>
        </p:nvSpPr>
        <p:spPr>
          <a:xfrm>
            <a:off x="7953600" y="1142238"/>
            <a:ext cx="1190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Create </a:t>
            </a:r>
            <a:r>
              <a:rPr lang="en" sz="1200">
                <a:solidFill>
                  <a:schemeClr val="dk1"/>
                </a:solidFill>
                <a:latin typeface="Open Sans"/>
                <a:ea typeface="Open Sans"/>
                <a:cs typeface="Open Sans"/>
                <a:sym typeface="Open Sans"/>
              </a:rPr>
              <a:t>an award setup request</a:t>
            </a:r>
            <a:endParaRPr sz="1200">
              <a:solidFill>
                <a:schemeClr val="dk1"/>
              </a:solidFill>
              <a:latin typeface="Open Sans"/>
              <a:ea typeface="Open Sans"/>
              <a:cs typeface="Open Sans"/>
              <a:sym typeface="Open Sans"/>
            </a:endParaRPr>
          </a:p>
        </p:txBody>
      </p:sp>
      <p:sp>
        <p:nvSpPr>
          <p:cNvPr id="186" name="Google Shape;186;p28"/>
          <p:cNvSpPr/>
          <p:nvPr/>
        </p:nvSpPr>
        <p:spPr>
          <a:xfrm>
            <a:off x="7743900" y="2029750"/>
            <a:ext cx="209700" cy="992100"/>
          </a:xfrm>
          <a:prstGeom prst="rightBrace">
            <a:avLst>
              <a:gd fmla="val 50000" name="adj1"/>
              <a:gd fmla="val 50000" name="adj2"/>
            </a:avLst>
          </a:prstGeom>
          <a:no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p:nvPr/>
        </p:nvSpPr>
        <p:spPr>
          <a:xfrm>
            <a:off x="7743900" y="3798700"/>
            <a:ext cx="209700" cy="992100"/>
          </a:xfrm>
          <a:prstGeom prst="rightBrace">
            <a:avLst>
              <a:gd fmla="val 50000" name="adj1"/>
              <a:gd fmla="val 50000" name="adj2"/>
            </a:avLst>
          </a:prstGeom>
          <a:no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txBox="1"/>
          <p:nvPr/>
        </p:nvSpPr>
        <p:spPr>
          <a:xfrm>
            <a:off x="7999425" y="2017638"/>
            <a:ext cx="1190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B2E83"/>
                </a:solidFill>
                <a:latin typeface="Open Sans"/>
                <a:ea typeface="Open Sans"/>
                <a:cs typeface="Open Sans"/>
                <a:sym typeface="Open Sans"/>
              </a:rPr>
              <a:t>Monitor existing awards and requests in process</a:t>
            </a:r>
            <a:endParaRPr sz="1200">
              <a:solidFill>
                <a:srgbClr val="4B2E83"/>
              </a:solidFill>
              <a:latin typeface="Open Sans"/>
              <a:ea typeface="Open Sans"/>
              <a:cs typeface="Open Sans"/>
              <a:sym typeface="Open Sans"/>
            </a:endParaRPr>
          </a:p>
        </p:txBody>
      </p:sp>
      <p:sp>
        <p:nvSpPr>
          <p:cNvPr id="189" name="Google Shape;189;p28"/>
          <p:cNvSpPr txBox="1"/>
          <p:nvPr/>
        </p:nvSpPr>
        <p:spPr>
          <a:xfrm>
            <a:off x="7999425" y="4017700"/>
            <a:ext cx="129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Access links and resources</a:t>
            </a:r>
            <a:endParaRPr sz="12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RIS-16x9-extended-powerpoint-Gold">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