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4" r:id="rId5"/>
    <p:sldMasterId id="2147483735" r:id="rId6"/>
    <p:sldMasterId id="2147483736" r:id="rId7"/>
    <p:sldMasterId id="2147483737" r:id="rId8"/>
    <p:sldMasterId id="2147483738" r:id="rId9"/>
    <p:sldMasterId id="2147483739" r:id="rId10"/>
    <p:sldMasterId id="2147483740" r:id="rId11"/>
    <p:sldMasterId id="2147483741" r:id="rId12"/>
    <p:sldMasterId id="2147483742" r:id="rId13"/>
    <p:sldMasterId id="2147483743" r:id="rId14"/>
    <p:sldMasterId id="2147483744" r:id="rId15"/>
    <p:sldMasterId id="2147483745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</p:sldIdLst>
  <p:sldSz cy="6858000" cx="9144000"/>
  <p:notesSz cx="6858000" cy="9144000"/>
  <p:embeddedFontLst>
    <p:embeddedFont>
      <p:font typeface="Encode Sans"/>
      <p:regular r:id="rId75"/>
      <p:bold r:id="rId76"/>
    </p:embeddedFont>
    <p:embeddedFont>
      <p:font typeface="Encode Sans Black"/>
      <p:bold r:id="rId77"/>
    </p:embeddedFont>
    <p:embeddedFont>
      <p:font typeface="Open Sans Light"/>
      <p:regular r:id="rId78"/>
      <p:bold r:id="rId79"/>
      <p:italic r:id="rId80"/>
      <p:boldItalic r:id="rId81"/>
    </p:embeddedFont>
    <p:embeddedFont>
      <p:font typeface="Open Sans"/>
      <p:regular r:id="rId82"/>
      <p:bold r:id="rId83"/>
      <p:italic r:id="rId84"/>
      <p:boldItalic r:id="rId8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BDBFCB4-7572-4027-8998-01583A5F0D57}">
  <a:tblStyle styleId="{8BDBFCB4-7572-4027-8998-01583A5F0D5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3.xml"/><Relationship Id="rId84" Type="http://schemas.openxmlformats.org/officeDocument/2006/relationships/font" Target="fonts/OpenSans-italic.fntdata"/><Relationship Id="rId83" Type="http://schemas.openxmlformats.org/officeDocument/2006/relationships/font" Target="fonts/OpenSans-bold.fntdata"/><Relationship Id="rId42" Type="http://schemas.openxmlformats.org/officeDocument/2006/relationships/slide" Target="slides/slide25.xml"/><Relationship Id="rId41" Type="http://schemas.openxmlformats.org/officeDocument/2006/relationships/slide" Target="slides/slide24.xml"/><Relationship Id="rId85" Type="http://schemas.openxmlformats.org/officeDocument/2006/relationships/font" Target="fonts/OpenSans-boldItalic.fntdata"/><Relationship Id="rId44" Type="http://schemas.openxmlformats.org/officeDocument/2006/relationships/slide" Target="slides/slide27.xml"/><Relationship Id="rId43" Type="http://schemas.openxmlformats.org/officeDocument/2006/relationships/slide" Target="slides/slide26.xml"/><Relationship Id="rId46" Type="http://schemas.openxmlformats.org/officeDocument/2006/relationships/slide" Target="slides/slide29.xml"/><Relationship Id="rId45" Type="http://schemas.openxmlformats.org/officeDocument/2006/relationships/slide" Target="slides/slide28.xml"/><Relationship Id="rId80" Type="http://schemas.openxmlformats.org/officeDocument/2006/relationships/font" Target="fonts/OpenSansLight-italic.fntdata"/><Relationship Id="rId82" Type="http://schemas.openxmlformats.org/officeDocument/2006/relationships/font" Target="fonts/OpenSans-regular.fntdata"/><Relationship Id="rId81" Type="http://schemas.openxmlformats.org/officeDocument/2006/relationships/font" Target="fonts/OpenSansLight-boldItalic.fntdata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1.xml"/><Relationship Id="rId47" Type="http://schemas.openxmlformats.org/officeDocument/2006/relationships/slide" Target="slides/slide30.xml"/><Relationship Id="rId49" Type="http://schemas.openxmlformats.org/officeDocument/2006/relationships/slide" Target="slides/slide3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slide" Target="slides/slide56.xml"/><Relationship Id="rId72" Type="http://schemas.openxmlformats.org/officeDocument/2006/relationships/slide" Target="slides/slide55.xml"/><Relationship Id="rId31" Type="http://schemas.openxmlformats.org/officeDocument/2006/relationships/slide" Target="slides/slide14.xml"/><Relationship Id="rId75" Type="http://schemas.openxmlformats.org/officeDocument/2006/relationships/font" Target="fonts/EncodeSans-regular.fntdata"/><Relationship Id="rId30" Type="http://schemas.openxmlformats.org/officeDocument/2006/relationships/slide" Target="slides/slide13.xml"/><Relationship Id="rId74" Type="http://schemas.openxmlformats.org/officeDocument/2006/relationships/slide" Target="slides/slide57.xml"/><Relationship Id="rId33" Type="http://schemas.openxmlformats.org/officeDocument/2006/relationships/slide" Target="slides/slide16.xml"/><Relationship Id="rId77" Type="http://schemas.openxmlformats.org/officeDocument/2006/relationships/font" Target="fonts/EncodeSansBlack-bold.fntdata"/><Relationship Id="rId32" Type="http://schemas.openxmlformats.org/officeDocument/2006/relationships/slide" Target="slides/slide15.xml"/><Relationship Id="rId76" Type="http://schemas.openxmlformats.org/officeDocument/2006/relationships/font" Target="fonts/EncodeSans-bold.fntdata"/><Relationship Id="rId35" Type="http://schemas.openxmlformats.org/officeDocument/2006/relationships/slide" Target="slides/slide18.xml"/><Relationship Id="rId79" Type="http://schemas.openxmlformats.org/officeDocument/2006/relationships/font" Target="fonts/OpenSansLight-bold.fntdata"/><Relationship Id="rId34" Type="http://schemas.openxmlformats.org/officeDocument/2006/relationships/slide" Target="slides/slide17.xml"/><Relationship Id="rId78" Type="http://schemas.openxmlformats.org/officeDocument/2006/relationships/font" Target="fonts/OpenSansLight-regular.fntdata"/><Relationship Id="rId71" Type="http://schemas.openxmlformats.org/officeDocument/2006/relationships/slide" Target="slides/slide54.xml"/><Relationship Id="rId70" Type="http://schemas.openxmlformats.org/officeDocument/2006/relationships/slide" Target="slides/slide53.xml"/><Relationship Id="rId37" Type="http://schemas.openxmlformats.org/officeDocument/2006/relationships/slide" Target="slides/slide20.xml"/><Relationship Id="rId36" Type="http://schemas.openxmlformats.org/officeDocument/2006/relationships/slide" Target="slides/slide19.xml"/><Relationship Id="rId39" Type="http://schemas.openxmlformats.org/officeDocument/2006/relationships/slide" Target="slides/slide22.xml"/><Relationship Id="rId38" Type="http://schemas.openxmlformats.org/officeDocument/2006/relationships/slide" Target="slides/slide21.xml"/><Relationship Id="rId62" Type="http://schemas.openxmlformats.org/officeDocument/2006/relationships/slide" Target="slides/slide45.xml"/><Relationship Id="rId61" Type="http://schemas.openxmlformats.org/officeDocument/2006/relationships/slide" Target="slides/slide44.xml"/><Relationship Id="rId20" Type="http://schemas.openxmlformats.org/officeDocument/2006/relationships/slide" Target="slides/slide3.xml"/><Relationship Id="rId64" Type="http://schemas.openxmlformats.org/officeDocument/2006/relationships/slide" Target="slides/slide47.xml"/><Relationship Id="rId63" Type="http://schemas.openxmlformats.org/officeDocument/2006/relationships/slide" Target="slides/slide46.xml"/><Relationship Id="rId22" Type="http://schemas.openxmlformats.org/officeDocument/2006/relationships/slide" Target="slides/slide5.xml"/><Relationship Id="rId66" Type="http://schemas.openxmlformats.org/officeDocument/2006/relationships/slide" Target="slides/slide49.xml"/><Relationship Id="rId21" Type="http://schemas.openxmlformats.org/officeDocument/2006/relationships/slide" Target="slides/slide4.xml"/><Relationship Id="rId65" Type="http://schemas.openxmlformats.org/officeDocument/2006/relationships/slide" Target="slides/slide48.xml"/><Relationship Id="rId24" Type="http://schemas.openxmlformats.org/officeDocument/2006/relationships/slide" Target="slides/slide7.xml"/><Relationship Id="rId68" Type="http://schemas.openxmlformats.org/officeDocument/2006/relationships/slide" Target="slides/slide51.xml"/><Relationship Id="rId23" Type="http://schemas.openxmlformats.org/officeDocument/2006/relationships/slide" Target="slides/slide6.xml"/><Relationship Id="rId67" Type="http://schemas.openxmlformats.org/officeDocument/2006/relationships/slide" Target="slides/slide50.xml"/><Relationship Id="rId60" Type="http://schemas.openxmlformats.org/officeDocument/2006/relationships/slide" Target="slides/slide43.xml"/><Relationship Id="rId26" Type="http://schemas.openxmlformats.org/officeDocument/2006/relationships/slide" Target="slides/slide9.xml"/><Relationship Id="rId25" Type="http://schemas.openxmlformats.org/officeDocument/2006/relationships/slide" Target="slides/slide8.xml"/><Relationship Id="rId69" Type="http://schemas.openxmlformats.org/officeDocument/2006/relationships/slide" Target="slides/slide52.xml"/><Relationship Id="rId28" Type="http://schemas.openxmlformats.org/officeDocument/2006/relationships/slide" Target="slides/slide11.xml"/><Relationship Id="rId27" Type="http://schemas.openxmlformats.org/officeDocument/2006/relationships/slide" Target="slides/slide10.xml"/><Relationship Id="rId29" Type="http://schemas.openxmlformats.org/officeDocument/2006/relationships/slide" Target="slides/slide12.xml"/><Relationship Id="rId51" Type="http://schemas.openxmlformats.org/officeDocument/2006/relationships/slide" Target="slides/slide34.xml"/><Relationship Id="rId50" Type="http://schemas.openxmlformats.org/officeDocument/2006/relationships/slide" Target="slides/slide33.xml"/><Relationship Id="rId53" Type="http://schemas.openxmlformats.org/officeDocument/2006/relationships/slide" Target="slides/slide36.xml"/><Relationship Id="rId52" Type="http://schemas.openxmlformats.org/officeDocument/2006/relationships/slide" Target="slides/slide35.xml"/><Relationship Id="rId11" Type="http://schemas.openxmlformats.org/officeDocument/2006/relationships/slideMaster" Target="slideMasters/slideMaster7.xml"/><Relationship Id="rId55" Type="http://schemas.openxmlformats.org/officeDocument/2006/relationships/slide" Target="slides/slide38.xml"/><Relationship Id="rId10" Type="http://schemas.openxmlformats.org/officeDocument/2006/relationships/slideMaster" Target="slideMasters/slideMaster6.xml"/><Relationship Id="rId54" Type="http://schemas.openxmlformats.org/officeDocument/2006/relationships/slide" Target="slides/slide37.xml"/><Relationship Id="rId13" Type="http://schemas.openxmlformats.org/officeDocument/2006/relationships/slideMaster" Target="slideMasters/slideMaster9.xml"/><Relationship Id="rId57" Type="http://schemas.openxmlformats.org/officeDocument/2006/relationships/slide" Target="slides/slide40.xml"/><Relationship Id="rId12" Type="http://schemas.openxmlformats.org/officeDocument/2006/relationships/slideMaster" Target="slideMasters/slideMaster8.xml"/><Relationship Id="rId56" Type="http://schemas.openxmlformats.org/officeDocument/2006/relationships/slide" Target="slides/slide39.xml"/><Relationship Id="rId15" Type="http://schemas.openxmlformats.org/officeDocument/2006/relationships/slideMaster" Target="slideMasters/slideMaster11.xml"/><Relationship Id="rId59" Type="http://schemas.openxmlformats.org/officeDocument/2006/relationships/slide" Target="slides/slide42.xml"/><Relationship Id="rId14" Type="http://schemas.openxmlformats.org/officeDocument/2006/relationships/slideMaster" Target="slideMasters/slideMaster10.xml"/><Relationship Id="rId58" Type="http://schemas.openxmlformats.org/officeDocument/2006/relationships/slide" Target="slides/slide41.xml"/><Relationship Id="rId17" Type="http://schemas.openxmlformats.org/officeDocument/2006/relationships/notesMaster" Target="notesMasters/notesMaster1.xml"/><Relationship Id="rId16" Type="http://schemas.openxmlformats.org/officeDocument/2006/relationships/slideMaster" Target="slideMasters/slideMaster12.xml"/><Relationship Id="rId19" Type="http://schemas.openxmlformats.org/officeDocument/2006/relationships/slide" Target="slides/slide2.xml"/><Relationship Id="rId1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15a873146f_0_80:notes"/>
          <p:cNvSpPr/>
          <p:nvPr>
            <p:ph idx="2" type="sldImg"/>
          </p:nvPr>
        </p:nvSpPr>
        <p:spPr>
          <a:xfrm>
            <a:off x="1403450" y="1143000"/>
            <a:ext cx="40512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215a873146f_0_80:notes"/>
          <p:cNvSpPr txBox="1"/>
          <p:nvPr>
            <p:ph idx="1" type="body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25" spcFirstLastPara="1" rIns="89625" wrap="square" tIns="44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g215a873146f_0_80:notes"/>
          <p:cNvSpPr txBox="1"/>
          <p:nvPr>
            <p:ph idx="12" type="sldNum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25" lIns="89625" spcFirstLastPara="1" rIns="89625" wrap="square" tIns="44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177df77002_1_334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2177df77002_1_334:notes"/>
          <p:cNvSpPr/>
          <p:nvPr>
            <p:ph idx="2" type="sldImg"/>
          </p:nvPr>
        </p:nvSpPr>
        <p:spPr>
          <a:xfrm>
            <a:off x="1388768" y="1142614"/>
            <a:ext cx="408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177df77002_1_1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g2177df77002_1_14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177ef3a5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2177ef3a56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177df77002_1_1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g2177df77002_1_14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177df77002_1_1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g2177df77002_1_14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177df77002_1_1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g2177df77002_1_14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177df77002_1_1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g2177df77002_1_14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177df77002_1_1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g2177df77002_1_14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177df77002_1_1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g2177df77002_1_14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177df77002_1_1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g2177df77002_1_14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177df77002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2177df77002_1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177df77002_1_1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g2177df77002_1_14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177df77002_1_1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2177df77002_1_14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177df77002_1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g2177df77002_1_6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177df77002_1_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g2177df77002_1_6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177df77002_1_6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2177df77002_1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Nothing needs to be turned in with proposal. UW already can certify it has internal controls in place.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177df77002_1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g2177df77002_1_6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177df77002_1_6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2177df77002_1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177df77002_1_6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2177df77002_1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177df77002_1_6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2177df77002_1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177df77002_1_6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2177df77002_1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177df77002_1_300:notes"/>
          <p:cNvSpPr/>
          <p:nvPr>
            <p:ph idx="2" type="sldImg"/>
          </p:nvPr>
        </p:nvSpPr>
        <p:spPr>
          <a:xfrm>
            <a:off x="1388768" y="1142614"/>
            <a:ext cx="408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g2177df77002_1_300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00" lIns="91250" spcFirstLastPara="1" rIns="91250" wrap="square" tIns="4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2177df77002_1_3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00" lIns="91250" spcFirstLastPara="1" rIns="91250" wrap="square" tIns="45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177df77002_1_6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177df77002_1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177df77002_1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g2177df77002_1_8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177df77002_1_8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2177df77002_1_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g2177df77002_1_80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177df77002_1_8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2177df77002_1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705" name="Google Shape;705;g2177df77002_1_8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177df77002_1_8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2177df77002_1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2177df77002_1_8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177df77002_1_8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2177df77002_1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g2177df77002_1_8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177df77002_1_8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2177df77002_1_8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g2177df77002_1_8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177df77002_1_8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177df77002_1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g2177df77002_1_8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177df77002_1_8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2177df77002_1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g2177df77002_1_8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177df77002_1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g2177df77002_1_8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177df77002_1_306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2177df77002_1_306:notes"/>
          <p:cNvSpPr/>
          <p:nvPr>
            <p:ph idx="2" type="sldImg"/>
          </p:nvPr>
        </p:nvSpPr>
        <p:spPr>
          <a:xfrm>
            <a:off x="1388768" y="1142614"/>
            <a:ext cx="408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177df77002_1_9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2177df77002_1_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g2177df77002_1_9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177df77002_1_9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2177df77002_1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g2177df77002_1_9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2177df77002_1_9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2177df77002_1_9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g2177df77002_1_9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177df77002_1_9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2177df77002_1_9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g2177df77002_1_9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2177df77002_1_9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2177df77002_1_9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g2177df77002_1_9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177df77002_1_9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2177df77002_1_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g2177df77002_1_9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177df77002_1_9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2177df77002_1_9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g2177df77002_1_9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2177df77002_1_9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g2177df77002_1_9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177ef3aab7_0_2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g2177ef3aab7_0_28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177ef3aab7_0_29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1" name="Google Shape;811;g2177ef3aab7_0_2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g2177ef3aab7_0_2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177df77002_1_311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2177df77002_1_311:notes"/>
          <p:cNvSpPr/>
          <p:nvPr>
            <p:ph idx="2" type="sldImg"/>
          </p:nvPr>
        </p:nvSpPr>
        <p:spPr>
          <a:xfrm>
            <a:off x="1388768" y="1142614"/>
            <a:ext cx="408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2177ef3aab7_0_29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g2177ef3aab7_0_2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g2177ef3aab7_0_2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177ef3aab7_0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g2177ef3aab7_0_30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2177ef3aab7_0_3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g2177ef3aab7_0_3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177ef3aab7_0_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g2177ef3aab7_0_3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2177ef3aab7_0_3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g2177ef3aab7_0_3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2177ef3aab7_0_3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g2177ef3aab7_0_3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2177ef3aab7_0_3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g2177ef3aab7_0_3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177df77002_1_12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2" name="Google Shape;862;g2177df77002_1_1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g2177df77002_1_12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177df77002_1_316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2177df77002_1_316:notes"/>
          <p:cNvSpPr/>
          <p:nvPr>
            <p:ph idx="2" type="sldImg"/>
          </p:nvPr>
        </p:nvSpPr>
        <p:spPr>
          <a:xfrm>
            <a:off x="1388768" y="1142614"/>
            <a:ext cx="408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177df77002_1_321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2177df77002_1_321:notes"/>
          <p:cNvSpPr/>
          <p:nvPr>
            <p:ph idx="2" type="sldImg"/>
          </p:nvPr>
        </p:nvSpPr>
        <p:spPr>
          <a:xfrm>
            <a:off x="1388768" y="1142614"/>
            <a:ext cx="408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177df77002_1_326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g2177df77002_1_326:notes"/>
          <p:cNvSpPr/>
          <p:nvPr>
            <p:ph idx="2" type="sldImg"/>
          </p:nvPr>
        </p:nvSpPr>
        <p:spPr>
          <a:xfrm>
            <a:off x="1388768" y="1142614"/>
            <a:ext cx="408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177df77002_1_330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2177df77002_1_330:notes"/>
          <p:cNvSpPr/>
          <p:nvPr>
            <p:ph idx="2" type="sldImg"/>
          </p:nvPr>
        </p:nvSpPr>
        <p:spPr>
          <a:xfrm>
            <a:off x="1388768" y="1142614"/>
            <a:ext cx="408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5.png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5.png"/><Relationship Id="rId3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3.png"/><Relationship Id="rId3" Type="http://schemas.openxmlformats.org/officeDocument/2006/relationships/image" Target="../media/image2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5.png"/><Relationship Id="rId3" Type="http://schemas.openxmlformats.org/officeDocument/2006/relationships/image" Target="../media/image2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3.png"/><Relationship Id="rId3" Type="http://schemas.openxmlformats.org/officeDocument/2006/relationships/image" Target="../media/image2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2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2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7.png"/><Relationship Id="rId3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3.png"/><Relationship Id="rId3" Type="http://schemas.openxmlformats.org/officeDocument/2006/relationships/image" Target="../media/image5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7.png"/><Relationship Id="rId3" Type="http://schemas.openxmlformats.org/officeDocument/2006/relationships/image" Target="../media/image5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3.png"/><Relationship Id="rId3" Type="http://schemas.openxmlformats.org/officeDocument/2006/relationships/image" Target="../media/image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29" name="Google Shape;12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30" name="Google Shape;13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33" name="Google Shape;13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34" name="Google Shape;13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35" name="Google Shape;13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8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40" name="Google Shape;14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41" name="Google Shape;14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45" name="Google Shape;14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46" name="Google Shape;1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Title Slide 1">
  <p:cSld name="White_Title Slide 1">
    <p:bg>
      <p:bgPr>
        <a:solidFill>
          <a:schemeClr val="lt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photo of a building&#10;&#10;Description automatically generated" id="150" name="Google Shape;150;p31"/>
          <p:cNvPicPr preferRelativeResize="0"/>
          <p:nvPr/>
        </p:nvPicPr>
        <p:blipFill rotWithShape="1">
          <a:blip r:embed="rId2">
            <a:alphaModFix/>
          </a:blip>
          <a:srcRect b="0" l="0" r="0" t="15739"/>
          <a:stretch/>
        </p:blipFill>
        <p:spPr>
          <a:xfrm>
            <a:off x="0" y="0"/>
            <a:ext cx="915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1"/>
          <p:cNvSpPr/>
          <p:nvPr/>
        </p:nvSpPr>
        <p:spPr>
          <a:xfrm>
            <a:off x="0" y="0"/>
            <a:ext cx="9169500" cy="6858000"/>
          </a:xfrm>
          <a:prstGeom prst="rect">
            <a:avLst/>
          </a:prstGeom>
          <a:solidFill>
            <a:schemeClr val="lt2">
              <a:alpha val="75690"/>
            </a:schemeClr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4568599"/>
            <a:ext cx="1600201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153" name="Google Shape;15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2008" y="5859009"/>
            <a:ext cx="2105050" cy="68177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1"/>
          <p:cNvSpPr txBox="1"/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_Content Slide 3">
  <p:cSld name="1_White_Content Slide 3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157863"/>
            <a:ext cx="1103785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2"/>
          <p:cNvSpPr txBox="1"/>
          <p:nvPr>
            <p:ph type="title"/>
          </p:nvPr>
        </p:nvSpPr>
        <p:spPr>
          <a:xfrm>
            <a:off x="435471" y="559587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descr="A screenshot of a cell phone&#10;&#10;Description automatically generated" id="158" name="Google Shape;15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89" y="6316979"/>
            <a:ext cx="1418734" cy="24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2"/>
          <p:cNvSpPr txBox="1"/>
          <p:nvPr>
            <p:ph idx="1" type="body"/>
          </p:nvPr>
        </p:nvSpPr>
        <p:spPr>
          <a:xfrm>
            <a:off x="447923" y="1662369"/>
            <a:ext cx="8184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2"/>
          <p:cNvSpPr txBox="1"/>
          <p:nvPr>
            <p:ph idx="12" type="sldNum"/>
          </p:nvPr>
        </p:nvSpPr>
        <p:spPr>
          <a:xfrm>
            <a:off x="0" y="6491819"/>
            <a:ext cx="5781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32"/>
          <p:cNvSpPr txBox="1"/>
          <p:nvPr>
            <p:ph idx="2" type="body"/>
          </p:nvPr>
        </p:nvSpPr>
        <p:spPr>
          <a:xfrm>
            <a:off x="435471" y="2434980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162" name="Google Shape;16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19" y="6316985"/>
            <a:ext cx="1642021" cy="284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8" y="6174379"/>
            <a:ext cx="2377441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3"/>
          <p:cNvSpPr txBox="1"/>
          <p:nvPr>
            <p:ph type="title"/>
          </p:nvPr>
        </p:nvSpPr>
        <p:spPr>
          <a:xfrm>
            <a:off x="502920" y="105984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66" name="Google Shape;166;p33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Char char="&gt;"/>
              <a:defRPr b="1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1685497"/>
            <a:ext cx="827832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Header + Content">
  <p:cSld name="3_Header + Conten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8" y="6174379"/>
            <a:ext cx="2377441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4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4"/>
          <p:cNvSpPr txBox="1"/>
          <p:nvPr>
            <p:ph type="title"/>
          </p:nvPr>
        </p:nvSpPr>
        <p:spPr>
          <a:xfrm>
            <a:off x="502920" y="105984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72" name="Google Shape;172;p34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Char char="&gt;"/>
              <a:defRPr b="1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3" name="Google Shape;17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685496"/>
            <a:ext cx="827832" cy="9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 NO Logo">
  <p:cSld name="Header Only NO Logo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5"/>
          <p:cNvSpPr txBox="1"/>
          <p:nvPr>
            <p:ph type="title"/>
          </p:nvPr>
        </p:nvSpPr>
        <p:spPr>
          <a:xfrm>
            <a:off x="502920" y="110608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77" name="Google Shape;17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736261"/>
            <a:ext cx="827832" cy="9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/>
          <p:nvPr>
            <p:ph type="title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80" name="Google Shape;180;p36"/>
          <p:cNvSpPr txBox="1"/>
          <p:nvPr>
            <p:ph idx="1" type="body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36"/>
          <p:cNvSpPr txBox="1"/>
          <p:nvPr>
            <p:ph idx="10" type="dt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36"/>
          <p:cNvSpPr txBox="1"/>
          <p:nvPr>
            <p:ph idx="11" type="ftr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36"/>
          <p:cNvSpPr txBox="1"/>
          <p:nvPr>
            <p:ph idx="12" type="sldNum"/>
          </p:nvPr>
        </p:nvSpPr>
        <p:spPr>
          <a:xfrm>
            <a:off x="0" y="6491819"/>
            <a:ext cx="20577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31" y="6174380"/>
            <a:ext cx="2377438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8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8"/>
          <p:cNvSpPr txBox="1"/>
          <p:nvPr>
            <p:ph type="title"/>
          </p:nvPr>
        </p:nvSpPr>
        <p:spPr>
          <a:xfrm>
            <a:off x="502921" y="105984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89" name="Google Shape;189;p38"/>
          <p:cNvSpPr txBox="1"/>
          <p:nvPr>
            <p:ph idx="1" type="body"/>
          </p:nvPr>
        </p:nvSpPr>
        <p:spPr>
          <a:xfrm>
            <a:off x="502921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Char char="&gt;"/>
              <a:defRPr b="1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0" name="Google Shape;19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685497"/>
            <a:ext cx="827832" cy="9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_RtAngle_7502_RGB.png" id="192" name="Google Shape;19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591" y="4006085"/>
            <a:ext cx="2284305" cy="11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9"/>
          <p:cNvSpPr txBox="1"/>
          <p:nvPr>
            <p:ph type="title"/>
          </p:nvPr>
        </p:nvSpPr>
        <p:spPr>
          <a:xfrm>
            <a:off x="671757" y="1167125"/>
            <a:ext cx="69723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800"/>
              <a:buFont typeface="Encode Sans Black"/>
              <a:buNone/>
              <a:defRPr b="1" i="0" sz="38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94" name="Google Shape;19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3967" y="5924996"/>
            <a:ext cx="3296972" cy="57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 NO Logo">
  <p:cSld name="Header Only NO Logo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0"/>
          <p:cNvSpPr txBox="1"/>
          <p:nvPr>
            <p:ph type="title"/>
          </p:nvPr>
        </p:nvSpPr>
        <p:spPr>
          <a:xfrm>
            <a:off x="502920" y="110608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98" name="Google Shape;19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3" y="736263"/>
            <a:ext cx="827832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/>
          <p:nvPr>
            <p:ph type="title"/>
          </p:nvPr>
        </p:nvSpPr>
        <p:spPr>
          <a:xfrm>
            <a:off x="502921" y="527748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201" name="Google Shape;201;p41"/>
          <p:cNvSpPr txBox="1"/>
          <p:nvPr>
            <p:ph idx="1" type="body"/>
          </p:nvPr>
        </p:nvSpPr>
        <p:spPr>
          <a:xfrm>
            <a:off x="502921" y="2278444"/>
            <a:ext cx="8072700" cy="3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Char char="&gt;"/>
              <a:defRPr b="1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41"/>
          <p:cNvSpPr txBox="1"/>
          <p:nvPr>
            <p:ph idx="2" type="body"/>
          </p:nvPr>
        </p:nvSpPr>
        <p:spPr>
          <a:xfrm>
            <a:off x="502921" y="1299581"/>
            <a:ext cx="80727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1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1160305"/>
            <a:ext cx="827832" cy="9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331" y="6174380"/>
            <a:ext cx="2377438" cy="414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384" y="1198461"/>
            <a:ext cx="1103785" cy="1284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207" name="Google Shape;207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2877" y="6071617"/>
            <a:ext cx="561123" cy="50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">
  <p:cSld name="Header Only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31" y="6174380"/>
            <a:ext cx="2377438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2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2"/>
          <p:cNvSpPr txBox="1"/>
          <p:nvPr>
            <p:ph type="title"/>
          </p:nvPr>
        </p:nvSpPr>
        <p:spPr>
          <a:xfrm>
            <a:off x="502921" y="527748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212" name="Google Shape;21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160305"/>
            <a:ext cx="827832" cy="9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 NO Logo">
  <p:cSld name="Header Only NO Logo 2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3"/>
          <p:cNvSpPr txBox="1"/>
          <p:nvPr>
            <p:ph type="title"/>
          </p:nvPr>
        </p:nvSpPr>
        <p:spPr>
          <a:xfrm>
            <a:off x="502921" y="110608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216" name="Google Shape;21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736261"/>
            <a:ext cx="827832" cy="9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+ Subheader + Content">
  <p:cSld name="1_Header + Subheader + Conten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4"/>
          <p:cNvSpPr txBox="1"/>
          <p:nvPr>
            <p:ph type="title"/>
          </p:nvPr>
        </p:nvSpPr>
        <p:spPr>
          <a:xfrm>
            <a:off x="502921" y="527748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219" name="Google Shape;219;p44"/>
          <p:cNvSpPr txBox="1"/>
          <p:nvPr>
            <p:ph idx="1" type="body"/>
          </p:nvPr>
        </p:nvSpPr>
        <p:spPr>
          <a:xfrm>
            <a:off x="502921" y="2278443"/>
            <a:ext cx="8072700" cy="3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Char char="&gt;"/>
              <a:defRPr b="1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44"/>
          <p:cNvSpPr txBox="1"/>
          <p:nvPr>
            <p:ph idx="2" type="body"/>
          </p:nvPr>
        </p:nvSpPr>
        <p:spPr>
          <a:xfrm>
            <a:off x="502921" y="1299581"/>
            <a:ext cx="80727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44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1160305"/>
            <a:ext cx="827832" cy="9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329" y="6174380"/>
            <a:ext cx="2377441" cy="414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384" y="1198461"/>
            <a:ext cx="1103785" cy="1284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225" name="Google Shape;22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2877" y="6071617"/>
            <a:ext cx="561123" cy="50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+ Content">
  <p:cSld name="1_Header + Conten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9" y="6174380"/>
            <a:ext cx="2377441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5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5"/>
          <p:cNvSpPr txBox="1"/>
          <p:nvPr>
            <p:ph type="title"/>
          </p:nvPr>
        </p:nvSpPr>
        <p:spPr>
          <a:xfrm>
            <a:off x="502921" y="105984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230" name="Google Shape;230;p45"/>
          <p:cNvSpPr txBox="1"/>
          <p:nvPr>
            <p:ph idx="1" type="body"/>
          </p:nvPr>
        </p:nvSpPr>
        <p:spPr>
          <a:xfrm>
            <a:off x="502921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Char char="&gt;"/>
              <a:defRPr b="1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1" name="Google Shape;23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685497"/>
            <a:ext cx="827832" cy="9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Only">
  <p:cSld name="1_Header 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9" y="6174380"/>
            <a:ext cx="2377441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6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6"/>
          <p:cNvSpPr txBox="1"/>
          <p:nvPr>
            <p:ph type="title"/>
          </p:nvPr>
        </p:nvSpPr>
        <p:spPr>
          <a:xfrm>
            <a:off x="502921" y="527748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236" name="Google Shape;23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160305"/>
            <a:ext cx="827832" cy="9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Only NO Logo">
  <p:cSld name="1_Header Only NO Logo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7"/>
          <p:cNvSpPr txBox="1"/>
          <p:nvPr>
            <p:ph type="title"/>
          </p:nvPr>
        </p:nvSpPr>
        <p:spPr>
          <a:xfrm>
            <a:off x="502921" y="110608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240" name="Google Shape;24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736261"/>
            <a:ext cx="827832" cy="9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 2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9" y="6174379"/>
            <a:ext cx="2377441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8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8"/>
          <p:cNvSpPr txBox="1"/>
          <p:nvPr>
            <p:ph type="title"/>
          </p:nvPr>
        </p:nvSpPr>
        <p:spPr>
          <a:xfrm>
            <a:off x="502920" y="105984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245" name="Google Shape;245;p48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Char char="&gt;"/>
              <a:defRPr b="1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6" name="Google Shape;24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1685496"/>
            <a:ext cx="827832" cy="9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 3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8" y="6174379"/>
            <a:ext cx="2377441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9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9"/>
          <p:cNvSpPr txBox="1"/>
          <p:nvPr>
            <p:ph type="title"/>
          </p:nvPr>
        </p:nvSpPr>
        <p:spPr>
          <a:xfrm>
            <a:off x="502920" y="105984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251" name="Google Shape;251;p49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Char char="&gt;"/>
              <a:defRPr b="1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2" name="Google Shape;25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685496"/>
            <a:ext cx="827832" cy="9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 2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_RtAngle_7502_RGB.png" id="254" name="Google Shape;25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589" y="4006084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0"/>
          <p:cNvSpPr txBox="1"/>
          <p:nvPr>
            <p:ph type="title"/>
          </p:nvPr>
        </p:nvSpPr>
        <p:spPr>
          <a:xfrm>
            <a:off x="671757" y="1167125"/>
            <a:ext cx="69723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800"/>
              <a:buFont typeface="Encode Sans Black"/>
              <a:buNone/>
              <a:defRPr b="1" i="0" sz="38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256" name="Google Shape;25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3967" y="5924996"/>
            <a:ext cx="3296972" cy="57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 2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1"/>
          <p:cNvSpPr txBox="1"/>
          <p:nvPr>
            <p:ph type="title"/>
          </p:nvPr>
        </p:nvSpPr>
        <p:spPr>
          <a:xfrm>
            <a:off x="502920" y="39693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259" name="Google Shape;259;p51"/>
          <p:cNvSpPr txBox="1"/>
          <p:nvPr>
            <p:ph idx="1" type="body"/>
          </p:nvPr>
        </p:nvSpPr>
        <p:spPr>
          <a:xfrm>
            <a:off x="502920" y="2278440"/>
            <a:ext cx="8072700" cy="3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Char char="&gt;"/>
              <a:defRPr b="1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51"/>
          <p:cNvSpPr txBox="1"/>
          <p:nvPr>
            <p:ph idx="2" type="body"/>
          </p:nvPr>
        </p:nvSpPr>
        <p:spPr>
          <a:xfrm>
            <a:off x="502920" y="1896096"/>
            <a:ext cx="80727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51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1" y="1027943"/>
            <a:ext cx="827832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329" y="6174379"/>
            <a:ext cx="2377441" cy="414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 4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9" y="6174379"/>
            <a:ext cx="2377441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2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52"/>
          <p:cNvSpPr txBox="1"/>
          <p:nvPr>
            <p:ph type="title"/>
          </p:nvPr>
        </p:nvSpPr>
        <p:spPr>
          <a:xfrm>
            <a:off x="502920" y="44439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268" name="Google Shape;268;p52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Char char="&gt;"/>
              <a:defRPr b="1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9" name="Google Shape;26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1075399"/>
            <a:ext cx="827832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">
  <p:cSld name="Header Only 2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9" y="6174379"/>
            <a:ext cx="2377441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53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3"/>
          <p:cNvSpPr txBox="1"/>
          <p:nvPr>
            <p:ph type="title"/>
          </p:nvPr>
        </p:nvSpPr>
        <p:spPr>
          <a:xfrm>
            <a:off x="502920" y="479124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274" name="Google Shape;27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1015321"/>
            <a:ext cx="827832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Header + Subheader + Content">
  <p:cSld name="2_Header + Subheader + Conten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dmark_center_Purple_HEX.png" id="276" name="Google Shape;276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9" y="6487459"/>
            <a:ext cx="2425296" cy="16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77" name="Google Shape;27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936445"/>
            <a:ext cx="1358183" cy="6705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4"/>
          <p:cNvSpPr txBox="1"/>
          <p:nvPr>
            <p:ph type="title"/>
          </p:nvPr>
        </p:nvSpPr>
        <p:spPr>
          <a:xfrm>
            <a:off x="671757" y="360791"/>
            <a:ext cx="81849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279" name="Google Shape;279;p54"/>
          <p:cNvSpPr txBox="1"/>
          <p:nvPr>
            <p:ph idx="1" type="body"/>
          </p:nvPr>
        </p:nvSpPr>
        <p:spPr>
          <a:xfrm>
            <a:off x="659307" y="1430064"/>
            <a:ext cx="8197200" cy="4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Char char="&gt;"/>
              <a:defRPr b="1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54"/>
          <p:cNvSpPr txBox="1"/>
          <p:nvPr>
            <p:ph idx="2" type="body"/>
          </p:nvPr>
        </p:nvSpPr>
        <p:spPr>
          <a:xfrm>
            <a:off x="671759" y="1029472"/>
            <a:ext cx="8184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54"/>
          <p:cNvSpPr txBox="1"/>
          <p:nvPr/>
        </p:nvSpPr>
        <p:spPr>
          <a:xfrm>
            <a:off x="125283" y="6489776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5"/>
          <p:cNvSpPr txBox="1"/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284" name="Google Shape;284;p55"/>
          <p:cNvSpPr txBox="1"/>
          <p:nvPr>
            <p:ph idx="1" type="body"/>
          </p:nvPr>
        </p:nvSpPr>
        <p:spPr>
          <a:xfrm>
            <a:off x="629843" y="1681164"/>
            <a:ext cx="38685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55"/>
          <p:cNvSpPr txBox="1"/>
          <p:nvPr>
            <p:ph idx="2" type="body"/>
          </p:nvPr>
        </p:nvSpPr>
        <p:spPr>
          <a:xfrm>
            <a:off x="629843" y="2505076"/>
            <a:ext cx="38685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55"/>
          <p:cNvSpPr txBox="1"/>
          <p:nvPr>
            <p:ph idx="3" type="body"/>
          </p:nvPr>
        </p:nvSpPr>
        <p:spPr>
          <a:xfrm>
            <a:off x="4629151" y="1681164"/>
            <a:ext cx="3887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55"/>
          <p:cNvSpPr txBox="1"/>
          <p:nvPr>
            <p:ph idx="4" type="body"/>
          </p:nvPr>
        </p:nvSpPr>
        <p:spPr>
          <a:xfrm>
            <a:off x="4629151" y="2505076"/>
            <a:ext cx="38871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55"/>
          <p:cNvSpPr txBox="1"/>
          <p:nvPr>
            <p:ph idx="10" type="dt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55"/>
          <p:cNvSpPr txBox="1"/>
          <p:nvPr>
            <p:ph idx="11" type="ftr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55"/>
          <p:cNvSpPr txBox="1"/>
          <p:nvPr>
            <p:ph idx="12" type="sldNum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Header + Content">
  <p:cSld name="3_Header + Conten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9" y="6174379"/>
            <a:ext cx="2377441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6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56"/>
          <p:cNvSpPr txBox="1"/>
          <p:nvPr>
            <p:ph type="title"/>
          </p:nvPr>
        </p:nvSpPr>
        <p:spPr>
          <a:xfrm>
            <a:off x="502920" y="22390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Encode Sans Black"/>
              <a:buNone/>
              <a:defRPr b="1" i="0" sz="2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295" name="Google Shape;295;p56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Char char="&gt;"/>
              <a:defRPr b="1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6" name="Google Shape;29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903089"/>
            <a:ext cx="827832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99" name="Google Shape;299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8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02" name="Google Shape;30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59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59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7" name="Google Shape;30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8" name="Google Shape;30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310" name="Google Shape;310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6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60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13" name="Google Shape;31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1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6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18" name="Google Shape;31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Google Shape;322;p63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23" name="Google Shape;32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24" name="Google Shape;32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4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27" name="Google Shape;327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28" name="Google Shape;32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29" name="Google Shape;329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65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65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34" name="Google Shape;33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35" name="Google Shape;33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6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6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39" name="Google Shape;33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40" name="Google Shape;34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8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44" name="Google Shape;344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45" name="Google Shape;34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46" name="Google Shape;34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69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50" name="Google Shape;35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51" name="Google Shape;35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70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70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56" name="Google Shape;35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57" name="Google Shape;35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1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7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61" name="Google Shape;36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62" name="Google Shape;36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7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2" name="Google Shape;372;p7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7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7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7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8" name="Google Shape;378;p7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7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7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75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4" name="Google Shape;384;p7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7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7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76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0" name="Google Shape;390;p76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1" name="Google Shape;391;p7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7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7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77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7" name="Google Shape;397;p77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98" name="Google Shape;398;p77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9" name="Google Shape;399;p7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0" name="Google Shape;400;p7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7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7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7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7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7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7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7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0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80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15" name="Google Shape;415;p8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16" name="Google Shape;416;p8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8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8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81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8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2" name="Google Shape;422;p81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23" name="Google Shape;423;p8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8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8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82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9" name="Google Shape;429;p8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8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8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3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83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5" name="Google Shape;435;p8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8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8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1" name="Google Shape;441;p8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442" name="Google Shape;44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43" name="Google Shape;44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6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446" name="Google Shape;446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447" name="Google Shape;44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48" name="Google Shape;448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87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87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53" name="Google Shape;453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54" name="Google Shape;454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8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7" name="Google Shape;457;p8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58" name="Google Shape;458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59" name="Google Shape;459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462" name="Google Shape;46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90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465" name="Google Shape;46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9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8" name="Google Shape;468;p91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91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70" name="Google Shape;47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71" name="Google Shape;47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473" name="Google Shape;473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9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5" name="Google Shape;475;p92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476" name="Google Shape;47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93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481" name="Google Shape;481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9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9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486" name="Google Shape;48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87" name="Google Shape;48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9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96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96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92" name="Google Shape;492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93" name="Google Shape;493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97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496" name="Google Shape;496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497" name="Google Shape;49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98" name="Google Shape;49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8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9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502" name="Google Shape;50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503" name="Google Shape;50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9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theme" Target="../theme/theme10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theme" Target="../theme/theme13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theme" Target="../theme/theme1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theme" Target="../theme/theme6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51.xml"/><Relationship Id="rId6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theme" Target="../theme/theme1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theme" Target="../theme/theme4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theme" Target="../theme/theme8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22" r:id="rId1"/>
    <p:sldLayoutId id="2147483723" r:id="rId2"/>
    <p:sldLayoutId id="2147483724" r:id="rId3"/>
    <p:sldLayoutId id="214748372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1"/>
    <p:sldLayoutId id="2147483727" r:id="rId2"/>
    <p:sldLayoutId id="2147483728" r:id="rId3"/>
    <p:sldLayoutId id="214748372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30" r:id="rId1"/>
    <p:sldLayoutId id="2147483731" r:id="rId2"/>
    <p:sldLayoutId id="2147483732" r:id="rId3"/>
    <p:sldLayoutId id="214748373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idx="12" type="sldNum"/>
          </p:nvPr>
        </p:nvSpPr>
        <p:spPr>
          <a:xfrm>
            <a:off x="0" y="6491819"/>
            <a:ext cx="20577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1"/>
    <p:sldLayoutId id="2147483700" r:id="rId2"/>
    <p:sldLayoutId id="2147483701" r:id="rId3"/>
    <p:sldLayoutId id="214748370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1"/>
    <p:sldLayoutId id="2147483708" r:id="rId2"/>
    <p:sldLayoutId id="2147483709" r:id="rId3"/>
    <p:sldLayoutId id="214748371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5" name="Google Shape;365;p7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7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7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7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hyperlink" Target="mailto:corehelp@uw.edu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ashington.zoom.us/j/346891888" TargetMode="External"/><Relationship Id="rId4" Type="http://schemas.openxmlformats.org/officeDocument/2006/relationships/hyperlink" Target="mailto:kirsten5@uw.edu" TargetMode="External"/><Relationship Id="rId9" Type="http://schemas.openxmlformats.org/officeDocument/2006/relationships/hyperlink" Target="mailto:kabah12@uw.edu" TargetMode="External"/><Relationship Id="rId5" Type="http://schemas.openxmlformats.org/officeDocument/2006/relationships/hyperlink" Target="mailto:jrice19@uw.edu" TargetMode="External"/><Relationship Id="rId6" Type="http://schemas.openxmlformats.org/officeDocument/2006/relationships/hyperlink" Target="mailto:gcafco@uw.edu" TargetMode="External"/><Relationship Id="rId7" Type="http://schemas.openxmlformats.org/officeDocument/2006/relationships/hyperlink" Target="mailto:carhodes@uw.edu" TargetMode="External"/><Relationship Id="rId8" Type="http://schemas.openxmlformats.org/officeDocument/2006/relationships/hyperlink" Target="mailto:carhodes@uw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finance.uw.edu/pafc/salary" TargetMode="External"/><Relationship Id="rId4" Type="http://schemas.openxmlformats.org/officeDocument/2006/relationships/hyperlink" Target="https://finance.uw.edu/pafc/stipends" TargetMode="External"/><Relationship Id="rId5" Type="http://schemas.openxmlformats.org/officeDocument/2006/relationships/hyperlink" Target="https://finance.uw.edu/pafc/participant-support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mramques@uw.edu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finance.uw.edu/maa/ecc" TargetMode="External"/><Relationship Id="rId4" Type="http://schemas.openxmlformats.org/officeDocument/2006/relationships/hyperlink" Target="https://finance.uw.edu/maa/faq/202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gcafco@uw.edu" TargetMode="External"/><Relationship Id="rId4" Type="http://schemas.openxmlformats.org/officeDocument/2006/relationships/hyperlink" Target="https://finance.uw.edu/pafc/" TargetMode="External"/><Relationship Id="rId5" Type="http://schemas.openxmlformats.org/officeDocument/2006/relationships/hyperlink" Target="https://finance.uw.edu/maa/effort-reporting" TargetMode="External"/><Relationship Id="rId6" Type="http://schemas.openxmlformats.org/officeDocument/2006/relationships/hyperlink" Target="mailto:mgard4@uw.eud" TargetMode="External"/><Relationship Id="rId7" Type="http://schemas.openxmlformats.org/officeDocument/2006/relationships/hyperlink" Target="mailto:efecs@uw.edu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rants.nih.gov/policy/nihgps/index.htm" TargetMode="External"/><Relationship Id="rId4" Type="http://schemas.openxmlformats.org/officeDocument/2006/relationships/hyperlink" Target="https://grants.nih.gov/grants/guide/notice-files/NOT-OD-23-045.html" TargetMode="External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washington.edu/faculty/secfac/faculty-dispute-resolution-and-faculty-discipline/" TargetMode="External"/><Relationship Id="rId10" Type="http://schemas.openxmlformats.org/officeDocument/2006/relationships/hyperlink" Target="https://www.washington.edu/admin/rules/policies/PO/EO54.html" TargetMode="External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washington.edu/safecampus/uws-title-ix-protocol/" TargetMode="External"/><Relationship Id="rId4" Type="http://schemas.openxmlformats.org/officeDocument/2006/relationships/hyperlink" Target="http://www.washington.edu/admin/rules/policies/PO/EO70.html" TargetMode="External"/><Relationship Id="rId9" Type="http://schemas.openxmlformats.org/officeDocument/2006/relationships/hyperlink" Target="https://www.washington.edu/admin/rules/policies/PO/EO31.html" TargetMode="External"/><Relationship Id="rId5" Type="http://schemas.openxmlformats.org/officeDocument/2006/relationships/hyperlink" Target="https://hr.uw.edu/talent/onboarding/required-employee-training/?_gl=1*wm68el*_ga*ODExMTU0NTI4LjE1Njg5MjA5MjQ.*_ga_3T65WK0BM8*MTY3MzU1NzI0My4yNzIuMS4xNjczNTU3NDExLjAuMC4w" TargetMode="External"/><Relationship Id="rId6" Type="http://schemas.openxmlformats.org/officeDocument/2006/relationships/hyperlink" Target="https://www.washington.edu/safecampus/training-options/?_gl=1*lec45l*_ga*ODExMTU0NTI4LjE1Njg5MjA5MjQ.*_ga_3T65WK0BM8*MTY3NDA2OTg1OS4yNzkuMS4xNjc0MDcwNDg3LjAuMC4w" TargetMode="External"/><Relationship Id="rId7" Type="http://schemas.openxmlformats.org/officeDocument/2006/relationships/hyperlink" Target="https://www.washington.edu/safecampus/" TargetMode="External"/><Relationship Id="rId8" Type="http://schemas.openxmlformats.org/officeDocument/2006/relationships/hyperlink" Target="https://www.washington.edu/uciro/" TargetMode="External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washington.edu/safecampus/" TargetMode="External"/><Relationship Id="rId10" Type="http://schemas.openxmlformats.org/officeDocument/2006/relationships/hyperlink" Target="https://www.washington.edu/safecampus/" TargetMode="External"/><Relationship Id="rId13" Type="http://schemas.openxmlformats.org/officeDocument/2006/relationships/hyperlink" Target="https://www.washington.edu/uciro/" TargetMode="External"/><Relationship Id="rId12" Type="http://schemas.openxmlformats.org/officeDocument/2006/relationships/hyperlink" Target="https://www.washington.edu/uciro/" TargetMode="External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beta.nsf.gov/policies/pappg/23-1/ch-2-proposal-preparation#2E9" TargetMode="External"/><Relationship Id="rId4" Type="http://schemas.openxmlformats.org/officeDocument/2006/relationships/hyperlink" Target="https://www.washington.edu/safecampus/uws-title-ix-protocol/" TargetMode="External"/><Relationship Id="rId9" Type="http://schemas.openxmlformats.org/officeDocument/2006/relationships/hyperlink" Target="https://www.washington.edu/safecampus/training-options/?_gl=1*lec45l*_ga*ODExMTU0NTI4LjE1Njg5MjA5MjQ.*_ga_3T65WK0BM8*MTY3NDA2OTg1OS4yNzkuMS4xNjc0MDcwNDg3LjAuMC4w" TargetMode="External"/><Relationship Id="rId15" Type="http://schemas.openxmlformats.org/officeDocument/2006/relationships/hyperlink" Target="https://www.washington.edu/admin/rules/policies/PO/EO54.html" TargetMode="External"/><Relationship Id="rId14" Type="http://schemas.openxmlformats.org/officeDocument/2006/relationships/hyperlink" Target="https://www.washington.edu/admin/rules/policies/PO/EO31.html" TargetMode="External"/><Relationship Id="rId17" Type="http://schemas.openxmlformats.org/officeDocument/2006/relationships/hyperlink" Target="https://www.washington.edu/faculty/secfac/faculty-dispute-resolution-and-faculty-discipline/" TargetMode="External"/><Relationship Id="rId16" Type="http://schemas.openxmlformats.org/officeDocument/2006/relationships/hyperlink" Target="https://www.washington.edu/admin/rules/policies/PO/EO54.html" TargetMode="External"/><Relationship Id="rId5" Type="http://schemas.openxmlformats.org/officeDocument/2006/relationships/hyperlink" Target="https://www.washington.edu/safecampus/uws-title-ix-protocol/" TargetMode="External"/><Relationship Id="rId6" Type="http://schemas.openxmlformats.org/officeDocument/2006/relationships/hyperlink" Target="http://www.washington.edu/admin/rules/policies/PO/EO70.html" TargetMode="External"/><Relationship Id="rId18" Type="http://schemas.openxmlformats.org/officeDocument/2006/relationships/hyperlink" Target="https://www.washington.edu/faculty/secfac/faculty-dispute-resolution-and-faculty-discipline/" TargetMode="External"/><Relationship Id="rId7" Type="http://schemas.openxmlformats.org/officeDocument/2006/relationships/hyperlink" Target="http://www.washington.edu/admin/rules/policies/PO/EO70.html" TargetMode="External"/><Relationship Id="rId8" Type="http://schemas.openxmlformats.org/officeDocument/2006/relationships/hyperlink" Target="https://hr.uw.edu/talent/onboarding/required-employee-training/?_gl=1*wm68el*_ga*ODExMTU0NTI4LjE1Njg5MjA5MjQ.*_ga_3T65WK0BM8*MTY3MzU1NzI0My4yNzIuMS4xNjczNTU3NDExLjAuMC4w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washington.edu/research/forms-and-templates/safe-inclusive-working-environment-plan-for-off-site-research/" TargetMode="External"/><Relationship Id="rId4" Type="http://schemas.openxmlformats.org/officeDocument/2006/relationships/hyperlink" Target="https://www.washington.edu/research/forms-and-templates/safe-inclusive-working-environment-plan-for-off-site-research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grants.nih.gov/policy/nihgps/index.htm" TargetMode="External"/><Relationship Id="rId4" Type="http://schemas.openxmlformats.org/officeDocument/2006/relationships/hyperlink" Target="https://nexus.od.nih.gov/all/2022/12/29/behavioral-codes-of-conduct-for-nih-award-recipients/" TargetMode="External"/><Relationship Id="rId5" Type="http://schemas.openxmlformats.org/officeDocument/2006/relationships/hyperlink" Target="https://beta.nsf.gov/policies/pappg/23-1/ch-2-proposal-preparation#2E9" TargetMode="External"/><Relationship Id="rId6" Type="http://schemas.openxmlformats.org/officeDocument/2006/relationships/hyperlink" Target="https://www.washington.edu/research/forms-and-templates/safe-inclusive-working-environment-plan-for-off-site-research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uwnetid.sharepoint.com/sites/UWFTChangeNetwork/SitePages/Cutover.aspx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washington.edu/research/uwft-for-the-research-community/sage-awards/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finance.uw.edu/gca/award-lifecycle/budget-setup/advance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50.xml"/><Relationship Id="rId3" Type="http://schemas.openxmlformats.org/officeDocument/2006/relationships/hyperlink" Target="mailto:escro@uw.edu" TargetMode="External"/><Relationship Id="rId4" Type="http://schemas.openxmlformats.org/officeDocument/2006/relationships/hyperlink" Target="https://www.washington.edu/research/embryonic-stem-cell-research-oversight-escro/" TargetMode="External"/><Relationship Id="rId5" Type="http://schemas.openxmlformats.org/officeDocument/2006/relationships/hyperlink" Target="https://www.washington.edu/research/policies/gim-36-human-embryonic-stem-cell-research-policy-and-guidelines/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www.washington.edu/research/embryonic-stem-cell-research-oversight-escro/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grants.nih.gov/stem_cells/registry/current.htm" TargetMode="Externa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55.xml"/><Relationship Id="rId3" Type="http://schemas.openxmlformats.org/officeDocument/2006/relationships/hyperlink" Target="mailto:escro@uw.edu" TargetMode="External"/><Relationship Id="rId4" Type="http://schemas.openxmlformats.org/officeDocument/2006/relationships/hyperlink" Target="https://www.washington.edu/research/embryonic-stem-cell-research-oversight-escro/" TargetMode="Externa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4.jpg"/><Relationship Id="rId4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43.png"/><Relationship Id="rId6" Type="http://schemas.openxmlformats.org/officeDocument/2006/relationships/hyperlink" Target="https://uwresearch.gosignmeup.com/public/course/browse" TargetMode="External"/><Relationship Id="rId7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9" name="Google Shape;509;p99"/>
          <p:cNvGraphicFramePr/>
          <p:nvPr/>
        </p:nvGraphicFramePr>
        <p:xfrm>
          <a:off x="-25" y="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{8BDBFCB4-7572-4027-8998-01583A5F0D57}</a:tableStyleId>
              </a:tblPr>
              <a:tblGrid>
                <a:gridCol w="3855600"/>
                <a:gridCol w="3166800"/>
                <a:gridCol w="1425075"/>
                <a:gridCol w="696550"/>
              </a:tblGrid>
              <a:tr h="5154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b="0" lang="en" sz="3000" u="none" cap="none" strike="noStrik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13680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March 9, 2023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Join Webinar</a:t>
                      </a:r>
                      <a:r>
                        <a:rPr lang="en">
                          <a:solidFill>
                            <a:srgbClr val="5F497A"/>
                          </a:solidFill>
                        </a:rPr>
                        <a:t>: </a:t>
                      </a:r>
                      <a:r>
                        <a:rPr lang="en" u="sng">
                          <a:solidFill>
                            <a:schemeClr val="hlink"/>
                          </a:solidFill>
                          <a:hlinkClick r:id="rId3"/>
                        </a:rPr>
                        <a:t>https://washington.zoom.us/j/346891888</a:t>
                      </a:r>
                      <a:endParaRPr b="0" sz="1200">
                        <a:solidFill>
                          <a:srgbClr val="5F497A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274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TOPIC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EMAIL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MIN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</a:tr>
              <a:tr h="34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kirsten5@uw.edu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Workday Demo: Budget vs. Actual Report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Jesse Rice, Shraddha Mittal, Lindell Thomas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UW Finance Transformation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jrice19@uw.edu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15 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PAFC Hot Topic: Stipends, Wages, Fellowships</a:t>
                      </a:r>
                      <a:endParaRPr b="1"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Matt Gardner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Fiscal Compliance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gcafco@uw.edu</a:t>
                      </a:r>
                      <a:r>
                        <a:rPr lang="en" sz="1000" u="sng"/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8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NIH Behavioral Code of Conduct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NSF Off-Site Research: Certification of Safe &amp; Inclusive Work Environment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Carol Rhodes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carhodes@uw.edu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9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UWFT Transitions - Sponsored Programs Cutover Planning (OSP/GCA/ORIS)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Carol Rhodes &amp; Juan Lepez 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Grant &amp; Contract Accounting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carhodes@uw.edu</a:t>
                      </a: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 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9"/>
                        </a:rPr>
                        <a:t>kabah12@uw.edu</a:t>
                      </a: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 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43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Advance Budget Numbers 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Juan Lepez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Grant &amp; Contract Accounting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</a:rPr>
                        <a:t>kabah12@uw.edu</a:t>
                      </a:r>
                      <a:endParaRPr sz="1000" u="sng">
                        <a:solidFill>
                          <a:srgbClr val="0000FF"/>
                        </a:solidFill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4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Revisions to GIM 36, Human Embryonic Stem Cell Research Policy and Guidelines</a:t>
                      </a:r>
                      <a:endParaRPr b="0" sz="17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Kim Blakemore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Chip Muller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</a:rPr>
                        <a:t>kblakemo@uw.edu</a:t>
                      </a:r>
                      <a:endParaRPr sz="1000" u="sng">
                        <a:solidFill>
                          <a:srgbClr val="0000FF"/>
                        </a:solidFill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CORE Update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Laurie Stephan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Collaborative On Research Education (CORE)</a:t>
                      </a:r>
                      <a:endParaRPr sz="10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0"/>
                        </a:rPr>
                        <a:t>corehelp@uw.edu</a:t>
                      </a:r>
                      <a:r>
                        <a:rPr lang="en" sz="1000" u="sng"/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92525">
                <a:tc gridSpan="4">
                  <a:txBody>
                    <a:bodyPr/>
                    <a:lstStyle/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800" u="none" cap="none" strike="noStrik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b="1" sz="1800" u="none" cap="none" strike="noStrik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April 13, 2023 9:00 AM - 10:00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08"/>
          <p:cNvSpPr txBox="1"/>
          <p:nvPr>
            <p:ph type="title"/>
          </p:nvPr>
        </p:nvSpPr>
        <p:spPr>
          <a:xfrm>
            <a:off x="502920" y="110608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100"/>
              <a:buFont typeface="Encode Sans Black"/>
              <a:buNone/>
            </a:pPr>
            <a:r>
              <a:rPr lang="en"/>
              <a:t>Appendix: BvA Screenshot</a:t>
            </a:r>
            <a:endParaRPr/>
          </a:p>
        </p:txBody>
      </p:sp>
      <p:pic>
        <p:nvPicPr>
          <p:cNvPr id="562" name="Google Shape;562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040" y="1501903"/>
            <a:ext cx="7505679" cy="482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09"/>
          <p:cNvSpPr txBox="1"/>
          <p:nvPr>
            <p:ph idx="1" type="body"/>
          </p:nvPr>
        </p:nvSpPr>
        <p:spPr>
          <a:xfrm>
            <a:off x="692028" y="1640263"/>
            <a:ext cx="7599000" cy="22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</a:pPr>
            <a:r>
              <a:rPr lang="en" sz="4400">
                <a:latin typeface="Arial"/>
                <a:ea typeface="Arial"/>
                <a:cs typeface="Arial"/>
                <a:sym typeface="Arial"/>
              </a:rPr>
              <a:t>COMPLIANCE HOT TOPIC:</a:t>
            </a:r>
            <a:br>
              <a:rPr lang="en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</a:pPr>
            <a:r>
              <a:rPr lang="en" sz="4400">
                <a:latin typeface="Arial"/>
                <a:ea typeface="Arial"/>
                <a:cs typeface="Arial"/>
                <a:sym typeface="Arial"/>
              </a:rPr>
              <a:t>WAGES VS. STIPENDS</a:t>
            </a:r>
            <a:endParaRPr/>
          </a:p>
        </p:txBody>
      </p:sp>
      <p:sp>
        <p:nvSpPr>
          <p:cNvPr id="568" name="Google Shape;568;p109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March 2023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1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Wages vs. Stipends: What’s the difference?</a:t>
            </a:r>
            <a:endParaRPr/>
          </a:p>
        </p:txBody>
      </p:sp>
      <p:sp>
        <p:nvSpPr>
          <p:cNvPr id="574" name="Google Shape;574;p110"/>
          <p:cNvSpPr txBox="1"/>
          <p:nvPr>
            <p:ph idx="2" type="body"/>
          </p:nvPr>
        </p:nvSpPr>
        <p:spPr>
          <a:xfrm>
            <a:off x="665938" y="1706575"/>
            <a:ext cx="81963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5433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Wages: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Compensation to employees in exchange for effort</a:t>
            </a:r>
            <a:endParaRPr/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Based on a rate of pay, effort, and/or number of hours worked</a:t>
            </a:r>
            <a:endParaRPr/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Taxation and benefits considerations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10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sp>
        <p:nvSpPr>
          <p:cNvPr id="576" name="Google Shape;576;p110"/>
          <p:cNvSpPr txBox="1"/>
          <p:nvPr/>
        </p:nvSpPr>
        <p:spPr>
          <a:xfrm>
            <a:off x="745550" y="3235975"/>
            <a:ext cx="7519200" cy="22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43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b="1" lang="en" sz="2400">
                <a:solidFill>
                  <a:srgbClr val="4B2E83"/>
                </a:solidFill>
              </a:rPr>
              <a:t>Stipends:</a:t>
            </a:r>
            <a:endParaRPr b="1" sz="2000">
              <a:solidFill>
                <a:srgbClr val="4B2E83"/>
              </a:solidFill>
            </a:endParaRPr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1" lang="en" sz="2000">
                <a:solidFill>
                  <a:srgbClr val="4B2E83"/>
                </a:solidFill>
              </a:rPr>
              <a:t>Fixed amount paid to offset living expenses for an individual in training</a:t>
            </a:r>
            <a:endParaRPr b="1"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1" lang="en" sz="2000">
                <a:solidFill>
                  <a:srgbClr val="4B2E83"/>
                </a:solidFill>
              </a:rPr>
              <a:t>Not considered compensation in exchange for effort</a:t>
            </a:r>
            <a:endParaRPr b="1"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1" lang="en" sz="2000">
                <a:solidFill>
                  <a:srgbClr val="4B2E83"/>
                </a:solidFill>
              </a:rPr>
              <a:t>Not dependent on number of hours worked</a:t>
            </a:r>
            <a:endParaRPr b="1"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1" lang="en" sz="2000">
                <a:solidFill>
                  <a:srgbClr val="4B2E83"/>
                </a:solidFill>
              </a:rPr>
              <a:t>Taxation and benefits considerations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1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Wages vs. Stipends: In Practice</a:t>
            </a:r>
            <a:endParaRPr/>
          </a:p>
        </p:txBody>
      </p:sp>
      <p:sp>
        <p:nvSpPr>
          <p:cNvPr id="582" name="Google Shape;582;p111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an individual is working on a research award, they must be paid a wages, not a stipend.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Why?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Stipends aren’t compensation for effort performed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compensation must be documented via the University’s effort reporting process (GCCRs)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Stipends, because they are not compensation, are not captured on GCCRs</a:t>
            </a:r>
            <a:endParaRPr/>
          </a:p>
        </p:txBody>
      </p:sp>
      <p:sp>
        <p:nvSpPr>
          <p:cNvPr id="583" name="Google Shape;583;p11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1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Wages vs. Stipends: In Practice (cont’d)</a:t>
            </a:r>
            <a:endParaRPr/>
          </a:p>
        </p:txBody>
      </p:sp>
      <p:sp>
        <p:nvSpPr>
          <p:cNvPr id="589" name="Google Shape;589;p11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an individual receives a fellowship or training award, should they be paid a wage or a stipend?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Typically, the payment method is a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stipend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, but we must follow the terms and conditions of the sponsor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Some sponsors have strict requirements to pay a stipend, others do not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Read your award and understand your sponsor’s terms and conditions</a:t>
            </a:r>
            <a:endParaRPr/>
          </a:p>
        </p:txBody>
      </p:sp>
      <p:sp>
        <p:nvSpPr>
          <p:cNvPr id="590" name="Google Shape;590;p11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1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Wages vs. Stipends: In Practice (cont’d)</a:t>
            </a:r>
            <a:endParaRPr/>
          </a:p>
        </p:txBody>
      </p:sp>
      <p:sp>
        <p:nvSpPr>
          <p:cNvPr id="596" name="Google Shape;596;p113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Could we pay an individual a wage that is on a fellowship or training award?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Yes, if…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It is in accordance with the sponsor’s terms and conditions,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and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The payment of wages is consistently applied to all similarly situated individuals</a:t>
            </a:r>
            <a:endParaRPr/>
          </a:p>
          <a:p>
            <a:pPr indent="-228600" lvl="2" marL="1143000" rtl="0" algn="l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Can’t be based on budgetary convenience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1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Other Stipend Scenarios</a:t>
            </a:r>
            <a:endParaRPr/>
          </a:p>
        </p:txBody>
      </p:sp>
      <p:sp>
        <p:nvSpPr>
          <p:cNvPr id="602" name="Google Shape;602;p11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Stipends can be allowable as a Participant Support cost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Participant support costs are stipends, subsistence allowances, travel allowance, or registration fees paid to an individual (non-UW employee) in connection with a sponsored-funded conference or training project.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1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Wages vs. Stipends: Key Takeaways</a:t>
            </a:r>
            <a:endParaRPr/>
          </a:p>
        </p:txBody>
      </p:sp>
      <p:sp>
        <p:nvSpPr>
          <p:cNvPr id="608" name="Google Shape;608;p11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“Wages” and “Stipends” are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synonymous terms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nature of the activity, and sponsor requirements, determines the appropriate payment: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Stipends are not an appropriate payment method for an individual working on non-fellowship/training awards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Stipends are an appropriate payment to support individuals on a fellowship or research training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Know your sponsor’s terms and conditions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1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</p:txBody>
      </p:sp>
      <p:sp>
        <p:nvSpPr>
          <p:cNvPr id="614" name="Google Shape;614;p11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Wages: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https://finance.uw.edu/pafc/salary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Stipends: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https://finance.uw.edu/pafc/stipends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Participant Support: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https://finance.uw.edu/pafc/participant-support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17"/>
          <p:cNvSpPr txBox="1"/>
          <p:nvPr>
            <p:ph idx="1" type="body"/>
          </p:nvPr>
        </p:nvSpPr>
        <p:spPr>
          <a:xfrm>
            <a:off x="671757" y="1179824"/>
            <a:ext cx="6972300" cy="179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CHANGES TO PAFC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0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Live Closed Captioning is now available</a:t>
            </a:r>
            <a:endParaRPr/>
          </a:p>
        </p:txBody>
      </p:sp>
      <p:sp>
        <p:nvSpPr>
          <p:cNvPr id="515" name="Google Shape;515;p100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Live transcription and closed captions are enabled via the “CC/Transcript” button in your Zoom window.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Recordings of our sessions, with manually edited closed captions, are typically available within a week after the meeting, and a link is emailed with the post-session Q&amp;A.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you have any issues or questions, please let us know at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mramques@uw.edu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1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None/>
            </a:pPr>
            <a:r>
              <a:rPr b="1" lang="en" sz="3200">
                <a:latin typeface="Arial"/>
                <a:ea typeface="Arial"/>
                <a:cs typeface="Arial"/>
                <a:sym typeface="Arial"/>
              </a:rPr>
              <a:t>Effort Reporting is now under PAFC </a:t>
            </a:r>
            <a:endParaRPr/>
          </a:p>
        </p:txBody>
      </p:sp>
      <p:sp>
        <p:nvSpPr>
          <p:cNvPr id="625" name="Google Shape;625;p11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5433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Effective January 1, 2023</a:t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43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 changes to contact information</a:t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43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Information on Effort Reporting webpage regarding changes coming this summer</a:t>
            </a:r>
            <a:endParaRPr/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https://finance.uw.edu/maa/ecc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https://finance.uw.edu/maa/faq/202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6827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43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We’ll have additional information regarding the new effort system at the April MRAM with timelines and training framework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1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b="1" lang="en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631" name="Google Shape;631;p119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https://finance.uw.edu/maa/effort-reporting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206-543-2610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David Parks (Effort Reporting)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hlinkClick r:id="rId7"/>
              </a:rPr>
              <a:t>efecs@uw.edu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19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20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NIH Behavioral Code of Conduct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NSF: Safe &amp; Inclusive Working Environment Plan for Off-site Research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20"/>
          <p:cNvSpPr txBox="1"/>
          <p:nvPr/>
        </p:nvSpPr>
        <p:spPr>
          <a:xfrm>
            <a:off x="692029" y="43698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2"/>
                </a:solidFill>
              </a:rPr>
              <a:t>March 2023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2"/>
                </a:solidFill>
              </a:rPr>
              <a:t>Carol Rhodes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2"/>
                </a:solidFill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2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NIH Internal Controls &amp; Codes of Conduct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4" name="Google Shape;644;p121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&gt;"/>
            </a:pPr>
            <a:r>
              <a:rPr lang="en" sz="1900" u="sng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NIH Grants Policy Statement (GPS)</a:t>
            </a:r>
            <a:r>
              <a:rPr b="0" lang="en" sz="19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 was recently </a:t>
            </a:r>
            <a:r>
              <a:rPr lang="en" sz="1900" u="sng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updated</a:t>
            </a:r>
            <a:r>
              <a:rPr b="0" lang="en" sz="19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 require a grantee to have 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internal controls</a:t>
            </a:r>
            <a:r>
              <a:rPr b="0" lang="en" sz="19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regarding 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behavioral codes of conduct.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7940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</a:pP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" sz="19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These help 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assure safe and healthful working conditions for their employees and foster work environments conducive to high-quality research</a:t>
            </a:r>
            <a:r>
              <a:rPr b="0" lang="en" sz="19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b="0" sz="19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9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2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Internal Controls in this context: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0" name="Google Shape;650;p12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&gt;"/>
            </a:pPr>
            <a:r>
              <a:rPr b="0"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Policies</a:t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&gt;"/>
            </a:pPr>
            <a:r>
              <a:rPr b="0"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&gt;"/>
            </a:pPr>
            <a:r>
              <a:rPr b="0"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Awareness/Culture</a:t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&gt;"/>
            </a:pPr>
            <a:r>
              <a:rPr b="0"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Reporting Avenues</a:t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&gt;"/>
            </a:pPr>
            <a:r>
              <a:rPr b="0"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Investigatory Avenues</a:t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&gt;"/>
            </a:pPr>
            <a:r>
              <a:rPr b="0"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Resolution Paths</a:t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&gt;"/>
            </a:pPr>
            <a:r>
              <a:rPr b="0"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Disciplinary Actions </a:t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UW specific internal controls include: </a:t>
            </a:r>
            <a:r>
              <a:rPr b="0" lang="en" sz="1700" u="sng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Title IX Protocol</a:t>
            </a:r>
            <a:r>
              <a:rPr b="0"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lang="en" sz="1700" u="sng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Executive Order 70</a:t>
            </a: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lang="en" sz="1700" u="sng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Required Employee Training</a:t>
            </a: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lang="en" sz="1700" u="sng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Violence Prevention and Response</a:t>
            </a: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lang="en" sz="1700" u="sng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Safecampus</a:t>
            </a: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lang="en" sz="1700" u="sng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UCIRO</a:t>
            </a:r>
            <a:r>
              <a:rPr b="0"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lang="en" sz="1700" u="sng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Executive Order 31</a:t>
            </a:r>
            <a:r>
              <a:rPr b="0" lang="en" sz="17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lang="en" sz="1700" u="sng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Executive Order 54</a:t>
            </a:r>
            <a:r>
              <a:rPr b="0"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lang="en" sz="17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Faculty Code: </a:t>
            </a:r>
            <a:r>
              <a:rPr b="0" lang="en" sz="1700" u="sng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25-71 Process</a:t>
            </a:r>
            <a:endParaRPr b="0" sz="1700" u="sng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2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NSF - Off-Site Research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Safe and Inclusive Working Environment Plan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123"/>
          <p:cNvSpPr txBox="1"/>
          <p:nvPr>
            <p:ph idx="2" type="body"/>
          </p:nvPr>
        </p:nvSpPr>
        <p:spPr>
          <a:xfrm>
            <a:off x="665975" y="1642350"/>
            <a:ext cx="81963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&gt;"/>
            </a:pPr>
            <a:r>
              <a:rPr b="0"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 January 30, 2023, NSF proposals with off-campus or off-site work must certify a </a:t>
            </a:r>
            <a:r>
              <a:rPr b="0" lang="en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Safe and Inclusive Working Environments for Off-Campus &amp; Off-Site Research Plan</a:t>
            </a:r>
            <a:r>
              <a:rPr b="0"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be in place for that project. </a:t>
            </a:r>
            <a:endParaRPr b="0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&gt;"/>
            </a:pPr>
            <a:r>
              <a:rPr b="0"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requirement</a:t>
            </a:r>
            <a:r>
              <a:rPr b="0"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NSF defines off-campus or off-site research as data/information/samples being collected off-campus or off-site, such as fieldwork and research activities on vessels and aircraft. </a:t>
            </a:r>
            <a:endParaRPr b="0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reminder, all UW personnel are subject to UW policies, regardless of location of UW work, including but not limited to:</a:t>
            </a:r>
            <a:endParaRPr b="0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0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123"/>
          <p:cNvSpPr txBox="1"/>
          <p:nvPr/>
        </p:nvSpPr>
        <p:spPr>
          <a:xfrm>
            <a:off x="717050" y="4858175"/>
            <a:ext cx="38274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dk1"/>
                </a:solidFill>
                <a:highlight>
                  <a:schemeClr val="lt2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Title IX Protocol</a:t>
            </a:r>
            <a:endParaRPr sz="1900" u="sng">
              <a:solidFill>
                <a:schemeClr val="dk1"/>
              </a:solidFill>
              <a:highlight>
                <a:schemeClr val="lt2"/>
              </a:highlight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dk1"/>
                </a:solidFill>
                <a:highlight>
                  <a:schemeClr val="lt2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Executive Order 70</a:t>
            </a:r>
            <a:endParaRPr sz="1900" u="sng">
              <a:solidFill>
                <a:schemeClr val="dk1"/>
              </a:solidFill>
              <a:highlight>
                <a:schemeClr val="lt2"/>
              </a:highlight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lang="en" sz="1900">
                <a:solidFill>
                  <a:schemeClr val="dk1"/>
                </a:solidFill>
              </a:rPr>
              <a:t> </a:t>
            </a:r>
            <a:r>
              <a:rPr lang="en" sz="1900" u="sng">
                <a:solidFill>
                  <a:schemeClr val="dk1"/>
                </a:solidFill>
                <a:highlight>
                  <a:schemeClr val="lt2"/>
                </a:highlight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Required Employee Training</a:t>
            </a:r>
            <a:endParaRPr sz="1900" u="sng">
              <a:solidFill>
                <a:schemeClr val="dk1"/>
              </a:solidFill>
              <a:highlight>
                <a:schemeClr val="lt2"/>
              </a:highlight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lang="en" sz="1900" u="sng">
                <a:solidFill>
                  <a:schemeClr val="dk1"/>
                </a:solidFill>
                <a:highlight>
                  <a:schemeClr val="lt2"/>
                </a:highlight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Violence Prevention and Response</a:t>
            </a:r>
            <a:endParaRPr/>
          </a:p>
        </p:txBody>
      </p:sp>
      <p:sp>
        <p:nvSpPr>
          <p:cNvPr id="658" name="Google Shape;658;p123"/>
          <p:cNvSpPr txBox="1"/>
          <p:nvPr/>
        </p:nvSpPr>
        <p:spPr>
          <a:xfrm>
            <a:off x="4487900" y="4873650"/>
            <a:ext cx="38274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dk1"/>
                </a:solidFill>
                <a:highlight>
                  <a:schemeClr val="lt2"/>
                </a:highlight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Safecampus</a:t>
            </a:r>
            <a:endParaRPr sz="1900" u="sng">
              <a:solidFill>
                <a:schemeClr val="dk1"/>
              </a:solidFill>
              <a:highlight>
                <a:schemeClr val="lt2"/>
              </a:highlight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dk1"/>
                </a:solidFill>
                <a:highlight>
                  <a:schemeClr val="lt2"/>
                </a:highlight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UCIRO</a:t>
            </a:r>
            <a:endParaRPr sz="1900" u="sng">
              <a:solidFill>
                <a:schemeClr val="dk1"/>
              </a:solidFill>
              <a:highlight>
                <a:schemeClr val="lt2"/>
              </a:highlight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lang="en" sz="1900" u="sng">
                <a:solidFill>
                  <a:schemeClr val="dk1"/>
                </a:solidFill>
                <a:highlight>
                  <a:schemeClr val="lt2"/>
                </a:highlight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Executive Order 31</a:t>
            </a:r>
            <a:endParaRPr sz="1900" u="sng">
              <a:solidFill>
                <a:schemeClr val="dk1"/>
              </a:solidFill>
              <a:highlight>
                <a:schemeClr val="lt2"/>
              </a:highlight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lang="en" sz="1900">
                <a:solidFill>
                  <a:schemeClr val="dk1"/>
                </a:solidFill>
                <a:highlight>
                  <a:schemeClr val="lt2"/>
                </a:highlight>
                <a:uFill>
                  <a:noFill/>
                </a:u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dk1"/>
                </a:solidFill>
                <a:highlight>
                  <a:schemeClr val="lt2"/>
                </a:highlight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Executive Order 54</a:t>
            </a:r>
            <a:endParaRPr sz="1900" u="sng">
              <a:solidFill>
                <a:schemeClr val="dk1"/>
              </a:solidFill>
              <a:highlight>
                <a:schemeClr val="lt2"/>
              </a:highlight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lang="en" sz="1900">
                <a:solidFill>
                  <a:schemeClr val="dk1"/>
                </a:solidFill>
                <a:highlight>
                  <a:schemeClr val="lt2"/>
                </a:highlight>
                <a:uFill>
                  <a:noFill/>
                </a:u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dk1"/>
                </a:solidFill>
                <a:highlight>
                  <a:schemeClr val="lt2"/>
                </a:highlight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25-71 Process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2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Required Components of Plan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(1 of 2)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4" name="Google Shape;664;p12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any off-site or field work on a proposed NSF project, the Principal Investigator (PI)/Project team must establish a Safe and Inclusive Working Environment Plan.</a:t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how the following behaviors, if occur, will be addressed:</a:t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b="0"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Abuse of any person, including, but not limited to, harassment, stalking, bullying, or hazing of any kind, whether the behavior is carried out verbally, physically, electronically, or in written form; or </a:t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b="0"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 that is unwelcome, offensive, indecent, obscene, or disorderly.</a:t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2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Required Components of Plan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(2 of 2)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0" name="Google Shape;670;p125"/>
          <p:cNvSpPr txBox="1"/>
          <p:nvPr>
            <p:ph idx="2" type="body"/>
          </p:nvPr>
        </p:nvSpPr>
        <p:spPr>
          <a:xfrm>
            <a:off x="659305" y="1660525"/>
            <a:ext cx="8196300" cy="40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steps the PI and other leadership will take to nurture an inclusive off-campus or off-site working environment for this project, such as: training, mentor/mentee support mechanisms, codes of conduct, etc. </a:t>
            </a:r>
            <a:endParaRPr b="0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how communications within team will be carried out in order to minimize a singular point within the communications pathway (e.g., a single person overseeing access to a single satellite phone). </a:t>
            </a:r>
            <a:endParaRPr b="0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address communication methods wherever a third party or other organization is involved with UW personnel.</a:t>
            </a:r>
            <a:endParaRPr b="0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0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2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Developing the Plan &amp;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Submitting with Proposals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6" name="Google Shape;676;p126"/>
          <p:cNvSpPr txBox="1"/>
          <p:nvPr>
            <p:ph idx="2" type="body"/>
          </p:nvPr>
        </p:nvSpPr>
        <p:spPr>
          <a:xfrm>
            <a:off x="659305" y="1584325"/>
            <a:ext cx="8196300" cy="40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solidFill>
                  <a:schemeClr val="dk1"/>
                </a:solidFill>
              </a:rPr>
              <a:t>PIs should develop this Plan at time of NSF proposal. </a:t>
            </a:r>
            <a:endParaRPr b="0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>
                <a:solidFill>
                  <a:schemeClr val="dk1"/>
                </a:solidFill>
              </a:rPr>
              <a:t>Why?</a:t>
            </a:r>
            <a:endParaRPr b="0" sz="25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-"/>
            </a:pPr>
            <a:r>
              <a:rPr b="0" lang="en" sz="2200">
                <a:solidFill>
                  <a:schemeClr val="dk1"/>
                </a:solidFill>
              </a:rPr>
              <a:t>UW is certifying, at time of proposal, that we have </a:t>
            </a:r>
            <a:r>
              <a:rPr b="0" lang="en" sz="2200">
                <a:solidFill>
                  <a:schemeClr val="dk1"/>
                </a:solidFill>
              </a:rPr>
              <a:t>a</a:t>
            </a:r>
            <a:r>
              <a:rPr b="0" lang="en" sz="2200">
                <a:solidFill>
                  <a:schemeClr val="dk1"/>
                </a:solidFill>
              </a:rPr>
              <a:t> plan in place specific to the project</a:t>
            </a:r>
            <a:endParaRPr b="0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-"/>
            </a:pPr>
            <a:r>
              <a:rPr b="0" lang="en" sz="2200">
                <a:solidFill>
                  <a:schemeClr val="dk1"/>
                </a:solidFill>
              </a:rPr>
              <a:t>Some NSF Directorates require at time of proposal</a:t>
            </a:r>
            <a:endParaRPr b="0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solidFill>
                  <a:schemeClr val="dk1"/>
                </a:solidFill>
              </a:rPr>
              <a:t>When required by the specific Funding Opportunity (FOA) this plan should be submitted to NSF at time of proposal.</a:t>
            </a:r>
            <a:endParaRPr b="0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solidFill>
                  <a:schemeClr val="dk1"/>
                </a:solidFill>
              </a:rPr>
              <a:t>PIs may develop their own plan that meets NSF requirements, or</a:t>
            </a:r>
            <a:r>
              <a:rPr b="0" lang="en" sz="2200" u="sng">
                <a:solidFill>
                  <a:schemeClr val="hlink"/>
                </a:solidFill>
                <a:hlinkClick r:id="rId3"/>
              </a:rPr>
              <a:t> </a:t>
            </a:r>
            <a:r>
              <a:rPr b="0" lang="en" sz="2200" u="sng">
                <a:solidFill>
                  <a:schemeClr val="hlink"/>
                </a:solidFill>
                <a:hlinkClick r:id="rId4"/>
              </a:rPr>
              <a:t>use fillable UW template</a:t>
            </a:r>
            <a:r>
              <a:rPr b="0" lang="en" sz="2200">
                <a:solidFill>
                  <a:schemeClr val="dk1"/>
                </a:solidFill>
              </a:rPr>
              <a:t>.</a:t>
            </a:r>
            <a:endParaRPr b="0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2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Distribution Before Off-site Work Commences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2" name="Google Shape;682;p12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600">
                <a:solidFill>
                  <a:schemeClr val="dk1"/>
                </a:solidFill>
              </a:rPr>
              <a:t>In all cases, even if not required at time of proposal, the PI is responsible for ensuring any individuals working at an off-site or off-campus location receive a copy of the plan before work begins at the location. </a:t>
            </a:r>
            <a:endParaRPr b="0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600">
                <a:solidFill>
                  <a:schemeClr val="dk1"/>
                </a:solidFill>
              </a:rPr>
              <a:t>This is also true for any NSF project that adds an off-site / off-campus component later.</a:t>
            </a:r>
            <a:endParaRPr b="0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01"/>
          <p:cNvSpPr txBox="1"/>
          <p:nvPr>
            <p:ph type="title"/>
          </p:nvPr>
        </p:nvSpPr>
        <p:spPr>
          <a:xfrm>
            <a:off x="460375" y="1502243"/>
            <a:ext cx="88284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ncode Sans Black"/>
              <a:buNone/>
            </a:pPr>
            <a:r>
              <a:rPr lang="en" sz="4400">
                <a:latin typeface="Encode Sans Black"/>
                <a:ea typeface="Encode Sans Black"/>
                <a:cs typeface="Encode Sans Black"/>
                <a:sym typeface="Encode Sans Black"/>
              </a:rPr>
              <a:t>REPORTING IN WORKDAY</a:t>
            </a:r>
            <a:endParaRPr/>
          </a:p>
        </p:txBody>
      </p:sp>
      <p:sp>
        <p:nvSpPr>
          <p:cNvPr id="522" name="Google Shape;522;p101"/>
          <p:cNvSpPr txBox="1"/>
          <p:nvPr/>
        </p:nvSpPr>
        <p:spPr>
          <a:xfrm>
            <a:off x="460373" y="4753932"/>
            <a:ext cx="8019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Presenters: 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Jesse Rice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Business Systems Analyst, UWFT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Lindell Thomas, 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Workday Report Developer, UWFT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Shraddha Mittal, 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Workday Report Developer, UWFT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2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Resources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8" name="Google Shape;688;p12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NIH</a:t>
            </a:r>
            <a:endParaRPr/>
          </a:p>
          <a:p>
            <a:pPr indent="-3111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&gt;"/>
            </a:pPr>
            <a:r>
              <a:rPr lang="en" sz="1900" u="sng">
                <a:solidFill>
                  <a:schemeClr val="dk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NIH Grants Policy Statement (GPS)</a:t>
            </a:r>
            <a:r>
              <a:rPr b="0" lang="en" sz="1900">
                <a:solidFill>
                  <a:schemeClr val="dk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 </a:t>
            </a:r>
            <a:endParaRPr b="0" sz="1900">
              <a:solidFill>
                <a:schemeClr val="dk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&gt;"/>
            </a:pPr>
            <a:r>
              <a:rPr b="0" lang="en" sz="1900" u="sng">
                <a:solidFill>
                  <a:schemeClr val="hlink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Open Mike Blog</a:t>
            </a:r>
            <a:endParaRPr b="0" sz="1900">
              <a:solidFill>
                <a:schemeClr val="dk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>
              <a:solidFill>
                <a:schemeClr val="dk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NSF: </a:t>
            </a:r>
            <a:endParaRPr/>
          </a:p>
          <a:p>
            <a:pPr indent="-3111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&gt;"/>
            </a:pPr>
            <a:r>
              <a:rPr b="0" lang="en" sz="1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Safe and Inclusive Working Environments for Off-Campus &amp; Off-Site Research Plan</a:t>
            </a:r>
            <a:endParaRPr/>
          </a:p>
          <a:p>
            <a:pPr indent="-311150" lvl="0" marL="3429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&gt;"/>
            </a:pPr>
            <a:r>
              <a:rPr b="0" lang="en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UW Fillable Template &amp; guidance</a:t>
            </a:r>
            <a:endParaRPr b="0"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29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UWFT Transitions - </a:t>
            </a:r>
            <a:endParaRPr sz="4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Sponsored Programs Cutover Planning </a:t>
            </a:r>
            <a:endParaRPr sz="4200"/>
          </a:p>
        </p:txBody>
      </p:sp>
      <p:sp>
        <p:nvSpPr>
          <p:cNvPr id="694" name="Google Shape;694;p129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March, 2023 </a:t>
            </a:r>
            <a:r>
              <a:rPr b="0" i="0" lang="en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r>
              <a:rPr lang="en"/>
              <a:t>, </a:t>
            </a:r>
            <a:r>
              <a:rPr b="0" i="0" lang="en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b="0" i="0" sz="1600" u="none" cap="none" strike="noStrik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Juan Lepez, Grant and Contract Accounting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3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What? </a:t>
            </a:r>
            <a:endParaRPr/>
          </a:p>
        </p:txBody>
      </p:sp>
      <p:sp>
        <p:nvSpPr>
          <p:cNvPr id="701" name="Google Shape;701;p130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Cutover</a:t>
            </a:r>
            <a:r>
              <a:rPr lang="en"/>
              <a:t>: planning &amp; execution of activities required to successfully transition the UW Finance processes to the new ecosystem (that includes Workday) in a specific timeframe with minimal disruption of day-to-day operations.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3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Why? </a:t>
            </a:r>
            <a:endParaRPr/>
          </a:p>
        </p:txBody>
      </p:sp>
      <p:sp>
        <p:nvSpPr>
          <p:cNvPr id="708" name="Google Shape;708;p131"/>
          <p:cNvSpPr txBox="1"/>
          <p:nvPr>
            <p:ph idx="2" type="body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Current state data must be converted from legacy financial systems to Workday. </a:t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Cutover will ensure clean data once Workday goes live so we can accurately </a:t>
            </a:r>
            <a:r>
              <a:rPr b="1" lang="en" sz="2000"/>
              <a:t>process financial items with minimal disruption</a:t>
            </a:r>
            <a:r>
              <a:rPr lang="en" sz="2000"/>
              <a:t>. </a:t>
            </a:r>
            <a:endParaRPr sz="20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Data conversion happens in phases</a:t>
            </a:r>
            <a:r>
              <a:rPr lang="en" sz="2000"/>
              <a:t> during cutover so as data is passed through, it can be validated. </a:t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Data must not change so what is validated is what is converted. Therefore, we require a freeze period on setting up new activity. 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3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When?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/>
              <a:t>Sponsored Programs Cutover Timeline (so far) </a:t>
            </a:r>
            <a:endParaRPr sz="2300"/>
          </a:p>
        </p:txBody>
      </p:sp>
      <p:sp>
        <p:nvSpPr>
          <p:cNvPr id="715" name="Google Shape;715;p132"/>
          <p:cNvSpPr txBox="1"/>
          <p:nvPr>
            <p:ph idx="2" type="body"/>
          </p:nvPr>
        </p:nvSpPr>
        <p:spPr>
          <a:xfrm>
            <a:off x="720200" y="1421250"/>
            <a:ext cx="80877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b="1" lang="en" sz="2000"/>
              <a:t>6/09: </a:t>
            </a:r>
            <a:r>
              <a:rPr lang="en" sz="2000"/>
              <a:t>Last day OSP will send </a:t>
            </a:r>
            <a:r>
              <a:rPr b="1" lang="en" sz="2000"/>
              <a:t>final and ready to be approved </a:t>
            </a:r>
            <a:r>
              <a:rPr lang="en" sz="2000"/>
              <a:t>Funding Actions, financial-related Post Award Changes, this includes Budget Extensions, to GCA for processing</a:t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b="1" lang="en" sz="2000"/>
              <a:t>6/13</a:t>
            </a:r>
            <a:r>
              <a:rPr lang="en" sz="2000"/>
              <a:t>: Last Day GCA will process </a:t>
            </a:r>
            <a:r>
              <a:rPr b="1" lang="en" sz="2000"/>
              <a:t>final and ready to be processed </a:t>
            </a:r>
            <a:r>
              <a:rPr lang="en" sz="2000"/>
              <a:t>advance budgets, advance extensions, Transpasus, as well as items that arrive from OSP</a:t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b="1" lang="en" sz="2000"/>
              <a:t>6/15 after 5PM</a:t>
            </a:r>
            <a:r>
              <a:rPr lang="en" sz="2000"/>
              <a:t>: Items that could not be processed will need to be reprocessed after UWFT &amp; SAGE Awards Go-Live</a:t>
            </a:r>
            <a:r>
              <a:rPr lang="en" sz="2000"/>
              <a:t> </a:t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3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OSP - Business as usual?</a:t>
            </a:r>
            <a:endParaRPr/>
          </a:p>
        </p:txBody>
      </p:sp>
      <p:sp>
        <p:nvSpPr>
          <p:cNvPr id="722" name="Google Shape;722;p133"/>
          <p:cNvSpPr txBox="1"/>
          <p:nvPr>
            <p:ph idx="2" type="body"/>
          </p:nvPr>
        </p:nvSpPr>
        <p:spPr>
          <a:xfrm>
            <a:off x="720200" y="1497450"/>
            <a:ext cx="80877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/>
              <a:t>Proposals &amp; eGC1 submission</a:t>
            </a:r>
            <a:endParaRPr/>
          </a:p>
          <a:p>
            <a:pPr indent="-3556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NIH 7/05 deadline, no impact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Preaward notifications such as Just-in-Time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Non-Award Agreements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Post Award Changes that do not impact a budget number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Can awards arrive in OSP during </a:t>
            </a:r>
            <a:r>
              <a:rPr lang="en"/>
              <a:t>cutover</a:t>
            </a:r>
            <a:r>
              <a:rPr lang="en"/>
              <a:t>?</a:t>
            </a:r>
            <a:endParaRPr/>
          </a:p>
          <a:p>
            <a:pPr indent="-3556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b="1" lang="en"/>
              <a:t>YES!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3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SAGE - Business as usual?</a:t>
            </a:r>
            <a:r>
              <a:rPr lang="en"/>
              <a:t> </a:t>
            </a:r>
            <a:endParaRPr/>
          </a:p>
        </p:txBody>
      </p:sp>
      <p:sp>
        <p:nvSpPr>
          <p:cNvPr id="729" name="Google Shape;729;p134"/>
          <p:cNvSpPr txBox="1"/>
          <p:nvPr>
            <p:ph idx="2" type="body"/>
          </p:nvPr>
        </p:nvSpPr>
        <p:spPr>
          <a:xfrm>
            <a:off x="720200" y="1726050"/>
            <a:ext cx="81846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Continued functionality for all areas, up until </a:t>
            </a:r>
            <a:r>
              <a:rPr lang="en"/>
              <a:t>anticipated SAGE Awards release window</a:t>
            </a:r>
            <a:endParaRPr/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&gt;"/>
            </a:pPr>
            <a:r>
              <a:rPr lang="en"/>
              <a:t>eGC1s, Advances, Subawards will continue to use the same existing modules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release - new awards (formerly new FAs) will be entered into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Award Setup Request</a:t>
            </a:r>
            <a:r>
              <a:rPr lang="en"/>
              <a:t> form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3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 business as usual?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does cutover mean for GCA? </a:t>
            </a:r>
            <a:endParaRPr/>
          </a:p>
        </p:txBody>
      </p:sp>
      <p:sp>
        <p:nvSpPr>
          <p:cNvPr id="736" name="Google Shape;736;p13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GCA will be: 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Completing training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Validating data for cutover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Expect more information on Closeout activities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3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Stay tuned for more details via</a:t>
            </a:r>
            <a:endParaRPr/>
          </a:p>
        </p:txBody>
      </p:sp>
      <p:sp>
        <p:nvSpPr>
          <p:cNvPr id="743" name="Google Shape;743;p136"/>
          <p:cNvSpPr txBox="1"/>
          <p:nvPr>
            <p:ph idx="2" type="body"/>
          </p:nvPr>
        </p:nvSpPr>
        <p:spPr>
          <a:xfrm>
            <a:off x="720200" y="1497450"/>
            <a:ext cx="80877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 Sans"/>
              <a:buChar char="&gt;"/>
            </a:pPr>
            <a:r>
              <a:rPr lang="en"/>
              <a:t>March MRAM Q&amp;A follow up email</a:t>
            </a:r>
            <a:endParaRPr/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 Sans"/>
              <a:buChar char="&gt;"/>
            </a:pPr>
            <a:r>
              <a:rPr lang="en"/>
              <a:t>Final UWFT program cutover dates &amp; information</a:t>
            </a:r>
            <a:endParaRPr/>
          </a:p>
          <a:p>
            <a:pPr indent="-3556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/>
              <a:t>Coordinated Sponsored Program email with more details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We’ll also return in April!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3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b="0" i="0" lang="en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02"/>
          <p:cNvSpPr txBox="1"/>
          <p:nvPr>
            <p:ph type="title"/>
          </p:nvPr>
        </p:nvSpPr>
        <p:spPr>
          <a:xfrm>
            <a:off x="502921" y="105984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100"/>
              <a:buFont typeface="Encode Sans Black"/>
              <a:buNone/>
            </a:pPr>
            <a:r>
              <a:rPr b="0" lang="en">
                <a:latin typeface="Encode Sans"/>
                <a:ea typeface="Encode Sans"/>
                <a:cs typeface="Encode Sans"/>
                <a:sym typeface="Encode Sans"/>
              </a:rPr>
              <a:t>Most Important Reports in Workday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28" name="Google Shape;528;p102"/>
          <p:cNvSpPr txBox="1"/>
          <p:nvPr>
            <p:ph idx="1" type="body"/>
          </p:nvPr>
        </p:nvSpPr>
        <p:spPr>
          <a:xfrm>
            <a:off x="502921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"/>
              <a:buChar char="&gt;"/>
            </a:pPr>
            <a:r>
              <a:rPr lang="en"/>
              <a:t>Budget vs. Actual</a:t>
            </a:r>
            <a:endParaRPr/>
          </a:p>
          <a:p>
            <a:pPr indent="-24765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"/>
              <a:buChar char="&gt;"/>
            </a:pPr>
            <a:r>
              <a:rPr lang="en"/>
              <a:t>Find Grants by Principal Investigator</a:t>
            </a:r>
            <a:endParaRPr/>
          </a:p>
          <a:p>
            <a:pPr indent="-24765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"/>
              <a:buChar char="&gt;"/>
            </a:pPr>
            <a:r>
              <a:rPr lang="en"/>
              <a:t>Cost Reimbursable Line Status</a:t>
            </a:r>
            <a:endParaRPr/>
          </a:p>
          <a:p>
            <a:pPr indent="-24765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"/>
              <a:buChar char="&gt;"/>
            </a:pPr>
            <a:r>
              <a:rPr lang="en"/>
              <a:t>Fixed Amount Line Status</a:t>
            </a:r>
            <a:endParaRPr/>
          </a:p>
          <a:p>
            <a:pPr indent="-13970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38"/>
          <p:cNvSpPr txBox="1"/>
          <p:nvPr>
            <p:ph idx="1" type="body"/>
          </p:nvPr>
        </p:nvSpPr>
        <p:spPr>
          <a:xfrm>
            <a:off x="671750" y="371499"/>
            <a:ext cx="8184600" cy="9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Announcement from GCA</a:t>
            </a:r>
            <a:endParaRPr/>
          </a:p>
        </p:txBody>
      </p:sp>
      <p:sp>
        <p:nvSpPr>
          <p:cNvPr id="755" name="Google Shape;755;p138"/>
          <p:cNvSpPr txBox="1"/>
          <p:nvPr>
            <p:ph idx="2" type="body"/>
          </p:nvPr>
        </p:nvSpPr>
        <p:spPr>
          <a:xfrm>
            <a:off x="631675" y="1421250"/>
            <a:ext cx="8115000" cy="50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GCA will be closed on Tuesday, March 14 as we attend an all-day Sponsored Programs Finance staff meeting. </a:t>
            </a:r>
            <a:endParaRPr/>
          </a:p>
          <a:p>
            <a:pPr indent="-342900" lvl="0" marL="457200" rtl="0" algn="l">
              <a:lnSpc>
                <a:spcPct val="155000"/>
              </a:lnSpc>
              <a:spcBef>
                <a:spcPts val="60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The GCA Help phone line will be closed, and our responses to email and Grant Tracker inquiries will be delayed. For matters where a response is needed by March 15, please notify GCA by EOD Friday, March 10.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9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500"/>
              <a:t>Advance Budget Required for Cutover:</a:t>
            </a:r>
            <a:endParaRPr sz="4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500"/>
              <a:t>Benefits &amp; Best Practices</a:t>
            </a:r>
            <a:endParaRPr sz="4500"/>
          </a:p>
        </p:txBody>
      </p:sp>
      <p:sp>
        <p:nvSpPr>
          <p:cNvPr id="762" name="Google Shape;762;p139"/>
          <p:cNvSpPr txBox="1"/>
          <p:nvPr/>
        </p:nvSpPr>
        <p:spPr>
          <a:xfrm>
            <a:off x="671750" y="4493800"/>
            <a:ext cx="6656700" cy="158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March, 2023 </a:t>
            </a:r>
            <a:r>
              <a:rPr b="0" i="0" lang="en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Juan Lepez, Grant and Contract Accounting</a:t>
            </a:r>
            <a:endParaRPr sz="16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t/>
            </a:r>
            <a:endParaRPr sz="16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40"/>
          <p:cNvSpPr txBox="1"/>
          <p:nvPr>
            <p:ph idx="1" type="body"/>
          </p:nvPr>
        </p:nvSpPr>
        <p:spPr>
          <a:xfrm>
            <a:off x="671750" y="371499"/>
            <a:ext cx="8184600" cy="9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is an Advance Budget? </a:t>
            </a:r>
            <a:endParaRPr/>
          </a:p>
        </p:txBody>
      </p:sp>
      <p:sp>
        <p:nvSpPr>
          <p:cNvPr id="769" name="Google Shape;769;p140"/>
          <p:cNvSpPr txBox="1"/>
          <p:nvPr>
            <p:ph idx="2" type="body"/>
          </p:nvPr>
        </p:nvSpPr>
        <p:spPr>
          <a:xfrm>
            <a:off x="671750" y="1498575"/>
            <a:ext cx="8304300" cy="50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When a sponsor has approved funding but the award agreement is delayed, GCA recommends setting up an advance budget, guaranteed by department funds. 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41"/>
          <p:cNvSpPr txBox="1"/>
          <p:nvPr>
            <p:ph idx="1" type="body"/>
          </p:nvPr>
        </p:nvSpPr>
        <p:spPr>
          <a:xfrm>
            <a:off x="671750" y="371499"/>
            <a:ext cx="8184600" cy="9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Advance Budget and Cutover </a:t>
            </a:r>
            <a:endParaRPr/>
          </a:p>
        </p:txBody>
      </p:sp>
      <p:sp>
        <p:nvSpPr>
          <p:cNvPr id="776" name="Google Shape;776;p141"/>
          <p:cNvSpPr txBox="1"/>
          <p:nvPr>
            <p:ph idx="2" type="body"/>
          </p:nvPr>
        </p:nvSpPr>
        <p:spPr>
          <a:xfrm>
            <a:off x="605775" y="1406975"/>
            <a:ext cx="8304300" cy="50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Cutover will require a frost of new setup and modifications of existing awards. Fully executed agreements that would have normally been processed during this window will be held until go-live. 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Please request an Advance budget if you anticipate your pending agreement will</a:t>
            </a:r>
            <a:r>
              <a:rPr b="1" lang="en" sz="2100"/>
              <a:t> begin work, and therefore require activity to be posted in FY23.</a:t>
            </a:r>
            <a:endParaRPr b="1"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2"/>
          <p:cNvSpPr txBox="1"/>
          <p:nvPr>
            <p:ph idx="1" type="body"/>
          </p:nvPr>
        </p:nvSpPr>
        <p:spPr>
          <a:xfrm>
            <a:off x="671750" y="371499"/>
            <a:ext cx="8184600" cy="9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Why is an Advance Budget Required for Cutover? </a:t>
            </a:r>
            <a:endParaRPr/>
          </a:p>
        </p:txBody>
      </p:sp>
      <p:sp>
        <p:nvSpPr>
          <p:cNvPr id="783" name="Google Shape;783;p142"/>
          <p:cNvSpPr txBox="1"/>
          <p:nvPr>
            <p:ph idx="2" type="body"/>
          </p:nvPr>
        </p:nvSpPr>
        <p:spPr>
          <a:xfrm>
            <a:off x="605775" y="1406975"/>
            <a:ext cx="8304300" cy="50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Impact if Advance is not set up:</a:t>
            </a:r>
            <a:endParaRPr b="1"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" sz="2100"/>
              <a:t>FY23 activity will be understated or misclassified if expenditures are “parked” on a non-grant budget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" sz="2100"/>
              <a:t>Do not “hold” expenditures if they are attributable to work conducted 6/30 or prior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Risk</a:t>
            </a:r>
            <a:endParaRPr b="1"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" sz="2100"/>
              <a:t>Misstatement of financials for FY23 and FY24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" sz="2100"/>
              <a:t>Possible audit findings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 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43"/>
          <p:cNvSpPr txBox="1"/>
          <p:nvPr>
            <p:ph idx="1" type="body"/>
          </p:nvPr>
        </p:nvSpPr>
        <p:spPr>
          <a:xfrm>
            <a:off x="671750" y="371499"/>
            <a:ext cx="8184600" cy="9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Why Establish an Advance Budget?</a:t>
            </a:r>
            <a:endParaRPr/>
          </a:p>
        </p:txBody>
      </p:sp>
      <p:sp>
        <p:nvSpPr>
          <p:cNvPr id="790" name="Google Shape;790;p143"/>
          <p:cNvSpPr txBox="1"/>
          <p:nvPr>
            <p:ph idx="2" type="body"/>
          </p:nvPr>
        </p:nvSpPr>
        <p:spPr>
          <a:xfrm>
            <a:off x="605775" y="1406975"/>
            <a:ext cx="8304300" cy="50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3873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&gt;"/>
            </a:pPr>
            <a:r>
              <a:rPr lang="en" sz="2500"/>
              <a:t>Ensures costs are allocated to correct funding source at time of expenditure</a:t>
            </a:r>
            <a:endParaRPr sz="2500"/>
          </a:p>
          <a:p>
            <a:pPr indent="-3873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&gt;"/>
            </a:pPr>
            <a:r>
              <a:rPr lang="en" sz="2500"/>
              <a:t>Reduces expense transfers and possible red flags/audit risks </a:t>
            </a:r>
            <a:endParaRPr sz="2500"/>
          </a:p>
          <a:p>
            <a:pPr indent="-3873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&gt;"/>
            </a:pPr>
            <a:r>
              <a:rPr lang="en" sz="2500"/>
              <a:t>Reduces the risk of late posted expense transfers and potential write-offs</a:t>
            </a:r>
            <a:endParaRPr sz="2500"/>
          </a:p>
          <a:p>
            <a:pPr indent="-3873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&gt;"/>
            </a:pPr>
            <a:r>
              <a:rPr lang="en" sz="2500"/>
              <a:t>Timely invoicing and reimbursement of posted expenses following setup of the award</a:t>
            </a:r>
            <a:endParaRPr sz="2500"/>
          </a:p>
          <a:p>
            <a:pPr indent="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44"/>
          <p:cNvSpPr txBox="1"/>
          <p:nvPr>
            <p:ph idx="1" type="body"/>
          </p:nvPr>
        </p:nvSpPr>
        <p:spPr>
          <a:xfrm>
            <a:off x="671750" y="371499"/>
            <a:ext cx="8184600" cy="9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Advance Budgets in Future State</a:t>
            </a:r>
            <a:endParaRPr/>
          </a:p>
        </p:txBody>
      </p:sp>
      <p:sp>
        <p:nvSpPr>
          <p:cNvPr id="797" name="Google Shape;797;p144"/>
          <p:cNvSpPr txBox="1"/>
          <p:nvPr>
            <p:ph idx="2" type="body"/>
          </p:nvPr>
        </p:nvSpPr>
        <p:spPr>
          <a:xfrm>
            <a:off x="631675" y="1421250"/>
            <a:ext cx="8115000" cy="50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advance budget setup mechanism will continue into future state with Workday Implementation.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recommend using Advance Budgets t</a:t>
            </a:r>
            <a:r>
              <a:rPr lang="en"/>
              <a:t>o</a:t>
            </a:r>
            <a:r>
              <a:rPr lang="en"/>
              <a:t> reduce the volume of unnecessary expense transfers and increase compliance.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Advance Budget Guidance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4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b="0" i="0" lang="en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46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Human Embryo and Embryonic Stem Cell Research Oversight (ESCRO)</a:t>
            </a:r>
            <a:endParaRPr/>
          </a:p>
        </p:txBody>
      </p:sp>
      <p:sp>
        <p:nvSpPr>
          <p:cNvPr id="808" name="Google Shape;808;p146"/>
          <p:cNvSpPr txBox="1"/>
          <p:nvPr/>
        </p:nvSpPr>
        <p:spPr>
          <a:xfrm>
            <a:off x="725483" y="4284297"/>
            <a:ext cx="6656700" cy="211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February, 2023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Charles “Chip” Muller, PhD, ESCRO Chair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Male Fertility Lab, Dept of Urology</a:t>
            </a:r>
            <a:endParaRPr b="0" i="0" sz="16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Kim Blakemore, ESCRO Program Manager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47"/>
          <p:cNvSpPr txBox="1"/>
          <p:nvPr>
            <p:ph idx="1" type="body"/>
          </p:nvPr>
        </p:nvSpPr>
        <p:spPr>
          <a:xfrm>
            <a:off x="671757" y="371510"/>
            <a:ext cx="81846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00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Human Embryo and Embryonic Stem Cell Research Oversight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(ESCRO)	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Topics we will cover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7"/>
          <p:cNvSpPr txBox="1"/>
          <p:nvPr>
            <p:ph idx="2" type="body"/>
          </p:nvPr>
        </p:nvSpPr>
        <p:spPr>
          <a:xfrm>
            <a:off x="438196" y="1721797"/>
            <a:ext cx="8267700" cy="41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Introduction </a:t>
            </a:r>
            <a:endParaRPr b="0" i="1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ESCRO Committee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Where can I get more information?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Does funding matter?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How does approval affect awards?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Contact info and ESCRO webpage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Questions 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Kim Blakemore, Office of Research and Chip Muller, Male Fertility Lab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03"/>
          <p:cNvSpPr txBox="1"/>
          <p:nvPr>
            <p:ph type="title"/>
          </p:nvPr>
        </p:nvSpPr>
        <p:spPr>
          <a:xfrm>
            <a:off x="502921" y="105984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100"/>
              <a:buFont typeface="Encode Sans Black"/>
              <a:buNone/>
            </a:pPr>
            <a:r>
              <a:rPr b="0" lang="en">
                <a:latin typeface="Encode Sans"/>
                <a:ea typeface="Encode Sans"/>
                <a:cs typeface="Encode Sans"/>
                <a:sym typeface="Encode Sans"/>
              </a:rPr>
              <a:t>Reports that will be available in Workday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34" name="Google Shape;534;p103"/>
          <p:cNvSpPr txBox="1"/>
          <p:nvPr>
            <p:ph idx="1" type="body"/>
          </p:nvPr>
        </p:nvSpPr>
        <p:spPr>
          <a:xfrm>
            <a:off x="502921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Deferred Revenue Subtotals by Budget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Grant Budget and Contract Status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Non-CR Unbilled Report (MILE and SP)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Interest Due for Closing Budgets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IDC Rate Change Exceptions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Subrecipient Cost Share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Sponsor Report Format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SEFA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Sponsor Attributes - MBEWBE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Aging by Award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Award Trend Analysis</a:t>
            </a:r>
            <a:endParaRPr/>
          </a:p>
          <a:p>
            <a:pPr indent="-177800" lvl="0" marL="254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48"/>
          <p:cNvSpPr txBox="1"/>
          <p:nvPr>
            <p:ph idx="1" type="body"/>
          </p:nvPr>
        </p:nvSpPr>
        <p:spPr>
          <a:xfrm>
            <a:off x="671757" y="371510"/>
            <a:ext cx="81846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Introduction	</a:t>
            </a:r>
            <a:endParaRPr/>
          </a:p>
        </p:txBody>
      </p:sp>
      <p:sp>
        <p:nvSpPr>
          <p:cNvPr id="823" name="Google Shape;823;p148"/>
          <p:cNvSpPr txBox="1"/>
          <p:nvPr>
            <p:ph idx="2" type="body"/>
          </p:nvPr>
        </p:nvSpPr>
        <p:spPr>
          <a:xfrm>
            <a:off x="473895" y="1660991"/>
            <a:ext cx="8047500" cy="4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Kim Blakemore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, ESCRO Program Manager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ESCRO program is part of UW Office of Research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I have supported program for 15 years and am face behind </a:t>
            </a:r>
            <a:r>
              <a:rPr b="0"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escro@uw.edu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Terms mentioned in our presentation are defined in “Research Terms and Definitions” – a document on </a:t>
            </a:r>
            <a:r>
              <a:rPr b="0"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ESCRO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 webpage.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b="0"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GIM 36 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" sz="14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Human Embryonic Stem Cell Research Policy and Guidelines…more from Chip Muller, our fearless ESCRO Chair.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ESCRO is a specialized committee looking at unique ethical considerations</a:t>
            </a:r>
            <a:endParaRPr/>
          </a:p>
          <a:p>
            <a:pPr indent="0" lvl="1" marL="45720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r>
              <a:t/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Charles “Chip” Muller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, ESCRO Chair, Director, Male Fertility Lab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r>
              <a:t/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Thoughts to keep in mind:</a:t>
            </a:r>
            <a:endParaRPr/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No need to be an expert in stem cell research or oversight.</a:t>
            </a:r>
            <a:endParaRPr/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We are here to: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let you know about ESCRO, 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Explain why it exists and what we oversee’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r>
              <a:t/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r>
              <a:t/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r>
              <a:t/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r>
              <a:t/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48"/>
          <p:cNvSpPr txBox="1"/>
          <p:nvPr/>
        </p:nvSpPr>
        <p:spPr>
          <a:xfrm>
            <a:off x="341016" y="6188399"/>
            <a:ext cx="71451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Kim Blakemore, Office of Research and Chip Muller, Male Fertility Lab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4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None/>
            </a:pPr>
            <a:r>
              <a:rPr lang="en" sz="3200"/>
              <a:t>ESCRO Committee</a:t>
            </a:r>
            <a:r>
              <a:rPr lang="en"/>
              <a:t>	</a:t>
            </a:r>
            <a:endParaRPr/>
          </a:p>
        </p:txBody>
      </p:sp>
      <p:sp>
        <p:nvSpPr>
          <p:cNvPr id="830" name="Google Shape;830;p149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" sz="2000"/>
              <a:t>Charge: </a:t>
            </a:r>
            <a:r>
              <a:rPr b="0" lang="en" sz="2000"/>
              <a:t>Review UW proposals using </a:t>
            </a:r>
            <a:r>
              <a:rPr lang="en" sz="2000"/>
              <a:t>pluripotent human stem cells</a:t>
            </a:r>
            <a:r>
              <a:rPr b="0" lang="en" sz="2000"/>
              <a:t> for scientific merit and ethical concerns. </a:t>
            </a:r>
            <a:r>
              <a:rPr lang="en" sz="2000"/>
              <a:t>hESC hiPSC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" sz="2000"/>
              <a:t>Membership: </a:t>
            </a:r>
            <a:r>
              <a:rPr b="0" lang="en" sz="2000"/>
              <a:t>Scientists, Bio-Ethicist, ISCRM &amp; Human Subjects representatives, non-UW public members.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r>
              <a:t/>
            </a:r>
            <a:endParaRPr b="0"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" sz="2000"/>
              <a:t>Brief history. </a:t>
            </a:r>
            <a:r>
              <a:rPr b="0" lang="en" sz="2000"/>
              <a:t>2007 Federal restrictions (use of human embryos) 2009 hESC lines registry. In vitro culture vs transplantation . Other examples.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r>
              <a:t/>
            </a:r>
            <a:endParaRPr b="0"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" sz="2000"/>
              <a:t>Updates Dec 2022. </a:t>
            </a:r>
            <a:r>
              <a:rPr b="0" lang="en" sz="2000"/>
              <a:t>Embryo models; embryo culture; brain or gonad organoids.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5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Where can I get more information?</a:t>
            </a:r>
            <a:endParaRPr b="1"/>
          </a:p>
        </p:txBody>
      </p:sp>
      <p:sp>
        <p:nvSpPr>
          <p:cNvPr id="836" name="Google Shape;836;p150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b="0" lang="en" sz="2000">
                <a:latin typeface="Arial"/>
                <a:ea typeface="Arial"/>
                <a:cs typeface="Arial"/>
                <a:sym typeface="Arial"/>
              </a:rPr>
              <a:t>Human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" sz="2000">
                <a:latin typeface="Arial"/>
                <a:ea typeface="Arial"/>
                <a:cs typeface="Arial"/>
                <a:sym typeface="Arial"/>
              </a:rPr>
              <a:t>Embryo and Embryonic Stem Cell Research Oversight (ESCRO) webpage </a:t>
            </a:r>
            <a:r>
              <a:rPr b="0" lang="en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https://www.washington.edu/research/embryonic-stem-cell-research-oversight-escro/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b="0" lang="en" sz="2000">
                <a:latin typeface="Arial"/>
                <a:ea typeface="Arial"/>
                <a:cs typeface="Arial"/>
                <a:sym typeface="Arial"/>
              </a:rPr>
              <a:t>Content: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Purpose, policy, guidance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Committee process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Forms for new research, their renewals, etc.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Resource documents for guidance and detailed information.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 Examples include: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Terms and definitions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Examples of research and types of ESCRO review.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r>
              <a:t/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5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/>
              <a:t>Does Funding Matter?	</a:t>
            </a:r>
            <a:endParaRPr/>
          </a:p>
        </p:txBody>
      </p:sp>
      <p:sp>
        <p:nvSpPr>
          <p:cNvPr id="842" name="Google Shape;842;p151"/>
          <p:cNvSpPr txBox="1"/>
          <p:nvPr>
            <p:ph idx="2" type="body"/>
          </p:nvPr>
        </p:nvSpPr>
        <p:spPr>
          <a:xfrm>
            <a:off x="473895" y="1619993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Char char="&gt;"/>
            </a:pPr>
            <a:r>
              <a:rPr b="0" lang="en" sz="1600"/>
              <a:t>YES!!! 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None/>
            </a:pPr>
            <a:r>
              <a:t/>
            </a:r>
            <a:endParaRPr b="0" sz="1600"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Char char="&gt;"/>
            </a:pPr>
            <a:r>
              <a:rPr b="0" lang="en" sz="1600"/>
              <a:t>Why?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b="0" lang="en" sz="1600"/>
              <a:t>Some stem cell research can be supported with federal funding, and some cannot. For example:</a:t>
            </a:r>
            <a:endParaRPr/>
          </a:p>
          <a:p>
            <a:pPr indent="-228600" lvl="2" marL="114300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&gt;"/>
            </a:pPr>
            <a:r>
              <a:rPr b="0" lang="en" sz="1400"/>
              <a:t>Research involving human embryonic stem cell lines listed on </a:t>
            </a:r>
            <a:r>
              <a:rPr b="0" lang="en" sz="1400" u="sng">
                <a:solidFill>
                  <a:schemeClr val="hlink"/>
                </a:solidFill>
                <a:hlinkClick r:id="rId3"/>
              </a:rPr>
              <a:t>NIH human embryonic stem cell registry</a:t>
            </a:r>
            <a:r>
              <a:rPr b="0" lang="en" sz="1400"/>
              <a:t> generally is eligible for federal funding, depending on the intended research.</a:t>
            </a:r>
            <a:endParaRPr/>
          </a:p>
          <a:p>
            <a:pPr indent="-228600" lvl="2" marL="114300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&gt;"/>
            </a:pPr>
            <a:r>
              <a:rPr b="0" lang="en" sz="1400"/>
              <a:t>Some research not eligible for federal funding can occur but using private funding.</a:t>
            </a:r>
            <a:endParaRPr/>
          </a:p>
          <a:p>
            <a:pPr indent="-228600" lvl="2" marL="114300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&gt;"/>
            </a:pPr>
            <a:r>
              <a:rPr b="0" lang="en" sz="1400"/>
              <a:t>Institute for Stem Cell &amp; Regenerative Medicine, otherwise known as ISCRM, is the UW operated and privately funded facility for this type of research.</a:t>
            </a:r>
            <a:endParaRPr/>
          </a:p>
          <a:p>
            <a:pPr indent="0" lvl="2" marL="91440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r>
              <a:t/>
            </a:r>
            <a:endParaRPr b="0" sz="1400"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b="0" lang="en" sz="1600"/>
              <a:t>Details describing funding considerations are forthcoming and will be published on the ESCRO webpage.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5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/>
              <a:t>How does the need for ESCRO approval affect access to awards?</a:t>
            </a:r>
            <a:endParaRPr/>
          </a:p>
        </p:txBody>
      </p:sp>
      <p:sp>
        <p:nvSpPr>
          <p:cNvPr id="848" name="Google Shape;848;p152"/>
          <p:cNvSpPr txBox="1"/>
          <p:nvPr>
            <p:ph idx="2" type="body"/>
          </p:nvPr>
        </p:nvSpPr>
        <p:spPr>
          <a:xfrm>
            <a:off x="671757" y="1789889"/>
            <a:ext cx="8184600" cy="43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900"/>
              <a:buFont typeface="Merriweather Sans"/>
              <a:buChar char="&gt;"/>
            </a:pPr>
            <a:r>
              <a:rPr b="0" lang="en" sz="1900"/>
              <a:t>How does ESCRO fit in the overall award process?</a:t>
            </a:r>
            <a:endParaRPr/>
          </a:p>
          <a:p>
            <a:pPr indent="-222250" lvl="0" marL="342900" rtl="0" algn="l">
              <a:spcBef>
                <a:spcPts val="380"/>
              </a:spcBef>
              <a:spcAft>
                <a:spcPts val="0"/>
              </a:spcAft>
              <a:buClr>
                <a:srgbClr val="4B2E83"/>
              </a:buClr>
              <a:buSzPts val="1900"/>
              <a:buFont typeface="Merriweather Sans"/>
              <a:buNone/>
            </a:pPr>
            <a:r>
              <a:t/>
            </a:r>
            <a:endParaRPr b="0" sz="1900"/>
          </a:p>
          <a:p>
            <a:pPr indent="-342900" lvl="0" marL="342900" rtl="0" algn="l">
              <a:spcBef>
                <a:spcPts val="380"/>
              </a:spcBef>
              <a:spcAft>
                <a:spcPts val="0"/>
              </a:spcAft>
              <a:buClr>
                <a:srgbClr val="4B2E83"/>
              </a:buClr>
              <a:buSzPts val="1900"/>
              <a:buFont typeface="Merriweather Sans"/>
              <a:buChar char="&gt;"/>
            </a:pPr>
            <a:r>
              <a:rPr b="0" lang="en" sz="1900"/>
              <a:t>Once you’ve received notification for intent or to award</a:t>
            </a:r>
            <a:endParaRPr/>
          </a:p>
          <a:p>
            <a:pPr indent="-228600" lvl="2" marL="114300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ts val="1700"/>
              <a:buChar char="&gt;"/>
            </a:pPr>
            <a:r>
              <a:rPr b="0" lang="en" sz="1700"/>
              <a:t>Complete an ESCRO application or contact escro@uw.edu with questions.</a:t>
            </a:r>
            <a:endParaRPr/>
          </a:p>
          <a:p>
            <a:pPr indent="-228600" lvl="2" marL="114300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ts val="1700"/>
              <a:buChar char="&gt;"/>
            </a:pPr>
            <a:r>
              <a:rPr b="0" lang="en" sz="1700"/>
              <a:t>Concurrently, work with other compliance offices (e.g., EH&amp;S, OAW, HSD, etc.), as normal.</a:t>
            </a:r>
            <a:endParaRPr/>
          </a:p>
          <a:p>
            <a:pPr indent="0" lvl="1" marL="457200" rtl="0" algn="l">
              <a:spcBef>
                <a:spcPts val="380"/>
              </a:spcBef>
              <a:spcAft>
                <a:spcPts val="0"/>
              </a:spcAft>
              <a:buClr>
                <a:srgbClr val="4B2E83"/>
              </a:buClr>
              <a:buSzPts val="1900"/>
              <a:buNone/>
            </a:pPr>
            <a:r>
              <a:t/>
            </a:r>
            <a:endParaRPr b="0" sz="1900"/>
          </a:p>
          <a:p>
            <a:pPr indent="-342900" lvl="0" marL="342900" rtl="0" algn="l">
              <a:spcBef>
                <a:spcPts val="380"/>
              </a:spcBef>
              <a:spcAft>
                <a:spcPts val="0"/>
              </a:spcAft>
              <a:buClr>
                <a:srgbClr val="4B2E83"/>
              </a:buClr>
              <a:buSzPts val="1900"/>
              <a:buFont typeface="Merriweather Sans"/>
              <a:buChar char="&gt;"/>
            </a:pPr>
            <a:r>
              <a:rPr b="0" lang="en" sz="1900"/>
              <a:t>ESCRO will work with other compliance offices to achieve congruence….however...</a:t>
            </a:r>
            <a:endParaRPr/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Clr>
                <a:srgbClr val="4B2E83"/>
              </a:buClr>
              <a:buSzPts val="1900"/>
              <a:buNone/>
            </a:pPr>
            <a:r>
              <a:t/>
            </a:r>
            <a:endParaRPr b="0" sz="1900"/>
          </a:p>
          <a:p>
            <a:pPr indent="-342900" lvl="0" marL="342900" rtl="0" algn="l">
              <a:spcBef>
                <a:spcPts val="380"/>
              </a:spcBef>
              <a:spcAft>
                <a:spcPts val="0"/>
              </a:spcAft>
              <a:buClr>
                <a:srgbClr val="4B2E83"/>
              </a:buClr>
              <a:buSzPts val="1900"/>
              <a:buFont typeface="Merriweather Sans"/>
              <a:buChar char="&gt;"/>
            </a:pPr>
            <a:r>
              <a:rPr b="0" lang="en" sz="1900"/>
              <a:t>Principal Investigators are responsible for ensuring proper oversight and necessary approvals are in place. 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5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/>
              <a:t>Contact</a:t>
            </a:r>
            <a:r>
              <a:rPr lang="en"/>
              <a:t>	</a:t>
            </a:r>
            <a:endParaRPr/>
          </a:p>
        </p:txBody>
      </p:sp>
      <p:sp>
        <p:nvSpPr>
          <p:cNvPr id="854" name="Google Shape;854;p153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b="0" lang="en" u="sng">
                <a:solidFill>
                  <a:schemeClr val="hlink"/>
                </a:solidFill>
                <a:hlinkClick r:id="rId3"/>
              </a:rPr>
              <a:t>escro@uw.edu</a:t>
            </a:r>
            <a:endParaRPr b="0"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0" lang="en"/>
              <a:t>Questions, philosophical discussions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0" lang="en"/>
              <a:t>Guidance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0" lang="en"/>
              <a:t>Presentations to your unit/office/department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b="0" lang="en"/>
              <a:t>ESCRO webpage </a:t>
            </a:r>
            <a:r>
              <a:rPr b="0" lang="en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https://www.washington.edu/research/embryonic-stem-cell-research-oversight-escro/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54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155"/>
          <p:cNvPicPr preferRelativeResize="0"/>
          <p:nvPr/>
        </p:nvPicPr>
        <p:blipFill rotWithShape="1">
          <a:blip r:embed="rId3">
            <a:alphaModFix/>
          </a:blip>
          <a:srcRect b="29924" l="0" r="0" t="29928"/>
          <a:stretch/>
        </p:blipFill>
        <p:spPr>
          <a:xfrm>
            <a:off x="0" y="5562600"/>
            <a:ext cx="9143999" cy="12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155"/>
          <p:cNvSpPr/>
          <p:nvPr/>
        </p:nvSpPr>
        <p:spPr>
          <a:xfrm>
            <a:off x="0" y="1066800"/>
            <a:ext cx="9144000" cy="45036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55"/>
          <p:cNvSpPr/>
          <p:nvPr/>
        </p:nvSpPr>
        <p:spPr>
          <a:xfrm>
            <a:off x="6968587" y="1083677"/>
            <a:ext cx="2170800" cy="448050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155"/>
          <p:cNvSpPr/>
          <p:nvPr/>
        </p:nvSpPr>
        <p:spPr>
          <a:xfrm>
            <a:off x="0" y="1"/>
            <a:ext cx="9153600" cy="1143000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155"/>
          <p:cNvSpPr txBox="1"/>
          <p:nvPr/>
        </p:nvSpPr>
        <p:spPr>
          <a:xfrm>
            <a:off x="191140" y="1127641"/>
            <a:ext cx="68403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 2023 schedule published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live courses scheduled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All offered via Zoom, be sure to take advantage of these courses offered once a quarter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FT and the CORE curriculum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Analysis of FT impacts underway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Compliance focused courses little change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Process/systems courses significant change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70" name="Google Shape;870;p155"/>
          <p:cNvSpPr txBox="1"/>
          <p:nvPr/>
        </p:nvSpPr>
        <p:spPr>
          <a:xfrm>
            <a:off x="1449220" y="2838832"/>
            <a:ext cx="543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155"/>
          <p:cNvSpPr txBox="1"/>
          <p:nvPr/>
        </p:nvSpPr>
        <p:spPr>
          <a:xfrm>
            <a:off x="7190213" y="3036331"/>
            <a:ext cx="1877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Home: </a:t>
            </a:r>
            <a:r>
              <a:rPr lang="en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https://www.washington.edu/research/training/core/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155"/>
          <p:cNvSpPr txBox="1"/>
          <p:nvPr/>
        </p:nvSpPr>
        <p:spPr>
          <a:xfrm>
            <a:off x="152400" y="3555529"/>
            <a:ext cx="73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ient2\Desktop\Untitled-1.png" id="873" name="Google Shape;873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3200" y="152400"/>
            <a:ext cx="2768928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155"/>
          <p:cNvSpPr txBox="1"/>
          <p:nvPr/>
        </p:nvSpPr>
        <p:spPr>
          <a:xfrm>
            <a:off x="7096034" y="1981200"/>
            <a:ext cx="213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Registration: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https://uwresearch.gosignmeup.com/public/course/browse</a:t>
            </a:r>
            <a:endParaRPr sz="12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5" name="Google Shape;875;p1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155"/>
          <p:cNvSpPr txBox="1"/>
          <p:nvPr/>
        </p:nvSpPr>
        <p:spPr>
          <a:xfrm>
            <a:off x="17663" y="378104"/>
            <a:ext cx="688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Updates</a:t>
            </a:r>
            <a:endParaRPr/>
          </a:p>
        </p:txBody>
      </p:sp>
      <p:sp>
        <p:nvSpPr>
          <p:cNvPr id="877" name="Google Shape;877;p155"/>
          <p:cNvSpPr txBox="1"/>
          <p:nvPr/>
        </p:nvSpPr>
        <p:spPr>
          <a:xfrm>
            <a:off x="255858" y="2636664"/>
            <a:ext cx="611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04"/>
          <p:cNvSpPr txBox="1"/>
          <p:nvPr>
            <p:ph type="title"/>
          </p:nvPr>
        </p:nvSpPr>
        <p:spPr>
          <a:xfrm>
            <a:off x="502921" y="105984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100"/>
              <a:buFont typeface="Encode Sans Black"/>
              <a:buNone/>
            </a:pPr>
            <a:r>
              <a:rPr b="0" lang="en">
                <a:latin typeface="Encode Sans"/>
                <a:ea typeface="Encode Sans"/>
                <a:cs typeface="Encode Sans"/>
                <a:sym typeface="Encode Sans"/>
              </a:rPr>
              <a:t>Reports that will be available in Workday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0" name="Google Shape;540;p104"/>
          <p:cNvSpPr txBox="1"/>
          <p:nvPr>
            <p:ph idx="1" type="body"/>
          </p:nvPr>
        </p:nvSpPr>
        <p:spPr>
          <a:xfrm>
            <a:off x="502921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Award Contract (Audit Trail Report)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PDC Calculation - APL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Awarded Activity by Sponsor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Institutional Reporting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Fixed Amount Line Status 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View Award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Find Grants by Principal Investigator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Subaward Status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Late Posted Expenditures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Award Tasks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Find Awards - Custom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Find Sponsor Invoice for Company</a:t>
            </a:r>
            <a:endParaRPr/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" sz="1600"/>
              <a:t>Cost Reimbursable Line Status</a:t>
            </a:r>
            <a:endParaRPr/>
          </a:p>
          <a:p>
            <a:pPr indent="-16510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5"/>
          <p:cNvSpPr txBox="1"/>
          <p:nvPr>
            <p:ph type="title"/>
          </p:nvPr>
        </p:nvSpPr>
        <p:spPr>
          <a:xfrm>
            <a:off x="502921" y="105984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100"/>
              <a:buFont typeface="Encode Sans Black"/>
              <a:buNone/>
            </a:pPr>
            <a:r>
              <a:rPr b="0" lang="en">
                <a:latin typeface="Encode Sans"/>
                <a:ea typeface="Encode Sans"/>
                <a:cs typeface="Encode Sans"/>
                <a:sym typeface="Encode Sans"/>
              </a:rPr>
              <a:t>Budget vs. Actual Scenario Example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6" name="Google Shape;546;p105"/>
          <p:cNvSpPr txBox="1"/>
          <p:nvPr>
            <p:ph idx="1" type="body"/>
          </p:nvPr>
        </p:nvSpPr>
        <p:spPr>
          <a:xfrm>
            <a:off x="502921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"/>
              <a:buChar char="&gt;"/>
            </a:pPr>
            <a:r>
              <a:rPr lang="en"/>
              <a:t>I’m a grant manager</a:t>
            </a:r>
            <a:endParaRPr/>
          </a:p>
          <a:p>
            <a:pPr indent="-24765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"/>
              <a:buChar char="&gt;"/>
            </a:pPr>
            <a:r>
              <a:rPr lang="en"/>
              <a:t>I just started work on an award in February and I already set up salary on it. It’s now March and I want to look and see if my expenses are charging correctly</a:t>
            </a:r>
            <a:endParaRPr/>
          </a:p>
          <a:p>
            <a:pPr indent="-24765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"/>
              <a:buChar char="&gt;"/>
            </a:pPr>
            <a:r>
              <a:rPr lang="en"/>
              <a:t>I notice there is an unfamiliar supplies and materials charge</a:t>
            </a:r>
            <a:endParaRPr/>
          </a:p>
          <a:p>
            <a:pPr indent="-24765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"/>
              <a:buChar char="&gt;"/>
            </a:pPr>
            <a:r>
              <a:rPr lang="en"/>
              <a:t>I investigate the charge</a:t>
            </a:r>
            <a:endParaRPr/>
          </a:p>
          <a:p>
            <a:pPr indent="-247650" lvl="0" marL="254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"/>
              <a:buChar char="&gt;"/>
            </a:pPr>
            <a:r>
              <a:rPr lang="en"/>
              <a:t>I can then work with whoever made the charge to either reverse it or move it off of my award and onto another one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6"/>
          <p:cNvSpPr txBox="1"/>
          <p:nvPr>
            <p:ph type="title"/>
          </p:nvPr>
        </p:nvSpPr>
        <p:spPr>
          <a:xfrm>
            <a:off x="671757" y="1167125"/>
            <a:ext cx="69723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00"/>
              <a:buFont typeface="Encode Sans Black"/>
              <a:buNone/>
            </a:pPr>
            <a:r>
              <a:rPr lang="en"/>
              <a:t>Reporting Demo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07"/>
          <p:cNvSpPr txBox="1"/>
          <p:nvPr>
            <p:ph type="title"/>
          </p:nvPr>
        </p:nvSpPr>
        <p:spPr>
          <a:xfrm>
            <a:off x="671757" y="1167125"/>
            <a:ext cx="69723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00"/>
              <a:buFont typeface="Encode Sans Black"/>
              <a:buNone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