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0" r:id="rId1"/>
    <p:sldMasterId id="2147483741" r:id="rId2"/>
    <p:sldMasterId id="2147483742" r:id="rId3"/>
    <p:sldMasterId id="2147483743" r:id="rId4"/>
    <p:sldMasterId id="2147483744" r:id="rId5"/>
    <p:sldMasterId id="2147483745" r:id="rId6"/>
    <p:sldMasterId id="2147483746" r:id="rId7"/>
    <p:sldMasterId id="2147483747" r:id="rId8"/>
    <p:sldMasterId id="2147483748" r:id="rId9"/>
    <p:sldMasterId id="2147483749" r:id="rId10"/>
    <p:sldMasterId id="2147483750" r:id="rId11"/>
    <p:sldMasterId id="2147483751" r:id="rId12"/>
    <p:sldMasterId id="2147483752" r:id="rId13"/>
  </p:sldMasterIdLst>
  <p:notesMasterIdLst>
    <p:notesMasterId r:id="rId87"/>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Lst>
  <p:sldSz cx="9144000" cy="6858000" type="screen4x3"/>
  <p:notesSz cx="6858000" cy="9144000"/>
  <p:embeddedFontLst>
    <p:embeddedFont>
      <p:font typeface="Calibri" panose="020F0502020204030204" pitchFamily="34" charset="0"/>
      <p:regular r:id="rId88"/>
      <p:bold r:id="rId89"/>
      <p:italic r:id="rId90"/>
      <p:boldItalic r:id="rId91"/>
    </p:embeddedFont>
    <p:embeddedFont>
      <p:font typeface="Encode Sans" panose="020B0604020202020204" charset="0"/>
      <p:regular r:id="rId92"/>
      <p:bold r:id="rId93"/>
    </p:embeddedFont>
    <p:embeddedFont>
      <p:font typeface="Encode Sans Black" panose="020B0604020202020204" charset="0"/>
      <p:bold r:id="rId94"/>
    </p:embeddedFont>
    <p:embeddedFont>
      <p:font typeface="Merriweather Sans" pitchFamily="2" charset="0"/>
      <p:regular r:id="rId95"/>
    </p:embeddedFont>
    <p:embeddedFont>
      <p:font typeface="Open Sans" panose="020B0606030504020204" pitchFamily="34" charset="0"/>
      <p:regular r:id="rId96"/>
      <p:bold r:id="rId97"/>
      <p:italic r:id="rId98"/>
      <p:boldItalic r:id="rId99"/>
    </p:embeddedFont>
    <p:embeddedFont>
      <p:font typeface="Open Sans Light" panose="020B0306030504020204" pitchFamily="34" charset="0"/>
      <p:regular r:id="rId100"/>
      <p:bold r:id="rId101"/>
      <p:italic r:id="rId102"/>
      <p:boldItalic r:id="rId103"/>
    </p:embeddedFont>
    <p:embeddedFont>
      <p:font typeface="Verdana" panose="020B0604030504040204" pitchFamily="34" charset="0"/>
      <p:regular r:id="rId104"/>
      <p:bold r:id="rId105"/>
      <p:italic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AF664-485C-4500-874B-A393AEDC8780}">
  <a:tblStyle styleId="{6A5AF664-485C-4500-874B-A393AEDC878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font" Target="fonts/font2.fntdata"/><Relationship Id="rId16" Type="http://schemas.openxmlformats.org/officeDocument/2006/relationships/slide" Target="slides/slide3.xml"/><Relationship Id="rId107" Type="http://schemas.openxmlformats.org/officeDocument/2006/relationships/font" Target="fonts/font20.fntdata"/><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font" Target="fonts/font15.fntdata"/><Relationship Id="rId5" Type="http://schemas.openxmlformats.org/officeDocument/2006/relationships/slideMaster" Target="slideMasters/slideMaster5.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font" Target="fonts/font16.fntdata"/><Relationship Id="rId108" Type="http://schemas.openxmlformats.org/officeDocument/2006/relationships/presProps" Target="presProps.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font" Target="fonts/font19.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viewProps" Target="viewProp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notesMaster" Target="notesMasters/notesMaster1.xml"/><Relationship Id="rId110" Type="http://schemas.openxmlformats.org/officeDocument/2006/relationships/theme" Target="theme/theme1.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font" Target="fonts/font1.fntdata"/><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182920ca8e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g2182920ca8e_0_8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544" name="Google Shape;544;g2182920ca8e_0_8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2d6d1da062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g22d6d1da062_0_3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2d6d1da062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g22d6d1da062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2d6d1da062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22d6d1da062_0_3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2d6d1da062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22d6d1da062_0_3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2d6d1da062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22d6d1da062_0_3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2d6d1da062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22d6d1da062_0_3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2d6d1da062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g22d6d1da062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1857db109b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g21857db109b_0_1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1857db109b_0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1857db109b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21857db109b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1857db109b_0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21857db109b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21857db109b_0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1857db109b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g21857db109b_0_6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1857db109b_0_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21857db109b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21857db109b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1857db109b_0_1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1857db109b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g21857db109b_0_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1857db109b_0_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1857db109b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21857db109b_0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21857db109b_0_2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g21857db109b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g21857db109b_0_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2d6d1da062_0_5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7" name="Google Shape;747;g22d6d1da062_0_555: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2d6d1da062_0_5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3" name="Google Shape;753;g22d6d1da062_0_560: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2d6d1da062_0_5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9" name="Google Shape;759;g22d6d1da062_0_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2d6d1da062_0_57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Google Shape;765;g22d6d1da062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will give OSP time to assist in getting sponsor approval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2d6d1da062_0_5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1" name="Google Shape;771;g22d6d1da062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2d6d1da062_0_58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g22d6d1da062_0_5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2d6d1da062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22d6d1da062_0_2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2d6d1da062_0_585: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3" name="Google Shape;783;g22d6d1da062_0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2d6d1da062_0_7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89" name="Google Shape;789;g22d6d1da062_0_7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2d6d1da062_0_7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2d6d1da062_0_7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 - Following an email we shared on xx/xx</a:t>
            </a:r>
            <a:endParaRPr/>
          </a:p>
        </p:txBody>
      </p:sp>
      <p:sp>
        <p:nvSpPr>
          <p:cNvPr id="796" name="Google Shape;796;g22d6d1da062_0_7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2d6d1da062_0_7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2d6d1da062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VINCE</a:t>
            </a:r>
            <a:endParaRPr/>
          </a:p>
        </p:txBody>
      </p:sp>
      <p:sp>
        <p:nvSpPr>
          <p:cNvPr id="804" name="Google Shape;804;g22d6d1da062_0_7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2d6d1da062_0_7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2d6d1da062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VINCE</a:t>
            </a:r>
            <a:endParaRPr sz="1100"/>
          </a:p>
        </p:txBody>
      </p:sp>
      <p:sp>
        <p:nvSpPr>
          <p:cNvPr id="812" name="Google Shape;812;g22d6d1da062_0_7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2d6d1da062_0_7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2d6d1da062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VINCE</a:t>
            </a:r>
            <a:endParaRPr/>
          </a:p>
          <a:p>
            <a:pPr marL="0" lvl="0" indent="0" algn="l" rtl="0">
              <a:spcBef>
                <a:spcPts val="0"/>
              </a:spcBef>
              <a:spcAft>
                <a:spcPts val="0"/>
              </a:spcAft>
              <a:buNone/>
            </a:pPr>
            <a:r>
              <a:rPr lang="en"/>
              <a:t>After Go-Live, OSP and GCA will have many awards and modifications to process. </a:t>
            </a:r>
            <a:endParaRPr/>
          </a:p>
          <a:p>
            <a:pPr marL="0" lvl="0" indent="0" algn="l" rtl="0">
              <a:spcBef>
                <a:spcPts val="0"/>
              </a:spcBef>
              <a:spcAft>
                <a:spcPts val="0"/>
              </a:spcAft>
              <a:buNone/>
            </a:pPr>
            <a:endParaRPr/>
          </a:p>
          <a:p>
            <a:pPr marL="0" lvl="0" indent="0" algn="l" rtl="0">
              <a:spcBef>
                <a:spcPts val="0"/>
              </a:spcBef>
              <a:spcAft>
                <a:spcPts val="0"/>
              </a:spcAft>
              <a:buNone/>
            </a:pPr>
            <a:r>
              <a:rPr lang="en"/>
              <a:t>Our two offices have created this priority list to ensure the most time sensitive and impactful items receive attention they deserve: </a:t>
            </a:r>
            <a:endParaRPr/>
          </a:p>
        </p:txBody>
      </p:sp>
      <p:sp>
        <p:nvSpPr>
          <p:cNvPr id="818" name="Google Shape;818;g22d6d1da062_0_7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2d6d1da062_0_7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2d6d1da062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VINCE</a:t>
            </a:r>
            <a:endParaRPr/>
          </a:p>
        </p:txBody>
      </p:sp>
      <p:sp>
        <p:nvSpPr>
          <p:cNvPr id="825" name="Google Shape;825;g22d6d1da062_0_7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2d6d1da062_0_7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2d6d1da062_0_7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VINCE</a:t>
            </a:r>
            <a:endParaRPr/>
          </a:p>
        </p:txBody>
      </p:sp>
      <p:sp>
        <p:nvSpPr>
          <p:cNvPr id="832" name="Google Shape;832;g22d6d1da062_0_7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2d6d1da062_0_7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22d6d1da062_0_7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a:t>
            </a:r>
            <a:endParaRPr/>
          </a:p>
        </p:txBody>
      </p:sp>
      <p:sp>
        <p:nvSpPr>
          <p:cNvPr id="840" name="Google Shape;840;g22d6d1da062_0_7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2d6d1da062_0_8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2d6d1da062_0_8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CAROL</a:t>
            </a:r>
            <a:endParaRPr/>
          </a:p>
        </p:txBody>
      </p:sp>
      <p:sp>
        <p:nvSpPr>
          <p:cNvPr id="847" name="Google Shape;847;g22d6d1da062_0_8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2d6d1da062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22d6d1da062_0_2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2d6d1da062_0_8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2d6d1da062_0_8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VINCE</a:t>
            </a:r>
            <a:endParaRPr/>
          </a:p>
        </p:txBody>
      </p:sp>
      <p:sp>
        <p:nvSpPr>
          <p:cNvPr id="854" name="Google Shape;854;g22d6d1da062_0_8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2d6d1da062_0_8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22d6d1da062_0_8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VINCE</a:t>
            </a:r>
            <a:endParaRPr/>
          </a:p>
        </p:txBody>
      </p:sp>
      <p:sp>
        <p:nvSpPr>
          <p:cNvPr id="861" name="Google Shape;861;g22d6d1da062_0_8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2d6d1da062_0_8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2d6d1da062_0_8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VINCE</a:t>
            </a:r>
            <a:endParaRPr/>
          </a:p>
          <a:p>
            <a:pPr marL="0" lvl="0" indent="0" algn="l" rtl="0">
              <a:spcBef>
                <a:spcPts val="0"/>
              </a:spcBef>
              <a:spcAft>
                <a:spcPts val="0"/>
              </a:spcAft>
              <a:buNone/>
            </a:pPr>
            <a:r>
              <a:rPr lang="en"/>
              <a:t>GT/AP dates will not be confirmed until after April MRAM so we should be vague if questions come up i.e. “mid-July”</a:t>
            </a:r>
            <a:endParaRPr/>
          </a:p>
        </p:txBody>
      </p:sp>
      <p:sp>
        <p:nvSpPr>
          <p:cNvPr id="868" name="Google Shape;868;g22d6d1da062_0_8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2d6d1da062_0_8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2d6d1da062_0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EMILY or KIM will present -</a:t>
            </a:r>
            <a:endParaRPr/>
          </a:p>
        </p:txBody>
      </p:sp>
      <p:sp>
        <p:nvSpPr>
          <p:cNvPr id="875" name="Google Shape;875;g22d6d1da062_0_8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2d6d1da062_0_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EMILY or KIM will present -</a:t>
            </a:r>
            <a:endParaRPr/>
          </a:p>
          <a:p>
            <a:pPr marL="0" marR="0" lvl="0" indent="0" algn="l" rtl="0">
              <a:spcBef>
                <a:spcPts val="0"/>
              </a:spcBef>
              <a:spcAft>
                <a:spcPts val="0"/>
              </a:spcAft>
              <a:buClr>
                <a:schemeClr val="dk1"/>
              </a:buClr>
              <a:buSzPts val="1200"/>
              <a:buFont typeface="Calibri"/>
              <a:buNone/>
            </a:pPr>
            <a:endParaRPr/>
          </a:p>
        </p:txBody>
      </p:sp>
      <p:sp>
        <p:nvSpPr>
          <p:cNvPr id="881" name="Google Shape;881;g22d6d1da062_0_8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2d6d1da062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887" name="Google Shape;887;g22d6d1da062_0_961: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2d6d1da062_0_967: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2d6d1da062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2d6d1da062_0_973: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2d6d1da062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22d6d1da062_0_979: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22d6d1da062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480"/>
              </a:spcBef>
              <a:spcAft>
                <a:spcPts val="0"/>
              </a:spcAft>
              <a:buClr>
                <a:schemeClr val="dk1"/>
              </a:buClr>
              <a:buSzPts val="1100"/>
              <a:buFont typeface="Arial"/>
              <a:buNone/>
            </a:pPr>
            <a:r>
              <a:rPr lang="en" sz="1300" i="1">
                <a:solidFill>
                  <a:srgbClr val="4B2E83"/>
                </a:solidFill>
                <a:latin typeface="Open Sans"/>
                <a:ea typeface="Open Sans"/>
                <a:cs typeface="Open Sans"/>
                <a:sym typeface="Open Sans"/>
              </a:rPr>
              <a:t>This resource is not a substitute for the live course and does not count toward fulfilling certificate requirements.</a:t>
            </a:r>
            <a:endParaRPr sz="1300" i="1">
              <a:solidFill>
                <a:srgbClr val="4B2E83"/>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2d6d1da062_0_985: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2d6d1da062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2d6d1da06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g22d6d1da062_0_2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2d6d1da062_0_1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6" name="Google Shape;926;g22d6d1da062_0_1144: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2d6d1da062_0_1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2" name="Google Shape;932;g22d6d1da062_0_1149:notes"/>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2d6d1da062_0_1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g22d6d1da062_0_1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22d6d1da062_0_1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g22d6d1da062_0_1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22d6d1da062_0_1164: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g22d6d1da062_0_1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2d6d1da062_0_1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g22d6d1da062_0_1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22d6d1da062_0_1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g22d6d1da062_0_1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2d6d1da062_0_118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22d6d1da062_0_1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21857db109b_0_4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21857db109b_0_4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76" name="Google Shape;976;g21857db109b_0_4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1857db109b_0_4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g21857db109b_0_4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Thank you!</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 sz="1200">
                <a:latin typeface="Calibri"/>
                <a:ea typeface="Calibri"/>
                <a:cs typeface="Calibri"/>
                <a:sym typeface="Calibri"/>
              </a:rPr>
              <a:t>As is obvious from today’s meeting content, and the Financial Transformation presentation that follows, our work in research administration is complex and nuanced. All of you doing this work know the value and necessity of continuing to learn as we work together keep the UW’s 1.6 billion dollar research enterprise running compliantly and effectively. The CORE Certificate in Research Administration is one pathway we can all take to help us share common knowledge and practices in our work at the UW.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a:t>Today we are recognizing folks who have taken advantage of learning by completing the CORE certificate in research administration This is the sixth group of graduates since CORE launched this certificate in the fall of 2019. To date, 579 people have enrolled in the certificate and as today 151 of them have met all requirements to receive the certificate.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We recognize the recipients on a semi-annual basis in the MRAM venue and today we are going to take a moment to recognize the achievements in this last round completers. Not all of them chose to include their names in today’s announcement but you all know who you are! </a:t>
            </a:r>
            <a:endParaRPr/>
          </a:p>
        </p:txBody>
      </p:sp>
      <p:sp>
        <p:nvSpPr>
          <p:cNvPr id="993" name="Google Shape;993;g21857db109b_0_4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2d6d1da062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22d6d1da062_0_2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21857db109b_0_4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g21857db109b_0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Today let’s give a shout out to these who have taken advantage of learning available to them by completing the CORE Certificate in Research Administration!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Let’s give a shout out to some of our most recent graduates and give them a hand!</a:t>
            </a:r>
            <a:endParaRPr/>
          </a:p>
        </p:txBody>
      </p:sp>
      <p:sp>
        <p:nvSpPr>
          <p:cNvPr id="1006" name="Google Shape;1006;g21857db109b_0_4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1857db109b_0_4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g21857db109b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7" name="Google Shape;1017;g21857db109b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21857db109b_0_4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7" name="Google Shape;1027;g21857db109b_0_4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1857db109b_0_5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g21857db109b_0_5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21857db109b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7" name="Google Shape;1047;g21857db109b_0_5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1857db109b_0_5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7" name="Google Shape;1057;g21857db109b_0_5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1857db109b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7" name="Google Shape;1067;g21857db109b_0_5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1857db109b_0_5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g21857db109b_0_5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And a big thank you to all who support the ongoing professional development of our research administration staff!</a:t>
            </a:r>
            <a:endParaRPr/>
          </a:p>
        </p:txBody>
      </p:sp>
      <p:sp>
        <p:nvSpPr>
          <p:cNvPr id="1078" name="Google Shape;1078;g21857db109b_0_5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2d6d1da062_0_1484:notes"/>
          <p:cNvSpPr>
            <a:spLocks noGrp="1" noRot="1" noChangeAspect="1"/>
          </p:cNvSpPr>
          <p:nvPr>
            <p:ph type="sldImg" idx="2"/>
          </p:nvPr>
        </p:nvSpPr>
        <p:spPr>
          <a:xfrm>
            <a:off x="1388768" y="1142614"/>
            <a:ext cx="4080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22d6d1da062_0_1484: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a:p>
        </p:txBody>
      </p:sp>
      <p:sp>
        <p:nvSpPr>
          <p:cNvPr id="1091" name="Google Shape;1091;g22d6d1da062_0_1484: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68</a:t>
            </a:fld>
            <a:endParaRPr sz="14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2d6d1da062_0_149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7" name="Google Shape;1097;g22d6d1da062_0_1490:notes"/>
          <p:cNvSpPr>
            <a:spLocks noGrp="1" noRot="1" noChangeAspect="1"/>
          </p:cNvSpPr>
          <p:nvPr>
            <p:ph type="sldImg" idx="2"/>
          </p:nvPr>
        </p:nvSpPr>
        <p:spPr>
          <a:xfrm>
            <a:off x="1388768" y="1142614"/>
            <a:ext cx="4080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2d6d1da062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g22d6d1da062_0_2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22d6d1da062_0_149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3" name="Google Shape;1103;g22d6d1da062_0_1495:notes"/>
          <p:cNvSpPr>
            <a:spLocks noGrp="1" noRot="1" noChangeAspect="1"/>
          </p:cNvSpPr>
          <p:nvPr>
            <p:ph type="sldImg" idx="2"/>
          </p:nvPr>
        </p:nvSpPr>
        <p:spPr>
          <a:xfrm>
            <a:off x="1388768" y="1142614"/>
            <a:ext cx="4080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2d6d1da062_0_1500: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9" name="Google Shape;1109;g22d6d1da062_0_1500:notes"/>
          <p:cNvSpPr>
            <a:spLocks noGrp="1" noRot="1" noChangeAspect="1"/>
          </p:cNvSpPr>
          <p:nvPr>
            <p:ph type="sldImg" idx="2"/>
          </p:nvPr>
        </p:nvSpPr>
        <p:spPr>
          <a:xfrm>
            <a:off x="1388768" y="1142614"/>
            <a:ext cx="4080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2d6d1da062_0_1505: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5" name="Google Shape;1115;g22d6d1da062_0_1505:notes"/>
          <p:cNvSpPr>
            <a:spLocks noGrp="1" noRot="1" noChangeAspect="1"/>
          </p:cNvSpPr>
          <p:nvPr>
            <p:ph type="sldImg" idx="2"/>
          </p:nvPr>
        </p:nvSpPr>
        <p:spPr>
          <a:xfrm>
            <a:off x="1388768" y="1142614"/>
            <a:ext cx="4080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22d6d1da062_0_1509:notes"/>
          <p:cNvSpPr txBox="1">
            <a:spLocks noGrp="1"/>
          </p:cNvSpPr>
          <p:nvPr>
            <p:ph type="body" idx="1"/>
          </p:nvPr>
        </p:nvSpPr>
        <p:spPr>
          <a:xfrm>
            <a:off x="685800" y="4400550"/>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0" name="Google Shape;1120;g22d6d1da062_0_1509:notes"/>
          <p:cNvSpPr>
            <a:spLocks noGrp="1" noRot="1" noChangeAspect="1"/>
          </p:cNvSpPr>
          <p:nvPr>
            <p:ph type="sldImg" idx="2"/>
          </p:nvPr>
        </p:nvSpPr>
        <p:spPr>
          <a:xfrm>
            <a:off x="1388768" y="1142614"/>
            <a:ext cx="40803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2d6d1da062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g22d6d1da062_0_3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2d6d1da062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g22d6d1da062_0_3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9.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9.xml"/><Relationship Id="rId5" Type="http://schemas.openxmlformats.org/officeDocument/2006/relationships/image" Target="../media/image26.png"/><Relationship Id="rId4"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11.xml"/><Relationship Id="rId4" Type="http://schemas.openxmlformats.org/officeDocument/2006/relationships/image" Target="../media/image2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13.xml"/><Relationship Id="rId4" Type="http://schemas.openxmlformats.org/officeDocument/2006/relationships/image" Target="../media/image27.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8" name="Google Shape;128;p26"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29" name="Google Shape;129;p26"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30" name="Google Shape;130;p26"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31"/>
        <p:cNvGrpSpPr/>
        <p:nvPr/>
      </p:nvGrpSpPr>
      <p:grpSpPr>
        <a:xfrm>
          <a:off x="0" y="0"/>
          <a:ext cx="0" cy="0"/>
          <a:chOff x="0" y="0"/>
          <a:chExt cx="0" cy="0"/>
        </a:xfrm>
      </p:grpSpPr>
      <p:sp>
        <p:nvSpPr>
          <p:cNvPr id="132" name="Google Shape;132;p2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7"/>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34" name="Google Shape;134;p27"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5" name="Google Shape;135;p27"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8"/>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8"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41" name="Google Shape;141;p28"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2"/>
        <p:cNvGrpSpPr/>
        <p:nvPr/>
      </p:nvGrpSpPr>
      <p:grpSpPr>
        <a:xfrm>
          <a:off x="0" y="0"/>
          <a:ext cx="0" cy="0"/>
          <a:chOff x="0" y="0"/>
          <a:chExt cx="0" cy="0"/>
        </a:xfrm>
      </p:grpSpPr>
      <p:sp>
        <p:nvSpPr>
          <p:cNvPr id="143" name="Google Shape;143;p29"/>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2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5" name="Google Shape;145;p29"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46" name="Google Shape;146;p29"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Page 1">
  <p:cSld name="Header + SubHeader + Content_1">
    <p:spTree>
      <p:nvGrpSpPr>
        <p:cNvPr id="1" name="Shape 148"/>
        <p:cNvGrpSpPr/>
        <p:nvPr/>
      </p:nvGrpSpPr>
      <p:grpSpPr>
        <a:xfrm>
          <a:off x="0" y="0"/>
          <a:ext cx="0" cy="0"/>
          <a:chOff x="0" y="0"/>
          <a:chExt cx="0" cy="0"/>
        </a:xfrm>
      </p:grpSpPr>
      <p:pic>
        <p:nvPicPr>
          <p:cNvPr id="149" name="Google Shape;149;p31" descr="ORIS-white-left-no-W.png"/>
          <p:cNvPicPr preferRelativeResize="0"/>
          <p:nvPr/>
        </p:nvPicPr>
        <p:blipFill>
          <a:blip r:embed="rId2">
            <a:alphaModFix/>
          </a:blip>
          <a:stretch>
            <a:fillRect/>
          </a:stretch>
        </p:blipFill>
        <p:spPr>
          <a:xfrm>
            <a:off x="416970" y="5889300"/>
            <a:ext cx="4464625" cy="551625"/>
          </a:xfrm>
          <a:prstGeom prst="rect">
            <a:avLst/>
          </a:prstGeom>
          <a:noFill/>
          <a:ln>
            <a:noFill/>
          </a:ln>
        </p:spPr>
      </p:pic>
      <p:sp>
        <p:nvSpPr>
          <p:cNvPr id="150" name="Google Shape;150;p31"/>
          <p:cNvSpPr txBox="1">
            <a:spLocks noGrp="1"/>
          </p:cNvSpPr>
          <p:nvPr>
            <p:ph type="title"/>
          </p:nvPr>
        </p:nvSpPr>
        <p:spPr>
          <a:xfrm>
            <a:off x="487975" y="1004200"/>
            <a:ext cx="8093700" cy="305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600" b="1">
                <a:solidFill>
                  <a:schemeClr val="dk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1" name="Google Shape;151;p31"/>
          <p:cNvSpPr txBox="1">
            <a:spLocks noGrp="1"/>
          </p:cNvSpPr>
          <p:nvPr>
            <p:ph type="subTitle" idx="1"/>
          </p:nvPr>
        </p:nvSpPr>
        <p:spPr>
          <a:xfrm>
            <a:off x="445525" y="4342167"/>
            <a:ext cx="6279900" cy="848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pic>
        <p:nvPicPr>
          <p:cNvPr id="152" name="Google Shape;152;p31" descr="W-Logo_White_RGB.png"/>
          <p:cNvPicPr preferRelativeResize="0"/>
          <p:nvPr/>
        </p:nvPicPr>
        <p:blipFill>
          <a:blip r:embed="rId3">
            <a:alphaModFix/>
          </a:blip>
          <a:stretch>
            <a:fillRect/>
          </a:stretch>
        </p:blipFill>
        <p:spPr>
          <a:xfrm>
            <a:off x="7497700" y="5656100"/>
            <a:ext cx="1340424" cy="901424"/>
          </a:xfrm>
          <a:prstGeom prst="rect">
            <a:avLst/>
          </a:prstGeom>
          <a:noFill/>
          <a:ln>
            <a:noFill/>
          </a:ln>
        </p:spPr>
      </p:pic>
      <p:sp>
        <p:nvSpPr>
          <p:cNvPr id="153" name="Google Shape;153;p31"/>
          <p:cNvSpPr/>
          <p:nvPr/>
        </p:nvSpPr>
        <p:spPr>
          <a:xfrm>
            <a:off x="487975" y="4130983"/>
            <a:ext cx="1600200" cy="139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 Text 2">
  <p:cSld name="1_Title Slide_2">
    <p:bg>
      <p:bgPr>
        <a:solidFill>
          <a:srgbClr val="FFFFFF"/>
        </a:solidFill>
        <a:effectLst/>
      </p:bgPr>
    </p:bg>
    <p:spTree>
      <p:nvGrpSpPr>
        <p:cNvPr id="1" name="Shape 154"/>
        <p:cNvGrpSpPr/>
        <p:nvPr/>
      </p:nvGrpSpPr>
      <p:grpSpPr>
        <a:xfrm>
          <a:off x="0" y="0"/>
          <a:ext cx="0" cy="0"/>
          <a:chOff x="0" y="0"/>
          <a:chExt cx="0" cy="0"/>
        </a:xfrm>
      </p:grpSpPr>
      <p:sp>
        <p:nvSpPr>
          <p:cNvPr id="155" name="Google Shape;155;p32"/>
          <p:cNvSpPr txBox="1">
            <a:spLocks noGrp="1"/>
          </p:cNvSpPr>
          <p:nvPr>
            <p:ph type="body" idx="1"/>
          </p:nvPr>
        </p:nvSpPr>
        <p:spPr>
          <a:xfrm>
            <a:off x="671750" y="1035206"/>
            <a:ext cx="6972300" cy="4664700"/>
          </a:xfrm>
          <a:prstGeom prst="rect">
            <a:avLst/>
          </a:prstGeom>
          <a:noFill/>
          <a:ln>
            <a:noFill/>
          </a:ln>
        </p:spPr>
        <p:txBody>
          <a:bodyPr spcFirstLastPara="1" wrap="square" lIns="91425" tIns="91425" rIns="91425" bIns="91425" anchor="t" anchorCtr="0">
            <a:noAutofit/>
          </a:bodyPr>
          <a:lstStyle>
            <a:lvl1pPr marL="457200" lvl="0" indent="-228600" rtl="0">
              <a:lnSpc>
                <a:spcPct val="100000"/>
              </a:lnSpc>
              <a:spcBef>
                <a:spcPts val="0"/>
              </a:spcBef>
              <a:spcAft>
                <a:spcPts val="0"/>
              </a:spcAft>
              <a:buClr>
                <a:schemeClr val="dk1"/>
              </a:buClr>
              <a:buSzPts val="1400"/>
              <a:buNone/>
              <a:defRPr>
                <a:solidFill>
                  <a:schemeClr val="dk1"/>
                </a:solidFill>
              </a:defRPr>
            </a:lvl1pPr>
            <a:lvl2pPr marL="914400" lvl="1" indent="-228600" rtl="0">
              <a:spcBef>
                <a:spcPts val="0"/>
              </a:spcBef>
              <a:spcAft>
                <a:spcPts val="0"/>
              </a:spcAft>
              <a:buClr>
                <a:schemeClr val="dk1"/>
              </a:buClr>
              <a:buSzPts val="1400"/>
              <a:buNone/>
              <a:defRPr>
                <a:solidFill>
                  <a:schemeClr val="dk1"/>
                </a:solidFill>
              </a:defRPr>
            </a:lvl2pPr>
            <a:lvl3pPr marL="1371600" lvl="2" indent="-228600" rtl="0">
              <a:spcBef>
                <a:spcPts val="0"/>
              </a:spcBef>
              <a:spcAft>
                <a:spcPts val="0"/>
              </a:spcAft>
              <a:buClr>
                <a:schemeClr val="dk1"/>
              </a:buClr>
              <a:buSzPts val="1400"/>
              <a:buNone/>
              <a:defRPr>
                <a:solidFill>
                  <a:schemeClr val="dk1"/>
                </a:solidFill>
              </a:defRPr>
            </a:lvl3pPr>
            <a:lvl4pPr marL="1828800" lvl="3" indent="-228600" rtl="0">
              <a:spcBef>
                <a:spcPts val="0"/>
              </a:spcBef>
              <a:spcAft>
                <a:spcPts val="0"/>
              </a:spcAft>
              <a:buClr>
                <a:schemeClr val="dk1"/>
              </a:buClr>
              <a:buSzPts val="1400"/>
              <a:buNone/>
              <a:defRPr>
                <a:solidFill>
                  <a:schemeClr val="dk1"/>
                </a:solidFill>
              </a:defRPr>
            </a:lvl4pPr>
            <a:lvl5pPr marL="2286000" lvl="4" indent="-228600" rtl="0">
              <a:spcBef>
                <a:spcPts val="0"/>
              </a:spcBef>
              <a:spcAft>
                <a:spcPts val="0"/>
              </a:spcAft>
              <a:buClr>
                <a:schemeClr val="dk1"/>
              </a:buClr>
              <a:buSzPts val="1400"/>
              <a:buNone/>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156" name="Google Shape;156;p32"/>
          <p:cNvPicPr preferRelativeResize="0"/>
          <p:nvPr/>
        </p:nvPicPr>
        <p:blipFill rotWithShape="1">
          <a:blip r:embed="rId2">
            <a:alphaModFix/>
          </a:blip>
          <a:srcRect/>
          <a:stretch/>
        </p:blipFill>
        <p:spPr>
          <a:xfrm>
            <a:off x="761632" y="6148251"/>
            <a:ext cx="3149100" cy="518700"/>
          </a:xfrm>
          <a:prstGeom prst="rect">
            <a:avLst/>
          </a:prstGeom>
          <a:noFill/>
          <a:ln>
            <a:noFill/>
          </a:ln>
        </p:spPr>
      </p:pic>
      <p:pic>
        <p:nvPicPr>
          <p:cNvPr id="157" name="Google Shape;157;p32" descr="UW_W Logo_White.png"/>
          <p:cNvPicPr preferRelativeResize="0"/>
          <p:nvPr/>
        </p:nvPicPr>
        <p:blipFill rotWithShape="1">
          <a:blip r:embed="rId3">
            <a:alphaModFix/>
          </a:blip>
          <a:srcRect/>
          <a:stretch/>
        </p:blipFill>
        <p:spPr>
          <a:xfrm>
            <a:off x="7808025" y="5945855"/>
            <a:ext cx="1047600" cy="923700"/>
          </a:xfrm>
          <a:prstGeom prst="rect">
            <a:avLst/>
          </a:prstGeom>
          <a:noFill/>
          <a:ln>
            <a:noFill/>
          </a:ln>
        </p:spPr>
      </p:pic>
      <p:sp>
        <p:nvSpPr>
          <p:cNvPr id="158" name="Google Shape;158;p32"/>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159" name="Google Shape;159;p32"/>
          <p:cNvSpPr/>
          <p:nvPr/>
        </p:nvSpPr>
        <p:spPr>
          <a:xfrm>
            <a:off x="671750" y="804150"/>
            <a:ext cx="1600200" cy="139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Text 1 1">
  <p:cSld name="1_Title Slide_1_1">
    <p:bg>
      <p:bgPr>
        <a:solidFill>
          <a:srgbClr val="FFFFFF"/>
        </a:solidFill>
        <a:effectLst/>
      </p:bgPr>
    </p:bg>
    <p:spTree>
      <p:nvGrpSpPr>
        <p:cNvPr id="1" name="Shape 160"/>
        <p:cNvGrpSpPr/>
        <p:nvPr/>
      </p:nvGrpSpPr>
      <p:grpSpPr>
        <a:xfrm>
          <a:off x="0" y="0"/>
          <a:ext cx="0" cy="0"/>
          <a:chOff x="0" y="0"/>
          <a:chExt cx="0" cy="0"/>
        </a:xfrm>
      </p:grpSpPr>
      <p:sp>
        <p:nvSpPr>
          <p:cNvPr id="161" name="Google Shape;161;p33"/>
          <p:cNvSpPr txBox="1">
            <a:spLocks noGrp="1"/>
          </p:cNvSpPr>
          <p:nvPr>
            <p:ph type="body" idx="1"/>
          </p:nvPr>
        </p:nvSpPr>
        <p:spPr>
          <a:xfrm>
            <a:off x="661575" y="2305435"/>
            <a:ext cx="6972300" cy="3522000"/>
          </a:xfrm>
          <a:prstGeom prst="rect">
            <a:avLst/>
          </a:prstGeom>
          <a:noFill/>
          <a:ln>
            <a:noFill/>
          </a:ln>
        </p:spPr>
        <p:txBody>
          <a:bodyPr spcFirstLastPara="1" wrap="square" lIns="91425" tIns="91425" rIns="91425" bIns="91425" anchor="t" anchorCtr="0">
            <a:noAutofit/>
          </a:bodyPr>
          <a:lstStyle>
            <a:lvl1pPr marL="457200" lvl="0" indent="-228600" rtl="0">
              <a:lnSpc>
                <a:spcPct val="100000"/>
              </a:lnSpc>
              <a:spcBef>
                <a:spcPts val="0"/>
              </a:spcBef>
              <a:spcAft>
                <a:spcPts val="0"/>
              </a:spcAft>
              <a:buClr>
                <a:schemeClr val="dk1"/>
              </a:buClr>
              <a:buSzPts val="1400"/>
              <a:buNone/>
              <a:defRPr>
                <a:solidFill>
                  <a:schemeClr val="dk1"/>
                </a:solidFill>
              </a:defRPr>
            </a:lvl1pPr>
            <a:lvl2pPr marL="914400" lvl="1" indent="-228600" rtl="0">
              <a:spcBef>
                <a:spcPts val="0"/>
              </a:spcBef>
              <a:spcAft>
                <a:spcPts val="0"/>
              </a:spcAft>
              <a:buClr>
                <a:schemeClr val="dk1"/>
              </a:buClr>
              <a:buSzPts val="1400"/>
              <a:buNone/>
              <a:defRPr>
                <a:solidFill>
                  <a:schemeClr val="dk1"/>
                </a:solidFill>
              </a:defRPr>
            </a:lvl2pPr>
            <a:lvl3pPr marL="1371600" lvl="2" indent="-228600" rtl="0">
              <a:spcBef>
                <a:spcPts val="0"/>
              </a:spcBef>
              <a:spcAft>
                <a:spcPts val="0"/>
              </a:spcAft>
              <a:buClr>
                <a:schemeClr val="dk1"/>
              </a:buClr>
              <a:buSzPts val="1400"/>
              <a:buNone/>
              <a:defRPr>
                <a:solidFill>
                  <a:schemeClr val="dk1"/>
                </a:solidFill>
              </a:defRPr>
            </a:lvl3pPr>
            <a:lvl4pPr marL="1828800" lvl="3" indent="-228600" rtl="0">
              <a:spcBef>
                <a:spcPts val="0"/>
              </a:spcBef>
              <a:spcAft>
                <a:spcPts val="0"/>
              </a:spcAft>
              <a:buClr>
                <a:schemeClr val="dk1"/>
              </a:buClr>
              <a:buSzPts val="1400"/>
              <a:buNone/>
              <a:defRPr>
                <a:solidFill>
                  <a:schemeClr val="dk1"/>
                </a:solidFill>
              </a:defRPr>
            </a:lvl4pPr>
            <a:lvl5pPr marL="2286000" lvl="4" indent="-228600" rtl="0">
              <a:spcBef>
                <a:spcPts val="0"/>
              </a:spcBef>
              <a:spcAft>
                <a:spcPts val="0"/>
              </a:spcAft>
              <a:buClr>
                <a:schemeClr val="dk1"/>
              </a:buClr>
              <a:buSzPts val="1400"/>
              <a:buNone/>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pic>
        <p:nvPicPr>
          <p:cNvPr id="162" name="Google Shape;162;p33"/>
          <p:cNvPicPr preferRelativeResize="0"/>
          <p:nvPr/>
        </p:nvPicPr>
        <p:blipFill rotWithShape="1">
          <a:blip r:embed="rId2">
            <a:alphaModFix/>
          </a:blip>
          <a:srcRect/>
          <a:stretch/>
        </p:blipFill>
        <p:spPr>
          <a:xfrm>
            <a:off x="761632" y="6148251"/>
            <a:ext cx="3149100" cy="518700"/>
          </a:xfrm>
          <a:prstGeom prst="rect">
            <a:avLst/>
          </a:prstGeom>
          <a:noFill/>
          <a:ln>
            <a:noFill/>
          </a:ln>
        </p:spPr>
      </p:pic>
      <p:pic>
        <p:nvPicPr>
          <p:cNvPr id="163" name="Google Shape;163;p33" descr="UW_W Logo_White.png"/>
          <p:cNvPicPr preferRelativeResize="0"/>
          <p:nvPr/>
        </p:nvPicPr>
        <p:blipFill rotWithShape="1">
          <a:blip r:embed="rId3">
            <a:alphaModFix/>
          </a:blip>
          <a:srcRect/>
          <a:stretch/>
        </p:blipFill>
        <p:spPr>
          <a:xfrm>
            <a:off x="7808025" y="5945855"/>
            <a:ext cx="1047600" cy="923700"/>
          </a:xfrm>
          <a:prstGeom prst="rect">
            <a:avLst/>
          </a:prstGeom>
          <a:noFill/>
          <a:ln>
            <a:noFill/>
          </a:ln>
        </p:spPr>
      </p:pic>
      <p:sp>
        <p:nvSpPr>
          <p:cNvPr id="164" name="Google Shape;164;p33"/>
          <p:cNvSpPr txBox="1">
            <a:spLocks noGrp="1"/>
          </p:cNvSpPr>
          <p:nvPr>
            <p:ph type="subTitle" idx="2"/>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165" name="Google Shape;165;p33"/>
          <p:cNvSpPr txBox="1">
            <a:spLocks noGrp="1"/>
          </p:cNvSpPr>
          <p:nvPr>
            <p:ph type="subTitle" idx="3"/>
          </p:nvPr>
        </p:nvSpPr>
        <p:spPr>
          <a:xfrm>
            <a:off x="753150" y="1074933"/>
            <a:ext cx="4328100" cy="608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8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166" name="Google Shape;166;p33"/>
          <p:cNvSpPr/>
          <p:nvPr/>
        </p:nvSpPr>
        <p:spPr>
          <a:xfrm>
            <a:off x="671750" y="804150"/>
            <a:ext cx="1600200" cy="139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Graphic 1">
  <p:cSld name="Header + Graphic_1">
    <p:bg>
      <p:bgPr>
        <a:solidFill>
          <a:srgbClr val="FFFFFF"/>
        </a:solidFill>
        <a:effectLst/>
      </p:bgPr>
    </p:bg>
    <p:spTree>
      <p:nvGrpSpPr>
        <p:cNvPr id="1" name="Shape 167"/>
        <p:cNvGrpSpPr/>
        <p:nvPr/>
      </p:nvGrpSpPr>
      <p:grpSpPr>
        <a:xfrm>
          <a:off x="0" y="0"/>
          <a:ext cx="0" cy="0"/>
          <a:chOff x="0" y="0"/>
          <a:chExt cx="0" cy="0"/>
        </a:xfrm>
      </p:grpSpPr>
      <p:pic>
        <p:nvPicPr>
          <p:cNvPr id="168" name="Google Shape;168;p34"/>
          <p:cNvPicPr preferRelativeResize="0"/>
          <p:nvPr/>
        </p:nvPicPr>
        <p:blipFill rotWithShape="1">
          <a:blip r:embed="rId2">
            <a:alphaModFix/>
          </a:blip>
          <a:srcRect/>
          <a:stretch/>
        </p:blipFill>
        <p:spPr>
          <a:xfrm>
            <a:off x="5866410" y="6130327"/>
            <a:ext cx="2926200" cy="482100"/>
          </a:xfrm>
          <a:prstGeom prst="rect">
            <a:avLst/>
          </a:prstGeom>
          <a:noFill/>
          <a:ln>
            <a:noFill/>
          </a:ln>
        </p:spPr>
      </p:pic>
      <p:sp>
        <p:nvSpPr>
          <p:cNvPr id="169" name="Google Shape;169;p34"/>
          <p:cNvSpPr txBox="1">
            <a:spLocks noGrp="1"/>
          </p:cNvSpPr>
          <p:nvPr>
            <p:ph type="subTitle" idx="1"/>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2 Columns Text 1">
  <p:cSld name="Header + Subheader + Content_1">
    <p:bg>
      <p:bgPr>
        <a:solidFill>
          <a:srgbClr val="FFFFFF"/>
        </a:solidFill>
        <a:effectLst/>
      </p:bgPr>
    </p:bg>
    <p:spTree>
      <p:nvGrpSpPr>
        <p:cNvPr id="1" name="Shape 170"/>
        <p:cNvGrpSpPr/>
        <p:nvPr/>
      </p:nvGrpSpPr>
      <p:grpSpPr>
        <a:xfrm>
          <a:off x="0" y="0"/>
          <a:ext cx="0" cy="0"/>
          <a:chOff x="0" y="0"/>
          <a:chExt cx="0" cy="0"/>
        </a:xfrm>
      </p:grpSpPr>
      <p:pic>
        <p:nvPicPr>
          <p:cNvPr id="171" name="Google Shape;171;p35"/>
          <p:cNvPicPr preferRelativeResize="0"/>
          <p:nvPr/>
        </p:nvPicPr>
        <p:blipFill rotWithShape="1">
          <a:blip r:embed="rId2">
            <a:alphaModFix/>
          </a:blip>
          <a:srcRect/>
          <a:stretch/>
        </p:blipFill>
        <p:spPr>
          <a:xfrm>
            <a:off x="761632" y="6148251"/>
            <a:ext cx="3149100" cy="518700"/>
          </a:xfrm>
          <a:prstGeom prst="rect">
            <a:avLst/>
          </a:prstGeom>
          <a:noFill/>
          <a:ln>
            <a:noFill/>
          </a:ln>
        </p:spPr>
      </p:pic>
      <p:pic>
        <p:nvPicPr>
          <p:cNvPr id="172" name="Google Shape;172;p35" descr="UW_W Logo_White.png"/>
          <p:cNvPicPr preferRelativeResize="0"/>
          <p:nvPr/>
        </p:nvPicPr>
        <p:blipFill rotWithShape="1">
          <a:blip r:embed="rId3">
            <a:alphaModFix/>
          </a:blip>
          <a:srcRect/>
          <a:stretch/>
        </p:blipFill>
        <p:spPr>
          <a:xfrm>
            <a:off x="7808025" y="5945855"/>
            <a:ext cx="1047600" cy="923700"/>
          </a:xfrm>
          <a:prstGeom prst="rect">
            <a:avLst/>
          </a:prstGeom>
          <a:noFill/>
          <a:ln>
            <a:noFill/>
          </a:ln>
        </p:spPr>
      </p:pic>
      <p:sp>
        <p:nvSpPr>
          <p:cNvPr id="173" name="Google Shape;173;p35"/>
          <p:cNvSpPr txBox="1">
            <a:spLocks noGrp="1"/>
          </p:cNvSpPr>
          <p:nvPr>
            <p:ph type="subTitle" idx="1"/>
          </p:nvPr>
        </p:nvSpPr>
        <p:spPr>
          <a:xfrm>
            <a:off x="625875" y="56567"/>
            <a:ext cx="7043700" cy="74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174" name="Google Shape;174;p35"/>
          <p:cNvSpPr txBox="1">
            <a:spLocks noGrp="1"/>
          </p:cNvSpPr>
          <p:nvPr>
            <p:ph type="body" idx="2"/>
          </p:nvPr>
        </p:nvSpPr>
        <p:spPr>
          <a:xfrm>
            <a:off x="741525" y="1261633"/>
            <a:ext cx="3189300" cy="4724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5" name="Google Shape;175;p35"/>
          <p:cNvSpPr txBox="1">
            <a:spLocks noGrp="1"/>
          </p:cNvSpPr>
          <p:nvPr>
            <p:ph type="body" idx="3"/>
          </p:nvPr>
        </p:nvSpPr>
        <p:spPr>
          <a:xfrm>
            <a:off x="4480275" y="1337533"/>
            <a:ext cx="3189300" cy="4724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6" name="Google Shape;176;p35"/>
          <p:cNvSpPr/>
          <p:nvPr/>
        </p:nvSpPr>
        <p:spPr>
          <a:xfrm>
            <a:off x="671750" y="804150"/>
            <a:ext cx="1600200" cy="139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177"/>
        <p:cNvGrpSpPr/>
        <p:nvPr/>
      </p:nvGrpSpPr>
      <p:grpSpPr>
        <a:xfrm>
          <a:off x="0" y="0"/>
          <a:ext cx="0" cy="0"/>
          <a:chOff x="0" y="0"/>
          <a:chExt cx="0" cy="0"/>
        </a:xfrm>
      </p:grpSpPr>
      <p:pic>
        <p:nvPicPr>
          <p:cNvPr id="178" name="Google Shape;178;p36"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179" name="Google Shape;179;p36"/>
          <p:cNvPicPr preferRelativeResize="0"/>
          <p:nvPr/>
        </p:nvPicPr>
        <p:blipFill rotWithShape="1">
          <a:blip r:embed="rId3">
            <a:alphaModFix/>
          </a:blip>
          <a:srcRect/>
          <a:stretch/>
        </p:blipFill>
        <p:spPr>
          <a:xfrm>
            <a:off x="568081" y="6131476"/>
            <a:ext cx="2416272" cy="213486"/>
          </a:xfrm>
          <a:prstGeom prst="rect">
            <a:avLst/>
          </a:prstGeom>
          <a:noFill/>
          <a:ln>
            <a:noFill/>
          </a:ln>
        </p:spPr>
      </p:pic>
      <p:pic>
        <p:nvPicPr>
          <p:cNvPr id="180" name="Google Shape;180;p36"/>
          <p:cNvPicPr preferRelativeResize="0"/>
          <p:nvPr/>
        </p:nvPicPr>
        <p:blipFill rotWithShape="1">
          <a:blip r:embed="rId4">
            <a:alphaModFix/>
          </a:blip>
          <a:srcRect/>
          <a:stretch/>
        </p:blipFill>
        <p:spPr>
          <a:xfrm>
            <a:off x="568081" y="4568599"/>
            <a:ext cx="1600198" cy="139700"/>
          </a:xfrm>
          <a:prstGeom prst="rect">
            <a:avLst/>
          </a:prstGeom>
          <a:noFill/>
          <a:ln>
            <a:noFill/>
          </a:ln>
        </p:spPr>
      </p:pic>
      <p:sp>
        <p:nvSpPr>
          <p:cNvPr id="181" name="Google Shape;181;p36"/>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3"/>
        <p:cNvGrpSpPr/>
        <p:nvPr/>
      </p:nvGrpSpPr>
      <p:grpSpPr>
        <a:xfrm>
          <a:off x="0" y="0"/>
          <a:ext cx="0" cy="0"/>
          <a:chOff x="0" y="0"/>
          <a:chExt cx="0" cy="0"/>
        </a:xfrm>
      </p:grpSpPr>
      <p:pic>
        <p:nvPicPr>
          <p:cNvPr id="184" name="Google Shape;184;p38"/>
          <p:cNvPicPr preferRelativeResize="0"/>
          <p:nvPr/>
        </p:nvPicPr>
        <p:blipFill rotWithShape="1">
          <a:blip r:embed="rId2">
            <a:alphaModFix/>
          </a:blip>
          <a:srcRect/>
          <a:stretch/>
        </p:blipFill>
        <p:spPr>
          <a:xfrm>
            <a:off x="555381" y="1819204"/>
            <a:ext cx="1103785" cy="96361"/>
          </a:xfrm>
          <a:prstGeom prst="rect">
            <a:avLst/>
          </a:prstGeom>
          <a:noFill/>
          <a:ln>
            <a:noFill/>
          </a:ln>
        </p:spPr>
      </p:pic>
      <p:pic>
        <p:nvPicPr>
          <p:cNvPr id="185" name="Google Shape;185;p38"/>
          <p:cNvPicPr preferRelativeResize="0"/>
          <p:nvPr/>
        </p:nvPicPr>
        <p:blipFill rotWithShape="1">
          <a:blip r:embed="rId3">
            <a:alphaModFix/>
          </a:blip>
          <a:srcRect/>
          <a:stretch/>
        </p:blipFill>
        <p:spPr>
          <a:xfrm>
            <a:off x="549031" y="1818011"/>
            <a:ext cx="1103785" cy="96362"/>
          </a:xfrm>
          <a:prstGeom prst="rect">
            <a:avLst/>
          </a:prstGeom>
          <a:noFill/>
          <a:ln>
            <a:noFill/>
          </a:ln>
        </p:spPr>
      </p:pic>
      <p:sp>
        <p:nvSpPr>
          <p:cNvPr id="186" name="Google Shape;186;p38"/>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38"/>
          <p:cNvSpPr txBox="1">
            <a:spLocks noGrp="1"/>
          </p:cNvSpPr>
          <p:nvPr>
            <p:ph type="body" idx="2"/>
          </p:nvPr>
        </p:nvSpPr>
        <p:spPr>
          <a:xfrm>
            <a:off x="460375" y="2307556"/>
            <a:ext cx="8184600" cy="548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Open Sans"/>
              <a:buNone/>
              <a:defRPr sz="2400" i="0" u="none" strike="noStrike" cap="none">
                <a:solidFill>
                  <a:schemeClr val="dk2"/>
                </a:solidFill>
                <a:latin typeface="Open Sans"/>
                <a:ea typeface="Open Sans"/>
                <a:cs typeface="Open Sans"/>
                <a:sym typeface="Open Sans"/>
              </a:defRPr>
            </a:lvl1pPr>
            <a:lvl2pPr marL="914400" marR="0" lvl="1" indent="-228600" algn="l" rtl="0">
              <a:spcBef>
                <a:spcPts val="560"/>
              </a:spcBef>
              <a:spcAft>
                <a:spcPts val="0"/>
              </a:spcAft>
              <a:buClr>
                <a:srgbClr val="E8D3A2"/>
              </a:buClr>
              <a:buSzPts val="2800"/>
              <a:buFont typeface="Open Sans"/>
              <a:buNone/>
              <a:defRPr sz="2800" i="0" u="none" strike="noStrike" cap="none">
                <a:solidFill>
                  <a:srgbClr val="E8D3A2"/>
                </a:solidFill>
                <a:latin typeface="Open Sans"/>
                <a:ea typeface="Open Sans"/>
                <a:cs typeface="Open Sans"/>
                <a:sym typeface="Open Sans"/>
              </a:defRPr>
            </a:lvl2pPr>
            <a:lvl3pPr marL="1371600" marR="0" lvl="2" indent="-228600" algn="l" rtl="0">
              <a:spcBef>
                <a:spcPts val="480"/>
              </a:spcBef>
              <a:spcAft>
                <a:spcPts val="0"/>
              </a:spcAft>
              <a:buClr>
                <a:srgbClr val="E8D3A2"/>
              </a:buClr>
              <a:buSzPts val="2400"/>
              <a:buFont typeface="Open Sans"/>
              <a:buNone/>
              <a:defRPr sz="2400" i="0" u="none" strike="noStrike" cap="none">
                <a:solidFill>
                  <a:srgbClr val="E8D3A2"/>
                </a:solidFill>
                <a:latin typeface="Open Sans"/>
                <a:ea typeface="Open Sans"/>
                <a:cs typeface="Open Sans"/>
                <a:sym typeface="Open Sans"/>
              </a:defRPr>
            </a:lvl3pPr>
            <a:lvl4pPr marL="1828800" marR="0" lvl="3"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4pPr>
            <a:lvl5pPr marL="2286000" marR="0" lvl="4" indent="-228600" algn="l" rtl="0">
              <a:spcBef>
                <a:spcPts val="400"/>
              </a:spcBef>
              <a:spcAft>
                <a:spcPts val="0"/>
              </a:spcAft>
              <a:buClr>
                <a:srgbClr val="E8D3A2"/>
              </a:buClr>
              <a:buSzPts val="2000"/>
              <a:buFont typeface="Open Sans"/>
              <a:buNone/>
              <a:defRPr sz="2000" i="0" u="none" strike="noStrike" cap="none">
                <a:solidFill>
                  <a:srgbClr val="E8D3A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Open Sans"/>
              <a:buChar char="•"/>
              <a:defRPr sz="2000" i="0" u="none" strike="noStrike" cap="none">
                <a:solidFill>
                  <a:schemeClr val="dk1"/>
                </a:solidFill>
                <a:latin typeface="Open Sans"/>
                <a:ea typeface="Open Sans"/>
                <a:cs typeface="Open Sans"/>
                <a:sym typeface="Open Sans"/>
              </a:defRPr>
            </a:lvl9pPr>
          </a:lstStyle>
          <a:p>
            <a:endParaRPr/>
          </a:p>
        </p:txBody>
      </p:sp>
      <p:pic>
        <p:nvPicPr>
          <p:cNvPr id="188" name="Google Shape;188;p38"/>
          <p:cNvPicPr preferRelativeResize="0"/>
          <p:nvPr/>
        </p:nvPicPr>
        <p:blipFill rotWithShape="1">
          <a:blip r:embed="rId4">
            <a:alphaModFix/>
          </a:blip>
          <a:srcRect/>
          <a:stretch/>
        </p:blipFill>
        <p:spPr>
          <a:xfrm>
            <a:off x="6105041" y="6234040"/>
            <a:ext cx="2539991" cy="172311"/>
          </a:xfrm>
          <a:prstGeom prst="rect">
            <a:avLst/>
          </a:prstGeom>
          <a:noFill/>
          <a:ln>
            <a:noFill/>
          </a:ln>
        </p:spPr>
      </p:pic>
      <p:sp>
        <p:nvSpPr>
          <p:cNvPr id="189" name="Google Shape;189;p38"/>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Boundless">
  <p:cSld name="1_Title Slide">
    <p:spTree>
      <p:nvGrpSpPr>
        <p:cNvPr id="1" name="Shape 190"/>
        <p:cNvGrpSpPr/>
        <p:nvPr/>
      </p:nvGrpSpPr>
      <p:grpSpPr>
        <a:xfrm>
          <a:off x="0" y="0"/>
          <a:ext cx="0" cy="0"/>
          <a:chOff x="0" y="0"/>
          <a:chExt cx="0" cy="0"/>
        </a:xfrm>
      </p:grpSpPr>
      <p:pic>
        <p:nvPicPr>
          <p:cNvPr id="191" name="Google Shape;191;p39"/>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192" name="Google Shape;192;p39"/>
          <p:cNvPicPr preferRelativeResize="0"/>
          <p:nvPr/>
        </p:nvPicPr>
        <p:blipFill rotWithShape="1">
          <a:blip r:embed="rId3">
            <a:alphaModFix/>
          </a:blip>
          <a:srcRect/>
          <a:stretch/>
        </p:blipFill>
        <p:spPr>
          <a:xfrm>
            <a:off x="568081" y="6132012"/>
            <a:ext cx="2425226" cy="213273"/>
          </a:xfrm>
          <a:prstGeom prst="rect">
            <a:avLst/>
          </a:prstGeom>
          <a:noFill/>
          <a:ln>
            <a:noFill/>
          </a:ln>
        </p:spPr>
      </p:pic>
      <p:pic>
        <p:nvPicPr>
          <p:cNvPr id="193" name="Google Shape;193;p39" descr="W Logo_Purple_2685_HEX.png"/>
          <p:cNvPicPr preferRelativeResize="0"/>
          <p:nvPr/>
        </p:nvPicPr>
        <p:blipFill rotWithShape="1">
          <a:blip r:embed="rId4">
            <a:alphaModFix/>
          </a:blip>
          <a:srcRect/>
          <a:stretch/>
        </p:blipFill>
        <p:spPr>
          <a:xfrm>
            <a:off x="7483915" y="5626608"/>
            <a:ext cx="1371600" cy="923544"/>
          </a:xfrm>
          <a:prstGeom prst="rect">
            <a:avLst/>
          </a:prstGeom>
          <a:noFill/>
          <a:ln>
            <a:noFill/>
          </a:ln>
        </p:spPr>
      </p:pic>
      <p:sp>
        <p:nvSpPr>
          <p:cNvPr id="194" name="Google Shape;194;p39"/>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UW">
  <p:cSld name="Title Slide">
    <p:spTree>
      <p:nvGrpSpPr>
        <p:cNvPr id="1" name="Shape 195"/>
        <p:cNvGrpSpPr/>
        <p:nvPr/>
      </p:nvGrpSpPr>
      <p:grpSpPr>
        <a:xfrm>
          <a:off x="0" y="0"/>
          <a:ext cx="0" cy="0"/>
          <a:chOff x="0" y="0"/>
          <a:chExt cx="0" cy="0"/>
        </a:xfrm>
      </p:grpSpPr>
      <p:pic>
        <p:nvPicPr>
          <p:cNvPr id="196" name="Google Shape;196;p40"/>
          <p:cNvPicPr preferRelativeResize="0"/>
          <p:nvPr/>
        </p:nvPicPr>
        <p:blipFill rotWithShape="1">
          <a:blip r:embed="rId2">
            <a:alphaModFix/>
          </a:blip>
          <a:srcRect/>
          <a:stretch/>
        </p:blipFill>
        <p:spPr>
          <a:xfrm>
            <a:off x="568081" y="4568598"/>
            <a:ext cx="1600198" cy="139700"/>
          </a:xfrm>
          <a:prstGeom prst="rect">
            <a:avLst/>
          </a:prstGeom>
          <a:noFill/>
          <a:ln>
            <a:noFill/>
          </a:ln>
        </p:spPr>
      </p:pic>
      <p:pic>
        <p:nvPicPr>
          <p:cNvPr id="197" name="Google Shape;197;p40"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pic>
        <p:nvPicPr>
          <p:cNvPr id="198" name="Google Shape;198;p40"/>
          <p:cNvPicPr preferRelativeResize="0"/>
          <p:nvPr/>
        </p:nvPicPr>
        <p:blipFill rotWithShape="1">
          <a:blip r:embed="rId4">
            <a:alphaModFix/>
          </a:blip>
          <a:srcRect/>
          <a:stretch/>
        </p:blipFill>
        <p:spPr>
          <a:xfrm>
            <a:off x="568085" y="6234040"/>
            <a:ext cx="2539991" cy="172311"/>
          </a:xfrm>
          <a:prstGeom prst="rect">
            <a:avLst/>
          </a:prstGeom>
          <a:noFill/>
          <a:ln>
            <a:noFill/>
          </a:ln>
        </p:spPr>
      </p:pic>
      <p:sp>
        <p:nvSpPr>
          <p:cNvPr id="199" name="Google Shape;199;p40"/>
          <p:cNvSpPr txBox="1">
            <a:spLocks noGrp="1"/>
          </p:cNvSpPr>
          <p:nvPr>
            <p:ph type="title"/>
          </p:nvPr>
        </p:nvSpPr>
        <p:spPr>
          <a:xfrm>
            <a:off x="460376" y="859991"/>
            <a:ext cx="7023600" cy="3522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00"/>
        <p:cNvGrpSpPr/>
        <p:nvPr/>
      </p:nvGrpSpPr>
      <p:grpSpPr>
        <a:xfrm>
          <a:off x="0" y="0"/>
          <a:ext cx="0" cy="0"/>
          <a:chOff x="0" y="0"/>
          <a:chExt cx="0" cy="0"/>
        </a:xfrm>
      </p:grpSpPr>
      <p:pic>
        <p:nvPicPr>
          <p:cNvPr id="201" name="Google Shape;201;p41"/>
          <p:cNvPicPr preferRelativeResize="0"/>
          <p:nvPr/>
        </p:nvPicPr>
        <p:blipFill rotWithShape="1">
          <a:blip r:embed="rId2">
            <a:alphaModFix/>
          </a:blip>
          <a:srcRect/>
          <a:stretch/>
        </p:blipFill>
        <p:spPr>
          <a:xfrm>
            <a:off x="549031" y="1818011"/>
            <a:ext cx="1103785" cy="96362"/>
          </a:xfrm>
          <a:prstGeom prst="rect">
            <a:avLst/>
          </a:prstGeom>
          <a:noFill/>
          <a:ln>
            <a:noFill/>
          </a:ln>
        </p:spPr>
      </p:pic>
      <p:pic>
        <p:nvPicPr>
          <p:cNvPr id="202" name="Google Shape;202;p41"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203" name="Google Shape;203;p41"/>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41"/>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Boundless">
  <p:cSld name="2_Title Slide">
    <p:bg>
      <p:bgPr>
        <a:solidFill>
          <a:schemeClr val="dk1"/>
        </a:solidFill>
        <a:effectLst/>
      </p:bgPr>
    </p:bg>
    <p:spTree>
      <p:nvGrpSpPr>
        <p:cNvPr id="1" name="Shape 206"/>
        <p:cNvGrpSpPr/>
        <p:nvPr/>
      </p:nvGrpSpPr>
      <p:grpSpPr>
        <a:xfrm>
          <a:off x="0" y="0"/>
          <a:ext cx="0" cy="0"/>
          <a:chOff x="0" y="0"/>
          <a:chExt cx="0" cy="0"/>
        </a:xfrm>
      </p:grpSpPr>
      <p:pic>
        <p:nvPicPr>
          <p:cNvPr id="207" name="Google Shape;207;p43"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208" name="Google Shape;208;p43"/>
          <p:cNvPicPr preferRelativeResize="0"/>
          <p:nvPr/>
        </p:nvPicPr>
        <p:blipFill rotWithShape="1">
          <a:blip r:embed="rId3">
            <a:alphaModFix/>
          </a:blip>
          <a:srcRect/>
          <a:stretch/>
        </p:blipFill>
        <p:spPr>
          <a:xfrm>
            <a:off x="568081" y="6131476"/>
            <a:ext cx="2416275" cy="213486"/>
          </a:xfrm>
          <a:prstGeom prst="rect">
            <a:avLst/>
          </a:prstGeom>
          <a:noFill/>
          <a:ln>
            <a:noFill/>
          </a:ln>
        </p:spPr>
      </p:pic>
      <p:pic>
        <p:nvPicPr>
          <p:cNvPr id="209" name="Google Shape;209;p43"/>
          <p:cNvPicPr preferRelativeResize="0"/>
          <p:nvPr/>
        </p:nvPicPr>
        <p:blipFill rotWithShape="1">
          <a:blip r:embed="rId4">
            <a:alphaModFix/>
          </a:blip>
          <a:srcRect/>
          <a:stretch/>
        </p:blipFill>
        <p:spPr>
          <a:xfrm>
            <a:off x="568081" y="4568598"/>
            <a:ext cx="1600200" cy="139700"/>
          </a:xfrm>
          <a:prstGeom prst="rect">
            <a:avLst/>
          </a:prstGeom>
          <a:noFill/>
          <a:ln>
            <a:noFill/>
          </a:ln>
        </p:spPr>
      </p:pic>
      <p:sp>
        <p:nvSpPr>
          <p:cNvPr id="210" name="Google Shape;210;p43"/>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11"/>
        <p:cNvGrpSpPr/>
        <p:nvPr/>
      </p:nvGrpSpPr>
      <p:grpSpPr>
        <a:xfrm>
          <a:off x="0" y="0"/>
          <a:ext cx="0" cy="0"/>
          <a:chOff x="0" y="0"/>
          <a:chExt cx="0" cy="0"/>
        </a:xfrm>
      </p:grpSpPr>
      <p:sp>
        <p:nvSpPr>
          <p:cNvPr id="212" name="Google Shape;212;p44"/>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3" name="Google Shape;213;p44"/>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Open Sans"/>
              <a:buNone/>
              <a:defRPr sz="2400" b="0" i="0" u="none" strike="noStrike" cap="none">
                <a:solidFill>
                  <a:schemeClr val="lt2"/>
                </a:solidFill>
                <a:latin typeface="Open Sans"/>
                <a:ea typeface="Open Sans"/>
                <a:cs typeface="Open Sans"/>
                <a:sym typeface="Open Sans"/>
              </a:defRPr>
            </a:lvl1pPr>
            <a:lvl2pPr marL="914400" marR="0" lvl="1" indent="-228600" algn="l" rtl="0">
              <a:lnSpc>
                <a:spcPct val="100000"/>
              </a:lnSpc>
              <a:spcBef>
                <a:spcPts val="560"/>
              </a:spcBef>
              <a:spcAft>
                <a:spcPts val="0"/>
              </a:spcAft>
              <a:buClr>
                <a:srgbClr val="E8D3A2"/>
              </a:buClr>
              <a:buSzPts val="2800"/>
              <a:buFont typeface="Open Sans"/>
              <a:buNone/>
              <a:defRPr sz="2800" b="0" i="0" u="none" strike="noStrike" cap="none">
                <a:solidFill>
                  <a:srgbClr val="E8D3A2"/>
                </a:solidFill>
                <a:latin typeface="Open Sans"/>
                <a:ea typeface="Open Sans"/>
                <a:cs typeface="Open Sans"/>
                <a:sym typeface="Open Sans"/>
              </a:defRPr>
            </a:lvl2pPr>
            <a:lvl3pPr marL="1371600" marR="0" lvl="2" indent="-228600" algn="l" rtl="0">
              <a:lnSpc>
                <a:spcPct val="100000"/>
              </a:lnSpc>
              <a:spcBef>
                <a:spcPts val="480"/>
              </a:spcBef>
              <a:spcAft>
                <a:spcPts val="0"/>
              </a:spcAft>
              <a:buClr>
                <a:srgbClr val="E8D3A2"/>
              </a:buClr>
              <a:buSzPts val="2400"/>
              <a:buFont typeface="Open Sans"/>
              <a:buNone/>
              <a:defRPr sz="2400" b="0" i="0" u="none" strike="noStrike" cap="none">
                <a:solidFill>
                  <a:srgbClr val="E8D3A2"/>
                </a:solidFill>
                <a:latin typeface="Open Sans"/>
                <a:ea typeface="Open Sans"/>
                <a:cs typeface="Open Sans"/>
                <a:sym typeface="Open Sans"/>
              </a:defRPr>
            </a:lvl3pPr>
            <a:lvl4pPr marL="1828800" marR="0" lvl="3" indent="-228600" algn="l" rtl="0">
              <a:lnSpc>
                <a:spcPct val="100000"/>
              </a:lnSpc>
              <a:spcBef>
                <a:spcPts val="400"/>
              </a:spcBef>
              <a:spcAft>
                <a:spcPts val="0"/>
              </a:spcAft>
              <a:buClr>
                <a:srgbClr val="E8D3A2"/>
              </a:buClr>
              <a:buSzPts val="2000"/>
              <a:buFont typeface="Open Sans"/>
              <a:buNone/>
              <a:defRPr sz="2000" b="0" i="0" u="none" strike="noStrike" cap="none">
                <a:solidFill>
                  <a:srgbClr val="E8D3A2"/>
                </a:solidFill>
                <a:latin typeface="Open Sans"/>
                <a:ea typeface="Open Sans"/>
                <a:cs typeface="Open Sans"/>
                <a:sym typeface="Open Sans"/>
              </a:defRPr>
            </a:lvl4pPr>
            <a:lvl5pPr marL="2286000" marR="0" lvl="4" indent="-228600" algn="l" rtl="0">
              <a:lnSpc>
                <a:spcPct val="100000"/>
              </a:lnSpc>
              <a:spcBef>
                <a:spcPts val="400"/>
              </a:spcBef>
              <a:spcAft>
                <a:spcPts val="0"/>
              </a:spcAft>
              <a:buClr>
                <a:srgbClr val="E8D3A2"/>
              </a:buClr>
              <a:buSzPts val="2000"/>
              <a:buFont typeface="Open Sans"/>
              <a:buNone/>
              <a:defRPr sz="20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9pPr>
          </a:lstStyle>
          <a:p>
            <a:endParaRPr/>
          </a:p>
        </p:txBody>
      </p:sp>
      <p:pic>
        <p:nvPicPr>
          <p:cNvPr id="214" name="Google Shape;214;p44"/>
          <p:cNvPicPr preferRelativeResize="0"/>
          <p:nvPr/>
        </p:nvPicPr>
        <p:blipFill rotWithShape="1">
          <a:blip r:embed="rId2">
            <a:alphaModFix/>
          </a:blip>
          <a:srcRect/>
          <a:stretch/>
        </p:blipFill>
        <p:spPr>
          <a:xfrm>
            <a:off x="549031" y="1818011"/>
            <a:ext cx="1103788" cy="96362"/>
          </a:xfrm>
          <a:prstGeom prst="rect">
            <a:avLst/>
          </a:prstGeom>
          <a:noFill/>
          <a:ln>
            <a:noFill/>
          </a:ln>
        </p:spPr>
      </p:pic>
      <p:pic>
        <p:nvPicPr>
          <p:cNvPr id="215" name="Google Shape;215;p44"/>
          <p:cNvPicPr preferRelativeResize="0"/>
          <p:nvPr/>
        </p:nvPicPr>
        <p:blipFill rotWithShape="1">
          <a:blip r:embed="rId3">
            <a:alphaModFix/>
          </a:blip>
          <a:srcRect/>
          <a:stretch/>
        </p:blipFill>
        <p:spPr>
          <a:xfrm>
            <a:off x="6105037" y="6234040"/>
            <a:ext cx="2540000" cy="172311"/>
          </a:xfrm>
          <a:prstGeom prst="rect">
            <a:avLst/>
          </a:prstGeom>
          <a:noFill/>
          <a:ln>
            <a:noFill/>
          </a:ln>
        </p:spPr>
      </p:pic>
      <p:sp>
        <p:nvSpPr>
          <p:cNvPr id="216" name="Google Shape;216;p44"/>
          <p:cNvSpPr txBox="1">
            <a:spLocks noGrp="1"/>
          </p:cNvSpPr>
          <p:nvPr>
            <p:ph type="title"/>
          </p:nvPr>
        </p:nvSpPr>
        <p:spPr>
          <a:xfrm>
            <a:off x="447923" y="495347"/>
            <a:ext cx="8197200" cy="13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UW">
  <p:cSld name="1_Title Slide">
    <p:bg>
      <p:bgPr>
        <a:solidFill>
          <a:schemeClr val="dk1"/>
        </a:solidFill>
        <a:effectLst/>
      </p:bgPr>
    </p:bg>
    <p:spTree>
      <p:nvGrpSpPr>
        <p:cNvPr id="1" name="Shape 217"/>
        <p:cNvGrpSpPr/>
        <p:nvPr/>
      </p:nvGrpSpPr>
      <p:grpSpPr>
        <a:xfrm>
          <a:off x="0" y="0"/>
          <a:ext cx="0" cy="0"/>
          <a:chOff x="0" y="0"/>
          <a:chExt cx="0" cy="0"/>
        </a:xfrm>
      </p:grpSpPr>
      <p:pic>
        <p:nvPicPr>
          <p:cNvPr id="218" name="Google Shape;218;p45" descr="UW_W Logo_White.png"/>
          <p:cNvPicPr preferRelativeResize="0"/>
          <p:nvPr/>
        </p:nvPicPr>
        <p:blipFill rotWithShape="1">
          <a:blip r:embed="rId2">
            <a:alphaModFix/>
          </a:blip>
          <a:srcRect/>
          <a:stretch/>
        </p:blipFill>
        <p:spPr>
          <a:xfrm>
            <a:off x="7483915" y="5626608"/>
            <a:ext cx="1371600" cy="923544"/>
          </a:xfrm>
          <a:prstGeom prst="rect">
            <a:avLst/>
          </a:prstGeom>
          <a:noFill/>
          <a:ln>
            <a:noFill/>
          </a:ln>
        </p:spPr>
      </p:pic>
      <p:pic>
        <p:nvPicPr>
          <p:cNvPr id="219" name="Google Shape;219;p45"/>
          <p:cNvPicPr preferRelativeResize="0"/>
          <p:nvPr/>
        </p:nvPicPr>
        <p:blipFill rotWithShape="1">
          <a:blip r:embed="rId3">
            <a:alphaModFix/>
          </a:blip>
          <a:srcRect/>
          <a:stretch/>
        </p:blipFill>
        <p:spPr>
          <a:xfrm>
            <a:off x="568081" y="6234040"/>
            <a:ext cx="2540000" cy="172311"/>
          </a:xfrm>
          <a:prstGeom prst="rect">
            <a:avLst/>
          </a:prstGeom>
          <a:noFill/>
          <a:ln>
            <a:noFill/>
          </a:ln>
        </p:spPr>
      </p:pic>
      <p:pic>
        <p:nvPicPr>
          <p:cNvPr id="220" name="Google Shape;220;p45"/>
          <p:cNvPicPr preferRelativeResize="0"/>
          <p:nvPr/>
        </p:nvPicPr>
        <p:blipFill rotWithShape="1">
          <a:blip r:embed="rId4">
            <a:alphaModFix/>
          </a:blip>
          <a:srcRect/>
          <a:stretch/>
        </p:blipFill>
        <p:spPr>
          <a:xfrm>
            <a:off x="568081" y="4568598"/>
            <a:ext cx="1600200" cy="139700"/>
          </a:xfrm>
          <a:prstGeom prst="rect">
            <a:avLst/>
          </a:prstGeom>
          <a:noFill/>
          <a:ln>
            <a:noFill/>
          </a:ln>
        </p:spPr>
      </p:pic>
      <p:sp>
        <p:nvSpPr>
          <p:cNvPr id="221" name="Google Shape;221;p45"/>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222"/>
        <p:cNvGrpSpPr/>
        <p:nvPr/>
      </p:nvGrpSpPr>
      <p:grpSpPr>
        <a:xfrm>
          <a:off x="0" y="0"/>
          <a:ext cx="0" cy="0"/>
          <a:chOff x="0" y="0"/>
          <a:chExt cx="0" cy="0"/>
        </a:xfrm>
      </p:grpSpPr>
      <p:sp>
        <p:nvSpPr>
          <p:cNvPr id="223" name="Google Shape;223;p46"/>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24" name="Google Shape;224;p46"/>
          <p:cNvPicPr preferRelativeResize="0"/>
          <p:nvPr/>
        </p:nvPicPr>
        <p:blipFill rotWithShape="1">
          <a:blip r:embed="rId2">
            <a:alphaModFix/>
          </a:blip>
          <a:srcRect/>
          <a:stretch/>
        </p:blipFill>
        <p:spPr>
          <a:xfrm>
            <a:off x="549031" y="1818011"/>
            <a:ext cx="1103788" cy="96362"/>
          </a:xfrm>
          <a:prstGeom prst="rect">
            <a:avLst/>
          </a:prstGeom>
          <a:noFill/>
          <a:ln>
            <a:noFill/>
          </a:ln>
        </p:spPr>
      </p:pic>
      <p:pic>
        <p:nvPicPr>
          <p:cNvPr id="225" name="Google Shape;225;p46" descr="UW_W Logo_White.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226" name="Google Shape;226;p46"/>
          <p:cNvSpPr txBox="1">
            <a:spLocks noGrp="1"/>
          </p:cNvSpPr>
          <p:nvPr>
            <p:ph type="title"/>
          </p:nvPr>
        </p:nvSpPr>
        <p:spPr>
          <a:xfrm>
            <a:off x="447923" y="492977"/>
            <a:ext cx="8197200" cy="13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28"/>
        <p:cNvGrpSpPr/>
        <p:nvPr/>
      </p:nvGrpSpPr>
      <p:grpSpPr>
        <a:xfrm>
          <a:off x="0" y="0"/>
          <a:ext cx="0" cy="0"/>
          <a:chOff x="0" y="0"/>
          <a:chExt cx="0" cy="0"/>
        </a:xfrm>
      </p:grpSpPr>
      <p:pic>
        <p:nvPicPr>
          <p:cNvPr id="229" name="Google Shape;229;p48"/>
          <p:cNvPicPr preferRelativeResize="0"/>
          <p:nvPr/>
        </p:nvPicPr>
        <p:blipFill rotWithShape="1">
          <a:blip r:embed="rId2">
            <a:alphaModFix/>
          </a:blip>
          <a:srcRect/>
          <a:stretch/>
        </p:blipFill>
        <p:spPr>
          <a:xfrm>
            <a:off x="555381" y="1819204"/>
            <a:ext cx="1103788" cy="96361"/>
          </a:xfrm>
          <a:prstGeom prst="rect">
            <a:avLst/>
          </a:prstGeom>
          <a:noFill/>
          <a:ln>
            <a:noFill/>
          </a:ln>
        </p:spPr>
      </p:pic>
      <p:pic>
        <p:nvPicPr>
          <p:cNvPr id="230" name="Google Shape;230;p48"/>
          <p:cNvPicPr preferRelativeResize="0"/>
          <p:nvPr/>
        </p:nvPicPr>
        <p:blipFill rotWithShape="1">
          <a:blip r:embed="rId3">
            <a:alphaModFix/>
          </a:blip>
          <a:srcRect/>
          <a:stretch/>
        </p:blipFill>
        <p:spPr>
          <a:xfrm>
            <a:off x="549031" y="1818011"/>
            <a:ext cx="1103788" cy="96362"/>
          </a:xfrm>
          <a:prstGeom prst="rect">
            <a:avLst/>
          </a:prstGeom>
          <a:noFill/>
          <a:ln>
            <a:noFill/>
          </a:ln>
        </p:spPr>
      </p:pic>
      <p:sp>
        <p:nvSpPr>
          <p:cNvPr id="231" name="Google Shape;231;p48"/>
          <p:cNvSpPr txBox="1">
            <a:spLocks noGrp="1"/>
          </p:cNvSpPr>
          <p:nvPr>
            <p:ph type="body" idx="1"/>
          </p:nvPr>
        </p:nvSpPr>
        <p:spPr>
          <a:xfrm>
            <a:off x="447923" y="3093652"/>
            <a:ext cx="8197200" cy="3002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Google Shape;232;p48"/>
          <p:cNvSpPr txBox="1">
            <a:spLocks noGrp="1"/>
          </p:cNvSpPr>
          <p:nvPr>
            <p:ph type="body" idx="2"/>
          </p:nvPr>
        </p:nvSpPr>
        <p:spPr>
          <a:xfrm>
            <a:off x="460375" y="2307556"/>
            <a:ext cx="8184600" cy="548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Open Sans"/>
              <a:buNone/>
              <a:defRPr sz="24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560"/>
              </a:spcBef>
              <a:spcAft>
                <a:spcPts val="0"/>
              </a:spcAft>
              <a:buClr>
                <a:srgbClr val="E8D3A2"/>
              </a:buClr>
              <a:buSzPts val="2800"/>
              <a:buFont typeface="Open Sans"/>
              <a:buNone/>
              <a:defRPr sz="2800" b="0" i="0" u="none" strike="noStrike" cap="none">
                <a:solidFill>
                  <a:srgbClr val="E8D3A2"/>
                </a:solidFill>
                <a:latin typeface="Open Sans"/>
                <a:ea typeface="Open Sans"/>
                <a:cs typeface="Open Sans"/>
                <a:sym typeface="Open Sans"/>
              </a:defRPr>
            </a:lvl2pPr>
            <a:lvl3pPr marL="1371600" marR="0" lvl="2" indent="-228600" algn="l" rtl="0">
              <a:lnSpc>
                <a:spcPct val="100000"/>
              </a:lnSpc>
              <a:spcBef>
                <a:spcPts val="480"/>
              </a:spcBef>
              <a:spcAft>
                <a:spcPts val="0"/>
              </a:spcAft>
              <a:buClr>
                <a:srgbClr val="E8D3A2"/>
              </a:buClr>
              <a:buSzPts val="2400"/>
              <a:buFont typeface="Open Sans"/>
              <a:buNone/>
              <a:defRPr sz="2400" b="0" i="0" u="none" strike="noStrike" cap="none">
                <a:solidFill>
                  <a:srgbClr val="E8D3A2"/>
                </a:solidFill>
                <a:latin typeface="Open Sans"/>
                <a:ea typeface="Open Sans"/>
                <a:cs typeface="Open Sans"/>
                <a:sym typeface="Open Sans"/>
              </a:defRPr>
            </a:lvl3pPr>
            <a:lvl4pPr marL="1828800" marR="0" lvl="3" indent="-228600" algn="l" rtl="0">
              <a:lnSpc>
                <a:spcPct val="100000"/>
              </a:lnSpc>
              <a:spcBef>
                <a:spcPts val="400"/>
              </a:spcBef>
              <a:spcAft>
                <a:spcPts val="0"/>
              </a:spcAft>
              <a:buClr>
                <a:srgbClr val="E8D3A2"/>
              </a:buClr>
              <a:buSzPts val="2000"/>
              <a:buFont typeface="Open Sans"/>
              <a:buNone/>
              <a:defRPr sz="2000" b="0" i="0" u="none" strike="noStrike" cap="none">
                <a:solidFill>
                  <a:srgbClr val="E8D3A2"/>
                </a:solidFill>
                <a:latin typeface="Open Sans"/>
                <a:ea typeface="Open Sans"/>
                <a:cs typeface="Open Sans"/>
                <a:sym typeface="Open Sans"/>
              </a:defRPr>
            </a:lvl4pPr>
            <a:lvl5pPr marL="2286000" marR="0" lvl="4" indent="-228600" algn="l" rtl="0">
              <a:lnSpc>
                <a:spcPct val="100000"/>
              </a:lnSpc>
              <a:spcBef>
                <a:spcPts val="400"/>
              </a:spcBef>
              <a:spcAft>
                <a:spcPts val="0"/>
              </a:spcAft>
              <a:buClr>
                <a:srgbClr val="E8D3A2"/>
              </a:buClr>
              <a:buSzPts val="2000"/>
              <a:buFont typeface="Open Sans"/>
              <a:buNone/>
              <a:defRPr sz="20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pic>
        <p:nvPicPr>
          <p:cNvPr id="233" name="Google Shape;233;p48"/>
          <p:cNvPicPr preferRelativeResize="0"/>
          <p:nvPr/>
        </p:nvPicPr>
        <p:blipFill rotWithShape="1">
          <a:blip r:embed="rId4">
            <a:alphaModFix/>
          </a:blip>
          <a:srcRect/>
          <a:stretch/>
        </p:blipFill>
        <p:spPr>
          <a:xfrm>
            <a:off x="6105041" y="6234040"/>
            <a:ext cx="2539991" cy="172311"/>
          </a:xfrm>
          <a:prstGeom prst="rect">
            <a:avLst/>
          </a:prstGeom>
          <a:noFill/>
          <a:ln>
            <a:noFill/>
          </a:ln>
        </p:spPr>
      </p:pic>
      <p:sp>
        <p:nvSpPr>
          <p:cNvPr id="234" name="Google Shape;234;p48"/>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Boundless">
  <p:cSld name="1_Title Slide">
    <p:spTree>
      <p:nvGrpSpPr>
        <p:cNvPr id="1" name="Shape 235"/>
        <p:cNvGrpSpPr/>
        <p:nvPr/>
      </p:nvGrpSpPr>
      <p:grpSpPr>
        <a:xfrm>
          <a:off x="0" y="0"/>
          <a:ext cx="0" cy="0"/>
          <a:chOff x="0" y="0"/>
          <a:chExt cx="0" cy="0"/>
        </a:xfrm>
      </p:grpSpPr>
      <p:pic>
        <p:nvPicPr>
          <p:cNvPr id="236" name="Google Shape;236;p49"/>
          <p:cNvPicPr preferRelativeResize="0"/>
          <p:nvPr/>
        </p:nvPicPr>
        <p:blipFill rotWithShape="1">
          <a:blip r:embed="rId2">
            <a:alphaModFix/>
          </a:blip>
          <a:srcRect/>
          <a:stretch/>
        </p:blipFill>
        <p:spPr>
          <a:xfrm>
            <a:off x="568081" y="4568598"/>
            <a:ext cx="1600200" cy="139700"/>
          </a:xfrm>
          <a:prstGeom prst="rect">
            <a:avLst/>
          </a:prstGeom>
          <a:noFill/>
          <a:ln>
            <a:noFill/>
          </a:ln>
        </p:spPr>
      </p:pic>
      <p:pic>
        <p:nvPicPr>
          <p:cNvPr id="237" name="Google Shape;237;p49"/>
          <p:cNvPicPr preferRelativeResize="0"/>
          <p:nvPr/>
        </p:nvPicPr>
        <p:blipFill rotWithShape="1">
          <a:blip r:embed="rId3">
            <a:alphaModFix/>
          </a:blip>
          <a:srcRect/>
          <a:stretch/>
        </p:blipFill>
        <p:spPr>
          <a:xfrm>
            <a:off x="568081" y="6132012"/>
            <a:ext cx="2425226" cy="213273"/>
          </a:xfrm>
          <a:prstGeom prst="rect">
            <a:avLst/>
          </a:prstGeom>
          <a:noFill/>
          <a:ln>
            <a:noFill/>
          </a:ln>
        </p:spPr>
      </p:pic>
      <p:pic>
        <p:nvPicPr>
          <p:cNvPr id="238" name="Google Shape;238;p49" descr="W Logo_Purple_2685_HEX.png"/>
          <p:cNvPicPr preferRelativeResize="0"/>
          <p:nvPr/>
        </p:nvPicPr>
        <p:blipFill rotWithShape="1">
          <a:blip r:embed="rId4">
            <a:alphaModFix/>
          </a:blip>
          <a:srcRect/>
          <a:stretch/>
        </p:blipFill>
        <p:spPr>
          <a:xfrm>
            <a:off x="7483915" y="5626608"/>
            <a:ext cx="1371600" cy="923544"/>
          </a:xfrm>
          <a:prstGeom prst="rect">
            <a:avLst/>
          </a:prstGeom>
          <a:noFill/>
          <a:ln>
            <a:noFill/>
          </a:ln>
        </p:spPr>
      </p:pic>
      <p:sp>
        <p:nvSpPr>
          <p:cNvPr id="239" name="Google Shape;239;p49"/>
          <p:cNvSpPr txBox="1">
            <a:spLocks noGrp="1"/>
          </p:cNvSpPr>
          <p:nvPr>
            <p:ph type="title"/>
          </p:nvPr>
        </p:nvSpPr>
        <p:spPr>
          <a:xfrm>
            <a:off x="460375" y="859991"/>
            <a:ext cx="7023600" cy="3522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UW">
  <p:cSld name="Title Slide">
    <p:spTree>
      <p:nvGrpSpPr>
        <p:cNvPr id="1" name="Shape 240"/>
        <p:cNvGrpSpPr/>
        <p:nvPr/>
      </p:nvGrpSpPr>
      <p:grpSpPr>
        <a:xfrm>
          <a:off x="0" y="0"/>
          <a:ext cx="0" cy="0"/>
          <a:chOff x="0" y="0"/>
          <a:chExt cx="0" cy="0"/>
        </a:xfrm>
      </p:grpSpPr>
      <p:pic>
        <p:nvPicPr>
          <p:cNvPr id="241" name="Google Shape;241;p50"/>
          <p:cNvPicPr preferRelativeResize="0"/>
          <p:nvPr/>
        </p:nvPicPr>
        <p:blipFill rotWithShape="1">
          <a:blip r:embed="rId2">
            <a:alphaModFix/>
          </a:blip>
          <a:srcRect/>
          <a:stretch/>
        </p:blipFill>
        <p:spPr>
          <a:xfrm>
            <a:off x="568081" y="4568598"/>
            <a:ext cx="1600200" cy="139700"/>
          </a:xfrm>
          <a:prstGeom prst="rect">
            <a:avLst/>
          </a:prstGeom>
          <a:noFill/>
          <a:ln>
            <a:noFill/>
          </a:ln>
        </p:spPr>
      </p:pic>
      <p:pic>
        <p:nvPicPr>
          <p:cNvPr id="242" name="Google Shape;242;p50"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pic>
        <p:nvPicPr>
          <p:cNvPr id="243" name="Google Shape;243;p50"/>
          <p:cNvPicPr preferRelativeResize="0"/>
          <p:nvPr/>
        </p:nvPicPr>
        <p:blipFill rotWithShape="1">
          <a:blip r:embed="rId4">
            <a:alphaModFix/>
          </a:blip>
          <a:srcRect/>
          <a:stretch/>
        </p:blipFill>
        <p:spPr>
          <a:xfrm>
            <a:off x="568085" y="6234040"/>
            <a:ext cx="2539991" cy="172311"/>
          </a:xfrm>
          <a:prstGeom prst="rect">
            <a:avLst/>
          </a:prstGeom>
          <a:noFill/>
          <a:ln>
            <a:noFill/>
          </a:ln>
        </p:spPr>
      </p:pic>
      <p:sp>
        <p:nvSpPr>
          <p:cNvPr id="244" name="Google Shape;244;p50"/>
          <p:cNvSpPr txBox="1">
            <a:spLocks noGrp="1"/>
          </p:cNvSpPr>
          <p:nvPr>
            <p:ph type="title"/>
          </p:nvPr>
        </p:nvSpPr>
        <p:spPr>
          <a:xfrm>
            <a:off x="460376" y="859991"/>
            <a:ext cx="7023600" cy="3522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45"/>
        <p:cNvGrpSpPr/>
        <p:nvPr/>
      </p:nvGrpSpPr>
      <p:grpSpPr>
        <a:xfrm>
          <a:off x="0" y="0"/>
          <a:ext cx="0" cy="0"/>
          <a:chOff x="0" y="0"/>
          <a:chExt cx="0" cy="0"/>
        </a:xfrm>
      </p:grpSpPr>
      <p:pic>
        <p:nvPicPr>
          <p:cNvPr id="246" name="Google Shape;246;p51"/>
          <p:cNvPicPr preferRelativeResize="0"/>
          <p:nvPr/>
        </p:nvPicPr>
        <p:blipFill rotWithShape="1">
          <a:blip r:embed="rId2">
            <a:alphaModFix/>
          </a:blip>
          <a:srcRect/>
          <a:stretch/>
        </p:blipFill>
        <p:spPr>
          <a:xfrm>
            <a:off x="549031" y="1818011"/>
            <a:ext cx="1103788" cy="96362"/>
          </a:xfrm>
          <a:prstGeom prst="rect">
            <a:avLst/>
          </a:prstGeom>
          <a:noFill/>
          <a:ln>
            <a:noFill/>
          </a:ln>
        </p:spPr>
      </p:pic>
      <p:pic>
        <p:nvPicPr>
          <p:cNvPr id="247" name="Google Shape;247;p51" descr="W Logo_Purple_2685_HEX.png"/>
          <p:cNvPicPr preferRelativeResize="0"/>
          <p:nvPr/>
        </p:nvPicPr>
        <p:blipFill rotWithShape="1">
          <a:blip r:embed="rId3">
            <a:alphaModFix/>
          </a:blip>
          <a:srcRect/>
          <a:stretch/>
        </p:blipFill>
        <p:spPr>
          <a:xfrm>
            <a:off x="7483915" y="5626608"/>
            <a:ext cx="1371600" cy="923544"/>
          </a:xfrm>
          <a:prstGeom prst="rect">
            <a:avLst/>
          </a:prstGeom>
          <a:noFill/>
          <a:ln>
            <a:noFill/>
          </a:ln>
        </p:spPr>
      </p:pic>
      <p:sp>
        <p:nvSpPr>
          <p:cNvPr id="248" name="Google Shape;248;p51"/>
          <p:cNvSpPr txBox="1">
            <a:spLocks noGrp="1"/>
          </p:cNvSpPr>
          <p:nvPr>
            <p:ph type="body" idx="1"/>
          </p:nvPr>
        </p:nvSpPr>
        <p:spPr>
          <a:xfrm>
            <a:off x="447923" y="2307556"/>
            <a:ext cx="8197200" cy="3154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Google Shape;249;p51"/>
          <p:cNvSpPr txBox="1">
            <a:spLocks noGrp="1"/>
          </p:cNvSpPr>
          <p:nvPr>
            <p:ph type="title"/>
          </p:nvPr>
        </p:nvSpPr>
        <p:spPr>
          <a:xfrm>
            <a:off x="460375" y="494163"/>
            <a:ext cx="8184600" cy="1325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hite_Title Slide 1">
  <p:cSld name="White_Title Slide 1">
    <p:bg>
      <p:bgPr>
        <a:solidFill>
          <a:schemeClr val="lt2"/>
        </a:solidFill>
        <a:effectLst/>
      </p:bgPr>
    </p:bg>
    <p:spTree>
      <p:nvGrpSpPr>
        <p:cNvPr id="1" name="Shape 252"/>
        <p:cNvGrpSpPr/>
        <p:nvPr/>
      </p:nvGrpSpPr>
      <p:grpSpPr>
        <a:xfrm>
          <a:off x="0" y="0"/>
          <a:ext cx="0" cy="0"/>
          <a:chOff x="0" y="0"/>
          <a:chExt cx="0" cy="0"/>
        </a:xfrm>
      </p:grpSpPr>
      <p:pic>
        <p:nvPicPr>
          <p:cNvPr id="253" name="Google Shape;253;p53" descr="A black and white photo of a building&#10;&#10;Description automatically generated"/>
          <p:cNvPicPr preferRelativeResize="0"/>
          <p:nvPr/>
        </p:nvPicPr>
        <p:blipFill rotWithShape="1">
          <a:blip r:embed="rId2">
            <a:alphaModFix/>
          </a:blip>
          <a:srcRect t="15739"/>
          <a:stretch/>
        </p:blipFill>
        <p:spPr>
          <a:xfrm>
            <a:off x="0" y="0"/>
            <a:ext cx="9156792" cy="6858000"/>
          </a:xfrm>
          <a:prstGeom prst="rect">
            <a:avLst/>
          </a:prstGeom>
          <a:noFill/>
          <a:ln>
            <a:noFill/>
          </a:ln>
        </p:spPr>
      </p:pic>
      <p:sp>
        <p:nvSpPr>
          <p:cNvPr id="254" name="Google Shape;254;p53"/>
          <p:cNvSpPr/>
          <p:nvPr/>
        </p:nvSpPr>
        <p:spPr>
          <a:xfrm>
            <a:off x="0" y="0"/>
            <a:ext cx="9169500" cy="6858000"/>
          </a:xfrm>
          <a:prstGeom prst="rect">
            <a:avLst/>
          </a:prstGeom>
          <a:solidFill>
            <a:schemeClr val="lt2">
              <a:alpha val="75690"/>
            </a:schemeClr>
          </a:solidFill>
          <a:ln>
            <a:noFill/>
          </a:ln>
          <a:effectLst>
            <a:outerShdw blurRad="40000" dist="23000" dir="5400000" rotWithShape="0">
              <a:srgbClr val="000000">
                <a:alpha val="349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5" name="Google Shape;255;p53"/>
          <p:cNvPicPr preferRelativeResize="0"/>
          <p:nvPr/>
        </p:nvPicPr>
        <p:blipFill rotWithShape="1">
          <a:blip r:embed="rId3">
            <a:alphaModFix/>
          </a:blip>
          <a:srcRect/>
          <a:stretch/>
        </p:blipFill>
        <p:spPr>
          <a:xfrm>
            <a:off x="568081" y="4568599"/>
            <a:ext cx="1600201" cy="186267"/>
          </a:xfrm>
          <a:prstGeom prst="rect">
            <a:avLst/>
          </a:prstGeom>
          <a:noFill/>
          <a:ln>
            <a:noFill/>
          </a:ln>
        </p:spPr>
      </p:pic>
      <p:pic>
        <p:nvPicPr>
          <p:cNvPr id="256" name="Google Shape;256;p53" descr="A screenshot of a cell phone&#10;&#10;Description automatically generated"/>
          <p:cNvPicPr preferRelativeResize="0"/>
          <p:nvPr/>
        </p:nvPicPr>
        <p:blipFill rotWithShape="1">
          <a:blip r:embed="rId4">
            <a:alphaModFix/>
          </a:blip>
          <a:srcRect/>
          <a:stretch/>
        </p:blipFill>
        <p:spPr>
          <a:xfrm>
            <a:off x="6602008" y="5859009"/>
            <a:ext cx="2105050" cy="681777"/>
          </a:xfrm>
          <a:prstGeom prst="rect">
            <a:avLst/>
          </a:prstGeom>
          <a:noFill/>
          <a:ln>
            <a:noFill/>
          </a:ln>
        </p:spPr>
      </p:pic>
      <p:sp>
        <p:nvSpPr>
          <p:cNvPr id="257" name="Google Shape;257;p53"/>
          <p:cNvSpPr txBox="1">
            <a:spLocks noGrp="1"/>
          </p:cNvSpPr>
          <p:nvPr>
            <p:ph type="title"/>
          </p:nvPr>
        </p:nvSpPr>
        <p:spPr>
          <a:xfrm>
            <a:off x="460375" y="859991"/>
            <a:ext cx="7023600" cy="35223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White_Content Slide 3">
  <p:cSld name="1_White_Content Slide 3">
    <p:spTree>
      <p:nvGrpSpPr>
        <p:cNvPr id="1" name="Shape 258"/>
        <p:cNvGrpSpPr/>
        <p:nvPr/>
      </p:nvGrpSpPr>
      <p:grpSpPr>
        <a:xfrm>
          <a:off x="0" y="0"/>
          <a:ext cx="0" cy="0"/>
          <a:chOff x="0" y="0"/>
          <a:chExt cx="0" cy="0"/>
        </a:xfrm>
      </p:grpSpPr>
      <p:pic>
        <p:nvPicPr>
          <p:cNvPr id="259" name="Google Shape;259;p54"/>
          <p:cNvPicPr preferRelativeResize="0"/>
          <p:nvPr/>
        </p:nvPicPr>
        <p:blipFill rotWithShape="1">
          <a:blip r:embed="rId2">
            <a:alphaModFix/>
          </a:blip>
          <a:srcRect/>
          <a:stretch/>
        </p:blipFill>
        <p:spPr>
          <a:xfrm>
            <a:off x="549032" y="1157863"/>
            <a:ext cx="1103785" cy="128483"/>
          </a:xfrm>
          <a:prstGeom prst="rect">
            <a:avLst/>
          </a:prstGeom>
          <a:noFill/>
          <a:ln>
            <a:noFill/>
          </a:ln>
        </p:spPr>
      </p:pic>
      <p:sp>
        <p:nvSpPr>
          <p:cNvPr id="260" name="Google Shape;260;p54"/>
          <p:cNvSpPr txBox="1">
            <a:spLocks noGrp="1"/>
          </p:cNvSpPr>
          <p:nvPr>
            <p:ph type="title"/>
          </p:nvPr>
        </p:nvSpPr>
        <p:spPr>
          <a:xfrm>
            <a:off x="435471" y="559587"/>
            <a:ext cx="8197200" cy="6624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chemeClr val="dk2"/>
              </a:buClr>
              <a:buSzPts val="3000"/>
              <a:buFont typeface="Encode Sans Black"/>
              <a:buNone/>
              <a:defRPr sz="3000" b="1" i="0" u="none" strike="noStrike" cap="none">
                <a:solidFill>
                  <a:schemeClr val="dk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261" name="Google Shape;261;p54" descr="A screenshot of a cell phone&#10;&#10;Description automatically generated"/>
          <p:cNvPicPr preferRelativeResize="0"/>
          <p:nvPr/>
        </p:nvPicPr>
        <p:blipFill rotWithShape="1">
          <a:blip r:embed="rId3">
            <a:alphaModFix/>
          </a:blip>
          <a:srcRect/>
          <a:stretch/>
        </p:blipFill>
        <p:spPr>
          <a:xfrm>
            <a:off x="7024789" y="6316979"/>
            <a:ext cx="1418734" cy="245968"/>
          </a:xfrm>
          <a:prstGeom prst="rect">
            <a:avLst/>
          </a:prstGeom>
          <a:noFill/>
          <a:ln>
            <a:noFill/>
          </a:ln>
        </p:spPr>
      </p:pic>
      <p:sp>
        <p:nvSpPr>
          <p:cNvPr id="262" name="Google Shape;262;p54"/>
          <p:cNvSpPr txBox="1">
            <a:spLocks noGrp="1"/>
          </p:cNvSpPr>
          <p:nvPr>
            <p:ph type="body" idx="1"/>
          </p:nvPr>
        </p:nvSpPr>
        <p:spPr>
          <a:xfrm>
            <a:off x="447923" y="1662369"/>
            <a:ext cx="8184900" cy="5484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60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50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Google Shape;263;p54"/>
          <p:cNvSpPr txBox="1">
            <a:spLocks noGrp="1"/>
          </p:cNvSpPr>
          <p:nvPr>
            <p:ph type="sldNum" idx="12"/>
          </p:nvPr>
        </p:nvSpPr>
        <p:spPr>
          <a:xfrm>
            <a:off x="0" y="6491819"/>
            <a:ext cx="578100" cy="366000"/>
          </a:xfrm>
          <a:prstGeom prst="rect">
            <a:avLst/>
          </a:prstGeom>
          <a:noFill/>
          <a:ln>
            <a:noFill/>
          </a:ln>
        </p:spPr>
        <p:txBody>
          <a:bodyPr spcFirstLastPara="1" wrap="square" lIns="121900" tIns="60925" rIns="121900" bIns="60925" anchor="ctr" anchorCtr="0">
            <a:noAutofit/>
          </a:bodyPr>
          <a:lstStyle>
            <a:lvl1pPr marL="0" lvl="0" indent="0" algn="l" rtl="0">
              <a:spcBef>
                <a:spcPts val="0"/>
              </a:spcBef>
              <a:buNone/>
              <a:defRPr sz="1200">
                <a:solidFill>
                  <a:schemeClr val="dk2"/>
                </a:solidFill>
                <a:latin typeface="Calibri"/>
                <a:ea typeface="Calibri"/>
                <a:cs typeface="Calibri"/>
                <a:sym typeface="Calibri"/>
              </a:defRPr>
            </a:lvl1pPr>
            <a:lvl2pPr marL="0" lvl="1" indent="0" algn="l" rtl="0">
              <a:spcBef>
                <a:spcPts val="0"/>
              </a:spcBef>
              <a:buNone/>
              <a:defRPr sz="1200">
                <a:solidFill>
                  <a:schemeClr val="dk2"/>
                </a:solidFill>
                <a:latin typeface="Calibri"/>
                <a:ea typeface="Calibri"/>
                <a:cs typeface="Calibri"/>
                <a:sym typeface="Calibri"/>
              </a:defRPr>
            </a:lvl2pPr>
            <a:lvl3pPr marL="0" lvl="2" indent="0" algn="l" rtl="0">
              <a:spcBef>
                <a:spcPts val="0"/>
              </a:spcBef>
              <a:buNone/>
              <a:defRPr sz="1200">
                <a:solidFill>
                  <a:schemeClr val="dk2"/>
                </a:solidFill>
                <a:latin typeface="Calibri"/>
                <a:ea typeface="Calibri"/>
                <a:cs typeface="Calibri"/>
                <a:sym typeface="Calibri"/>
              </a:defRPr>
            </a:lvl3pPr>
            <a:lvl4pPr marL="0" lvl="3" indent="0" algn="l" rtl="0">
              <a:spcBef>
                <a:spcPts val="0"/>
              </a:spcBef>
              <a:buNone/>
              <a:defRPr sz="1200">
                <a:solidFill>
                  <a:schemeClr val="dk2"/>
                </a:solidFill>
                <a:latin typeface="Calibri"/>
                <a:ea typeface="Calibri"/>
                <a:cs typeface="Calibri"/>
                <a:sym typeface="Calibri"/>
              </a:defRPr>
            </a:lvl4pPr>
            <a:lvl5pPr marL="0" lvl="4" indent="0" algn="l" rtl="0">
              <a:spcBef>
                <a:spcPts val="0"/>
              </a:spcBef>
              <a:buNone/>
              <a:defRPr sz="1200">
                <a:solidFill>
                  <a:schemeClr val="dk2"/>
                </a:solidFill>
                <a:latin typeface="Calibri"/>
                <a:ea typeface="Calibri"/>
                <a:cs typeface="Calibri"/>
                <a:sym typeface="Calibri"/>
              </a:defRPr>
            </a:lvl5pPr>
            <a:lvl6pPr marL="0" lvl="5" indent="0" algn="l" rtl="0">
              <a:spcBef>
                <a:spcPts val="0"/>
              </a:spcBef>
              <a:buNone/>
              <a:defRPr sz="1200">
                <a:solidFill>
                  <a:schemeClr val="dk2"/>
                </a:solidFill>
                <a:latin typeface="Calibri"/>
                <a:ea typeface="Calibri"/>
                <a:cs typeface="Calibri"/>
                <a:sym typeface="Calibri"/>
              </a:defRPr>
            </a:lvl6pPr>
            <a:lvl7pPr marL="0" lvl="6" indent="0" algn="l" rtl="0">
              <a:spcBef>
                <a:spcPts val="0"/>
              </a:spcBef>
              <a:buNone/>
              <a:defRPr sz="1200">
                <a:solidFill>
                  <a:schemeClr val="dk2"/>
                </a:solidFill>
                <a:latin typeface="Calibri"/>
                <a:ea typeface="Calibri"/>
                <a:cs typeface="Calibri"/>
                <a:sym typeface="Calibri"/>
              </a:defRPr>
            </a:lvl7pPr>
            <a:lvl8pPr marL="0" lvl="7" indent="0" algn="l" rtl="0">
              <a:spcBef>
                <a:spcPts val="0"/>
              </a:spcBef>
              <a:buNone/>
              <a:defRPr sz="1200">
                <a:solidFill>
                  <a:schemeClr val="dk2"/>
                </a:solidFill>
                <a:latin typeface="Calibri"/>
                <a:ea typeface="Calibri"/>
                <a:cs typeface="Calibri"/>
                <a:sym typeface="Calibri"/>
              </a:defRPr>
            </a:lvl8pPr>
            <a:lvl9pPr marL="0" lvl="8" indent="0" algn="l" rtl="0">
              <a:spcBef>
                <a:spcPts val="0"/>
              </a:spcBef>
              <a:buNone/>
              <a:defRPr sz="1200">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264" name="Google Shape;264;p54"/>
          <p:cNvSpPr txBox="1">
            <a:spLocks noGrp="1"/>
          </p:cNvSpPr>
          <p:nvPr>
            <p:ph type="body" idx="2"/>
          </p:nvPr>
        </p:nvSpPr>
        <p:spPr>
          <a:xfrm>
            <a:off x="435471" y="2434980"/>
            <a:ext cx="8197200" cy="30024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2pPr>
            <a:lvl3pPr marL="1371600" marR="0" lvl="2" indent="-342900" algn="l" rtl="0">
              <a:spcBef>
                <a:spcPts val="400"/>
              </a:spcBef>
              <a:spcAft>
                <a:spcPts val="0"/>
              </a:spcAft>
              <a:buClr>
                <a:schemeClr val="dk2"/>
              </a:buClr>
              <a:buSzPts val="1800"/>
              <a:buFont typeface="Merriweather Sans"/>
              <a:buChar char="&gt;"/>
              <a:defRPr sz="1800" b="0" i="0" u="none" strike="noStrike" cap="none">
                <a:solidFill>
                  <a:schemeClr val="dk2"/>
                </a:solidFill>
                <a:latin typeface="Open Sans"/>
                <a:ea typeface="Open Sans"/>
                <a:cs typeface="Open Sans"/>
                <a:sym typeface="Open Sans"/>
              </a:defRPr>
            </a:lvl3pPr>
            <a:lvl4pPr marL="1828800" marR="0" lvl="3" indent="-330200" algn="l" rtl="0">
              <a:spcBef>
                <a:spcPts val="30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4pPr>
            <a:lvl5pPr marL="2286000" marR="0" lvl="4" indent="-317500" algn="l" rtl="0">
              <a:spcBef>
                <a:spcPts val="300"/>
              </a:spcBef>
              <a:spcAft>
                <a:spcPts val="0"/>
              </a:spcAft>
              <a:buClr>
                <a:schemeClr val="dk2"/>
              </a:buClr>
              <a:buSzPts val="1400"/>
              <a:buFont typeface="Merriweather Sans"/>
              <a:buChar char="&gt;"/>
              <a:defRPr sz="1400" b="0"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5" name="Google Shape;265;p54" descr="A close up of a logo&#10;&#10;Description automatically generated"/>
          <p:cNvPicPr preferRelativeResize="0"/>
          <p:nvPr/>
        </p:nvPicPr>
        <p:blipFill rotWithShape="1">
          <a:blip r:embed="rId4">
            <a:alphaModFix/>
          </a:blip>
          <a:srcRect/>
          <a:stretch/>
        </p:blipFill>
        <p:spPr>
          <a:xfrm>
            <a:off x="7003019" y="6316985"/>
            <a:ext cx="1642021" cy="28467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66"/>
        <p:cNvGrpSpPr/>
        <p:nvPr/>
      </p:nvGrpSpPr>
      <p:grpSpPr>
        <a:xfrm>
          <a:off x="0" y="0"/>
          <a:ext cx="0" cy="0"/>
          <a:chOff x="0" y="0"/>
          <a:chExt cx="0" cy="0"/>
        </a:xfrm>
      </p:grpSpPr>
      <p:pic>
        <p:nvPicPr>
          <p:cNvPr id="267" name="Google Shape;267;p55"/>
          <p:cNvPicPr preferRelativeResize="0"/>
          <p:nvPr/>
        </p:nvPicPr>
        <p:blipFill rotWithShape="1">
          <a:blip r:embed="rId2">
            <a:alphaModFix/>
          </a:blip>
          <a:srcRect/>
          <a:stretch/>
        </p:blipFill>
        <p:spPr>
          <a:xfrm>
            <a:off x="6198328" y="6174379"/>
            <a:ext cx="2377441" cy="414756"/>
          </a:xfrm>
          <a:prstGeom prst="rect">
            <a:avLst/>
          </a:prstGeom>
          <a:noFill/>
          <a:ln>
            <a:noFill/>
          </a:ln>
        </p:spPr>
      </p:pic>
      <p:sp>
        <p:nvSpPr>
          <p:cNvPr id="268" name="Google Shape;268;p55"/>
          <p:cNvSpPr txBox="1">
            <a:spLocks noGrp="1"/>
          </p:cNvSpPr>
          <p:nvPr>
            <p:ph type="title"/>
          </p:nvPr>
        </p:nvSpPr>
        <p:spPr>
          <a:xfrm>
            <a:off x="502920" y="105984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269" name="Google Shape;269;p55"/>
          <p:cNvSpPr txBox="1">
            <a:spLocks noGrp="1"/>
          </p:cNvSpPr>
          <p:nvPr>
            <p:ph type="body" idx="1"/>
          </p:nvPr>
        </p:nvSpPr>
        <p:spPr>
          <a:xfrm>
            <a:off x="502920"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0" name="Google Shape;270;p55"/>
          <p:cNvPicPr preferRelativeResize="0"/>
          <p:nvPr/>
        </p:nvPicPr>
        <p:blipFill rotWithShape="1">
          <a:blip r:embed="rId3">
            <a:alphaModFix/>
          </a:blip>
          <a:srcRect/>
          <a:stretch/>
        </p:blipFill>
        <p:spPr>
          <a:xfrm>
            <a:off x="502921" y="1685497"/>
            <a:ext cx="827832" cy="9636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Header + Content">
  <p:cSld name="3_Header + Content">
    <p:spTree>
      <p:nvGrpSpPr>
        <p:cNvPr id="1" name="Shape 271"/>
        <p:cNvGrpSpPr/>
        <p:nvPr/>
      </p:nvGrpSpPr>
      <p:grpSpPr>
        <a:xfrm>
          <a:off x="0" y="0"/>
          <a:ext cx="0" cy="0"/>
          <a:chOff x="0" y="0"/>
          <a:chExt cx="0" cy="0"/>
        </a:xfrm>
      </p:grpSpPr>
      <p:pic>
        <p:nvPicPr>
          <p:cNvPr id="272" name="Google Shape;272;p56"/>
          <p:cNvPicPr preferRelativeResize="0"/>
          <p:nvPr/>
        </p:nvPicPr>
        <p:blipFill rotWithShape="1">
          <a:blip r:embed="rId2">
            <a:alphaModFix/>
          </a:blip>
          <a:srcRect/>
          <a:stretch/>
        </p:blipFill>
        <p:spPr>
          <a:xfrm>
            <a:off x="6198328" y="6174379"/>
            <a:ext cx="2377441" cy="414756"/>
          </a:xfrm>
          <a:prstGeom prst="rect">
            <a:avLst/>
          </a:prstGeom>
          <a:noFill/>
          <a:ln>
            <a:noFill/>
          </a:ln>
        </p:spPr>
      </p:pic>
      <p:sp>
        <p:nvSpPr>
          <p:cNvPr id="273" name="Google Shape;273;p56"/>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74" name="Google Shape;274;p56"/>
          <p:cNvSpPr txBox="1">
            <a:spLocks noGrp="1"/>
          </p:cNvSpPr>
          <p:nvPr>
            <p:ph type="title"/>
          </p:nvPr>
        </p:nvSpPr>
        <p:spPr>
          <a:xfrm>
            <a:off x="502920" y="105984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275" name="Google Shape;275;p56"/>
          <p:cNvSpPr txBox="1">
            <a:spLocks noGrp="1"/>
          </p:cNvSpPr>
          <p:nvPr>
            <p:ph type="body" idx="1"/>
          </p:nvPr>
        </p:nvSpPr>
        <p:spPr>
          <a:xfrm>
            <a:off x="502920"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6" name="Google Shape;276;p56"/>
          <p:cNvPicPr preferRelativeResize="0"/>
          <p:nvPr/>
        </p:nvPicPr>
        <p:blipFill rotWithShape="1">
          <a:blip r:embed="rId3">
            <a:alphaModFix/>
          </a:blip>
          <a:srcRect/>
          <a:stretch/>
        </p:blipFill>
        <p:spPr>
          <a:xfrm>
            <a:off x="502920" y="1685496"/>
            <a:ext cx="827832" cy="9636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277"/>
        <p:cNvGrpSpPr/>
        <p:nvPr/>
      </p:nvGrpSpPr>
      <p:grpSpPr>
        <a:xfrm>
          <a:off x="0" y="0"/>
          <a:ext cx="0" cy="0"/>
          <a:chOff x="0" y="0"/>
          <a:chExt cx="0" cy="0"/>
        </a:xfrm>
      </p:grpSpPr>
      <p:sp>
        <p:nvSpPr>
          <p:cNvPr id="278" name="Google Shape;278;p57"/>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79" name="Google Shape;279;p57"/>
          <p:cNvSpPr txBox="1">
            <a:spLocks noGrp="1"/>
          </p:cNvSpPr>
          <p:nvPr>
            <p:ph type="title"/>
          </p:nvPr>
        </p:nvSpPr>
        <p:spPr>
          <a:xfrm>
            <a:off x="502920" y="11060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280" name="Google Shape;280;p57"/>
          <p:cNvPicPr preferRelativeResize="0"/>
          <p:nvPr/>
        </p:nvPicPr>
        <p:blipFill rotWithShape="1">
          <a:blip r:embed="rId2">
            <a:alphaModFix/>
          </a:blip>
          <a:srcRect/>
          <a:stretch/>
        </p:blipFill>
        <p:spPr>
          <a:xfrm>
            <a:off x="502920" y="736261"/>
            <a:ext cx="827832" cy="963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1"/>
        <p:cNvGrpSpPr/>
        <p:nvPr/>
      </p:nvGrpSpPr>
      <p:grpSpPr>
        <a:xfrm>
          <a:off x="0" y="0"/>
          <a:ext cx="0" cy="0"/>
          <a:chOff x="0" y="0"/>
          <a:chExt cx="0" cy="0"/>
        </a:xfrm>
      </p:grpSpPr>
      <p:sp>
        <p:nvSpPr>
          <p:cNvPr id="282" name="Google Shape;282;p58"/>
          <p:cNvSpPr txBox="1">
            <a:spLocks noGrp="1"/>
          </p:cNvSpPr>
          <p:nvPr>
            <p:ph type="title"/>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283" name="Google Shape;283;p58"/>
          <p:cNvSpPr txBox="1">
            <a:spLocks noGrp="1"/>
          </p:cNvSpPr>
          <p:nvPr>
            <p:ph type="body" idx="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4" name="Google Shape;284;p58"/>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SzPts val="1900"/>
              <a:buNone/>
              <a:defRPr sz="2400">
                <a:solidFill>
                  <a:schemeClr val="dk1"/>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285" name="Google Shape;285;p58"/>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SzPts val="1900"/>
              <a:buNone/>
              <a:defRPr sz="2400">
                <a:solidFill>
                  <a:schemeClr val="dk1"/>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286" name="Google Shape;286;p58"/>
          <p:cNvSpPr txBox="1">
            <a:spLocks noGrp="1"/>
          </p:cNvSpPr>
          <p:nvPr>
            <p:ph type="sldNum" idx="12"/>
          </p:nvPr>
        </p:nvSpPr>
        <p:spPr>
          <a:xfrm>
            <a:off x="0" y="6491819"/>
            <a:ext cx="2057700" cy="366000"/>
          </a:xfrm>
          <a:prstGeom prst="rect">
            <a:avLst/>
          </a:prstGeom>
          <a:noFill/>
          <a:ln>
            <a:noFill/>
          </a:ln>
        </p:spPr>
        <p:txBody>
          <a:bodyPr spcFirstLastPara="1" wrap="square" lIns="121900" tIns="60925" rIns="121900" bIns="6092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88"/>
        <p:cNvGrpSpPr/>
        <p:nvPr/>
      </p:nvGrpSpPr>
      <p:grpSpPr>
        <a:xfrm>
          <a:off x="0" y="0"/>
          <a:ext cx="0" cy="0"/>
          <a:chOff x="0" y="0"/>
          <a:chExt cx="0" cy="0"/>
        </a:xfrm>
      </p:grpSpPr>
      <p:pic>
        <p:nvPicPr>
          <p:cNvPr id="289" name="Google Shape;289;p60"/>
          <p:cNvPicPr preferRelativeResize="0"/>
          <p:nvPr/>
        </p:nvPicPr>
        <p:blipFill rotWithShape="1">
          <a:blip r:embed="rId2">
            <a:alphaModFix/>
          </a:blip>
          <a:srcRect/>
          <a:stretch/>
        </p:blipFill>
        <p:spPr>
          <a:xfrm>
            <a:off x="6198331" y="6174380"/>
            <a:ext cx="2377438" cy="414756"/>
          </a:xfrm>
          <a:prstGeom prst="rect">
            <a:avLst/>
          </a:prstGeom>
          <a:noFill/>
          <a:ln>
            <a:noFill/>
          </a:ln>
        </p:spPr>
      </p:pic>
      <p:sp>
        <p:nvSpPr>
          <p:cNvPr id="290" name="Google Shape;290;p60"/>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291" name="Google Shape;291;p60"/>
          <p:cNvSpPr txBox="1">
            <a:spLocks noGrp="1"/>
          </p:cNvSpPr>
          <p:nvPr>
            <p:ph type="title"/>
          </p:nvPr>
        </p:nvSpPr>
        <p:spPr>
          <a:xfrm>
            <a:off x="502921" y="105984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292" name="Google Shape;292;p60"/>
          <p:cNvSpPr txBox="1">
            <a:spLocks noGrp="1"/>
          </p:cNvSpPr>
          <p:nvPr>
            <p:ph type="body" idx="1"/>
          </p:nvPr>
        </p:nvSpPr>
        <p:spPr>
          <a:xfrm>
            <a:off x="502921"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93" name="Google Shape;293;p60"/>
          <p:cNvPicPr preferRelativeResize="0"/>
          <p:nvPr/>
        </p:nvPicPr>
        <p:blipFill rotWithShape="1">
          <a:blip r:embed="rId3">
            <a:alphaModFix/>
          </a:blip>
          <a:srcRect/>
          <a:stretch/>
        </p:blipFill>
        <p:spPr>
          <a:xfrm>
            <a:off x="502920" y="1685497"/>
            <a:ext cx="827832" cy="9636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4"/>
        <p:cNvGrpSpPr/>
        <p:nvPr/>
      </p:nvGrpSpPr>
      <p:grpSpPr>
        <a:xfrm>
          <a:off x="0" y="0"/>
          <a:ext cx="0" cy="0"/>
          <a:chOff x="0" y="0"/>
          <a:chExt cx="0" cy="0"/>
        </a:xfrm>
      </p:grpSpPr>
      <p:pic>
        <p:nvPicPr>
          <p:cNvPr id="295" name="Google Shape;295;p61" descr="Bar_RtAngle_7502_RGB.png"/>
          <p:cNvPicPr preferRelativeResize="0"/>
          <p:nvPr/>
        </p:nvPicPr>
        <p:blipFill rotWithShape="1">
          <a:blip r:embed="rId2">
            <a:alphaModFix/>
          </a:blip>
          <a:srcRect/>
          <a:stretch/>
        </p:blipFill>
        <p:spPr>
          <a:xfrm>
            <a:off x="813591" y="4006085"/>
            <a:ext cx="2284305" cy="112771"/>
          </a:xfrm>
          <a:prstGeom prst="rect">
            <a:avLst/>
          </a:prstGeom>
          <a:noFill/>
          <a:ln>
            <a:noFill/>
          </a:ln>
        </p:spPr>
      </p:pic>
      <p:sp>
        <p:nvSpPr>
          <p:cNvPr id="296" name="Google Shape;296;p61"/>
          <p:cNvSpPr txBox="1">
            <a:spLocks noGrp="1"/>
          </p:cNvSpPr>
          <p:nvPr>
            <p:ph type="title"/>
          </p:nvPr>
        </p:nvSpPr>
        <p:spPr>
          <a:xfrm>
            <a:off x="671757" y="1167125"/>
            <a:ext cx="6972300" cy="26415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3800"/>
              <a:buFont typeface="Encode Sans Black"/>
              <a:buNone/>
              <a:defRPr sz="38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297" name="Google Shape;297;p61"/>
          <p:cNvPicPr preferRelativeResize="0"/>
          <p:nvPr/>
        </p:nvPicPr>
        <p:blipFill rotWithShape="1">
          <a:blip r:embed="rId3">
            <a:alphaModFix/>
          </a:blip>
          <a:srcRect/>
          <a:stretch/>
        </p:blipFill>
        <p:spPr>
          <a:xfrm>
            <a:off x="5603967" y="5924996"/>
            <a:ext cx="3296972" cy="57517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98"/>
        <p:cNvGrpSpPr/>
        <p:nvPr/>
      </p:nvGrpSpPr>
      <p:grpSpPr>
        <a:xfrm>
          <a:off x="0" y="0"/>
          <a:ext cx="0" cy="0"/>
          <a:chOff x="0" y="0"/>
          <a:chExt cx="0" cy="0"/>
        </a:xfrm>
      </p:grpSpPr>
      <p:sp>
        <p:nvSpPr>
          <p:cNvPr id="299" name="Google Shape;299;p62"/>
          <p:cNvSpPr txBox="1">
            <a:spLocks noGrp="1"/>
          </p:cNvSpPr>
          <p:nvPr>
            <p:ph type="title"/>
          </p:nvPr>
        </p:nvSpPr>
        <p:spPr>
          <a:xfrm>
            <a:off x="502921" y="52774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00" name="Google Shape;300;p62"/>
          <p:cNvSpPr txBox="1">
            <a:spLocks noGrp="1"/>
          </p:cNvSpPr>
          <p:nvPr>
            <p:ph type="body" idx="1"/>
          </p:nvPr>
        </p:nvSpPr>
        <p:spPr>
          <a:xfrm>
            <a:off x="502921" y="2278444"/>
            <a:ext cx="8072700" cy="36465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1" name="Google Shape;301;p62"/>
          <p:cNvSpPr txBox="1">
            <a:spLocks noGrp="1"/>
          </p:cNvSpPr>
          <p:nvPr>
            <p:ph type="body" idx="2"/>
          </p:nvPr>
        </p:nvSpPr>
        <p:spPr>
          <a:xfrm>
            <a:off x="502921" y="1299581"/>
            <a:ext cx="8072700" cy="2679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200"/>
              </a:spcBef>
              <a:spcAft>
                <a:spcPts val="0"/>
              </a:spcAft>
              <a:buClr>
                <a:srgbClr val="595959"/>
              </a:buClr>
              <a:buSzPts val="1100"/>
              <a:buFont typeface="Arial"/>
              <a:buNone/>
              <a:defRPr sz="1100" b="0" i="0" u="none" strike="noStrike" cap="none">
                <a:solidFill>
                  <a:srgbClr val="595959"/>
                </a:solidFill>
                <a:latin typeface="Arial"/>
                <a:ea typeface="Arial"/>
                <a:cs typeface="Arial"/>
                <a:sym typeface="Arial"/>
              </a:defRPr>
            </a:lvl1pPr>
            <a:lvl2pPr marL="914400" marR="0" lvl="1" indent="-228600" algn="l" rtl="0">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2" name="Google Shape;302;p62"/>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303" name="Google Shape;303;p62"/>
          <p:cNvPicPr preferRelativeResize="0"/>
          <p:nvPr/>
        </p:nvPicPr>
        <p:blipFill rotWithShape="1">
          <a:blip r:embed="rId2">
            <a:alphaModFix/>
          </a:blip>
          <a:srcRect/>
          <a:stretch/>
        </p:blipFill>
        <p:spPr>
          <a:xfrm>
            <a:off x="502920" y="1160305"/>
            <a:ext cx="827832" cy="96363"/>
          </a:xfrm>
          <a:prstGeom prst="rect">
            <a:avLst/>
          </a:prstGeom>
          <a:noFill/>
          <a:ln>
            <a:noFill/>
          </a:ln>
        </p:spPr>
      </p:pic>
      <p:pic>
        <p:nvPicPr>
          <p:cNvPr id="304" name="Google Shape;304;p62"/>
          <p:cNvPicPr preferRelativeResize="0"/>
          <p:nvPr/>
        </p:nvPicPr>
        <p:blipFill rotWithShape="1">
          <a:blip r:embed="rId3">
            <a:alphaModFix/>
          </a:blip>
          <a:srcRect/>
          <a:stretch/>
        </p:blipFill>
        <p:spPr>
          <a:xfrm>
            <a:off x="6198331" y="6174380"/>
            <a:ext cx="2377438" cy="414756"/>
          </a:xfrm>
          <a:prstGeom prst="rect">
            <a:avLst/>
          </a:prstGeom>
          <a:noFill/>
          <a:ln>
            <a:noFill/>
          </a:ln>
        </p:spPr>
      </p:pic>
      <p:pic>
        <p:nvPicPr>
          <p:cNvPr id="305" name="Google Shape;305;p62"/>
          <p:cNvPicPr preferRelativeResize="0"/>
          <p:nvPr/>
        </p:nvPicPr>
        <p:blipFill rotWithShape="1">
          <a:blip r:embed="rId4">
            <a:alphaModFix/>
          </a:blip>
          <a:srcRect/>
          <a:stretch/>
        </p:blipFill>
        <p:spPr>
          <a:xfrm>
            <a:off x="555384" y="1198461"/>
            <a:ext cx="1103785" cy="128481"/>
          </a:xfrm>
          <a:prstGeom prst="rect">
            <a:avLst/>
          </a:prstGeom>
          <a:noFill/>
          <a:ln>
            <a:noFill/>
          </a:ln>
        </p:spPr>
      </p:pic>
      <p:pic>
        <p:nvPicPr>
          <p:cNvPr id="306" name="Google Shape;306;p62" descr="W Logo_Purple_2685_HEX.png"/>
          <p:cNvPicPr preferRelativeResize="0"/>
          <p:nvPr/>
        </p:nvPicPr>
        <p:blipFill rotWithShape="1">
          <a:blip r:embed="rId5">
            <a:alphaModFix/>
          </a:blip>
          <a:srcRect/>
          <a:stretch/>
        </p:blipFill>
        <p:spPr>
          <a:xfrm>
            <a:off x="8582877" y="6071617"/>
            <a:ext cx="561123" cy="50376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307"/>
        <p:cNvGrpSpPr/>
        <p:nvPr/>
      </p:nvGrpSpPr>
      <p:grpSpPr>
        <a:xfrm>
          <a:off x="0" y="0"/>
          <a:ext cx="0" cy="0"/>
          <a:chOff x="0" y="0"/>
          <a:chExt cx="0" cy="0"/>
        </a:xfrm>
      </p:grpSpPr>
      <p:pic>
        <p:nvPicPr>
          <p:cNvPr id="308" name="Google Shape;308;p63"/>
          <p:cNvPicPr preferRelativeResize="0"/>
          <p:nvPr/>
        </p:nvPicPr>
        <p:blipFill rotWithShape="1">
          <a:blip r:embed="rId2">
            <a:alphaModFix/>
          </a:blip>
          <a:srcRect/>
          <a:stretch/>
        </p:blipFill>
        <p:spPr>
          <a:xfrm>
            <a:off x="6198331" y="6174380"/>
            <a:ext cx="2377438" cy="414756"/>
          </a:xfrm>
          <a:prstGeom prst="rect">
            <a:avLst/>
          </a:prstGeom>
          <a:noFill/>
          <a:ln>
            <a:noFill/>
          </a:ln>
        </p:spPr>
      </p:pic>
      <p:sp>
        <p:nvSpPr>
          <p:cNvPr id="309" name="Google Shape;309;p63"/>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10" name="Google Shape;310;p63"/>
          <p:cNvSpPr txBox="1">
            <a:spLocks noGrp="1"/>
          </p:cNvSpPr>
          <p:nvPr>
            <p:ph type="title"/>
          </p:nvPr>
        </p:nvSpPr>
        <p:spPr>
          <a:xfrm>
            <a:off x="502921" y="52774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11" name="Google Shape;311;p63"/>
          <p:cNvPicPr preferRelativeResize="0"/>
          <p:nvPr/>
        </p:nvPicPr>
        <p:blipFill rotWithShape="1">
          <a:blip r:embed="rId3">
            <a:alphaModFix/>
          </a:blip>
          <a:srcRect/>
          <a:stretch/>
        </p:blipFill>
        <p:spPr>
          <a:xfrm>
            <a:off x="502920" y="1160305"/>
            <a:ext cx="827832" cy="9636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Header Only NO Logo">
  <p:cSld name="Header Only NO Logo">
    <p:spTree>
      <p:nvGrpSpPr>
        <p:cNvPr id="1" name="Shape 312"/>
        <p:cNvGrpSpPr/>
        <p:nvPr/>
      </p:nvGrpSpPr>
      <p:grpSpPr>
        <a:xfrm>
          <a:off x="0" y="0"/>
          <a:ext cx="0" cy="0"/>
          <a:chOff x="0" y="0"/>
          <a:chExt cx="0" cy="0"/>
        </a:xfrm>
      </p:grpSpPr>
      <p:sp>
        <p:nvSpPr>
          <p:cNvPr id="313" name="Google Shape;313;p64"/>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14" name="Google Shape;314;p64"/>
          <p:cNvSpPr txBox="1">
            <a:spLocks noGrp="1"/>
          </p:cNvSpPr>
          <p:nvPr>
            <p:ph type="title"/>
          </p:nvPr>
        </p:nvSpPr>
        <p:spPr>
          <a:xfrm>
            <a:off x="502921" y="11060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15" name="Google Shape;315;p64"/>
          <p:cNvPicPr preferRelativeResize="0"/>
          <p:nvPr/>
        </p:nvPicPr>
        <p:blipFill rotWithShape="1">
          <a:blip r:embed="rId2">
            <a:alphaModFix/>
          </a:blip>
          <a:srcRect/>
          <a:stretch/>
        </p:blipFill>
        <p:spPr>
          <a:xfrm>
            <a:off x="502920" y="736261"/>
            <a:ext cx="827832" cy="9636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Header + Subheader + Content">
  <p:cSld name="1_Header + Subheader + Content">
    <p:spTree>
      <p:nvGrpSpPr>
        <p:cNvPr id="1" name="Shape 316"/>
        <p:cNvGrpSpPr/>
        <p:nvPr/>
      </p:nvGrpSpPr>
      <p:grpSpPr>
        <a:xfrm>
          <a:off x="0" y="0"/>
          <a:ext cx="0" cy="0"/>
          <a:chOff x="0" y="0"/>
          <a:chExt cx="0" cy="0"/>
        </a:xfrm>
      </p:grpSpPr>
      <p:sp>
        <p:nvSpPr>
          <p:cNvPr id="317" name="Google Shape;317;p65"/>
          <p:cNvSpPr txBox="1">
            <a:spLocks noGrp="1"/>
          </p:cNvSpPr>
          <p:nvPr>
            <p:ph type="title"/>
          </p:nvPr>
        </p:nvSpPr>
        <p:spPr>
          <a:xfrm>
            <a:off x="502921" y="52774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18" name="Google Shape;318;p65"/>
          <p:cNvSpPr txBox="1">
            <a:spLocks noGrp="1"/>
          </p:cNvSpPr>
          <p:nvPr>
            <p:ph type="body" idx="1"/>
          </p:nvPr>
        </p:nvSpPr>
        <p:spPr>
          <a:xfrm>
            <a:off x="502921" y="2278443"/>
            <a:ext cx="8072700" cy="36465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19" name="Google Shape;319;p65"/>
          <p:cNvSpPr txBox="1">
            <a:spLocks noGrp="1"/>
          </p:cNvSpPr>
          <p:nvPr>
            <p:ph type="body" idx="2"/>
          </p:nvPr>
        </p:nvSpPr>
        <p:spPr>
          <a:xfrm>
            <a:off x="502921" y="1299581"/>
            <a:ext cx="8072700" cy="2679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200"/>
              </a:spcBef>
              <a:spcAft>
                <a:spcPts val="0"/>
              </a:spcAft>
              <a:buClr>
                <a:srgbClr val="595959"/>
              </a:buClr>
              <a:buSzPts val="1100"/>
              <a:buFont typeface="Arial"/>
              <a:buNone/>
              <a:defRPr sz="1100" b="0" i="0" u="none" strike="noStrike" cap="none">
                <a:solidFill>
                  <a:srgbClr val="595959"/>
                </a:solidFill>
                <a:latin typeface="Arial"/>
                <a:ea typeface="Arial"/>
                <a:cs typeface="Arial"/>
                <a:sym typeface="Arial"/>
              </a:defRPr>
            </a:lvl1pPr>
            <a:lvl2pPr marL="914400" marR="0" lvl="1" indent="-228600" algn="l" rtl="0">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20" name="Google Shape;320;p65"/>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321" name="Google Shape;321;p65"/>
          <p:cNvPicPr preferRelativeResize="0"/>
          <p:nvPr/>
        </p:nvPicPr>
        <p:blipFill rotWithShape="1">
          <a:blip r:embed="rId2">
            <a:alphaModFix/>
          </a:blip>
          <a:srcRect/>
          <a:stretch/>
        </p:blipFill>
        <p:spPr>
          <a:xfrm>
            <a:off x="502920" y="1160305"/>
            <a:ext cx="827832" cy="96363"/>
          </a:xfrm>
          <a:prstGeom prst="rect">
            <a:avLst/>
          </a:prstGeom>
          <a:noFill/>
          <a:ln>
            <a:noFill/>
          </a:ln>
        </p:spPr>
      </p:pic>
      <p:pic>
        <p:nvPicPr>
          <p:cNvPr id="322" name="Google Shape;322;p65"/>
          <p:cNvPicPr preferRelativeResize="0"/>
          <p:nvPr/>
        </p:nvPicPr>
        <p:blipFill rotWithShape="1">
          <a:blip r:embed="rId3">
            <a:alphaModFix/>
          </a:blip>
          <a:srcRect/>
          <a:stretch/>
        </p:blipFill>
        <p:spPr>
          <a:xfrm>
            <a:off x="6198329" y="6174380"/>
            <a:ext cx="2377441" cy="414756"/>
          </a:xfrm>
          <a:prstGeom prst="rect">
            <a:avLst/>
          </a:prstGeom>
          <a:noFill/>
          <a:ln>
            <a:noFill/>
          </a:ln>
        </p:spPr>
      </p:pic>
      <p:pic>
        <p:nvPicPr>
          <p:cNvPr id="323" name="Google Shape;323;p65"/>
          <p:cNvPicPr preferRelativeResize="0"/>
          <p:nvPr/>
        </p:nvPicPr>
        <p:blipFill rotWithShape="1">
          <a:blip r:embed="rId4">
            <a:alphaModFix/>
          </a:blip>
          <a:srcRect/>
          <a:stretch/>
        </p:blipFill>
        <p:spPr>
          <a:xfrm>
            <a:off x="555384" y="1198461"/>
            <a:ext cx="1103785" cy="128481"/>
          </a:xfrm>
          <a:prstGeom prst="rect">
            <a:avLst/>
          </a:prstGeom>
          <a:noFill/>
          <a:ln>
            <a:noFill/>
          </a:ln>
        </p:spPr>
      </p:pic>
      <p:pic>
        <p:nvPicPr>
          <p:cNvPr id="324" name="Google Shape;324;p65" descr="W Logo_Purple_2685_HEX.png"/>
          <p:cNvPicPr preferRelativeResize="0"/>
          <p:nvPr/>
        </p:nvPicPr>
        <p:blipFill rotWithShape="1">
          <a:blip r:embed="rId5">
            <a:alphaModFix/>
          </a:blip>
          <a:srcRect/>
          <a:stretch/>
        </p:blipFill>
        <p:spPr>
          <a:xfrm>
            <a:off x="8582877" y="6071617"/>
            <a:ext cx="561123" cy="50376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325"/>
        <p:cNvGrpSpPr/>
        <p:nvPr/>
      </p:nvGrpSpPr>
      <p:grpSpPr>
        <a:xfrm>
          <a:off x="0" y="0"/>
          <a:ext cx="0" cy="0"/>
          <a:chOff x="0" y="0"/>
          <a:chExt cx="0" cy="0"/>
        </a:xfrm>
      </p:grpSpPr>
      <p:pic>
        <p:nvPicPr>
          <p:cNvPr id="326" name="Google Shape;326;p66"/>
          <p:cNvPicPr preferRelativeResize="0"/>
          <p:nvPr/>
        </p:nvPicPr>
        <p:blipFill rotWithShape="1">
          <a:blip r:embed="rId2">
            <a:alphaModFix/>
          </a:blip>
          <a:srcRect/>
          <a:stretch/>
        </p:blipFill>
        <p:spPr>
          <a:xfrm>
            <a:off x="6198329" y="6174380"/>
            <a:ext cx="2377441" cy="414756"/>
          </a:xfrm>
          <a:prstGeom prst="rect">
            <a:avLst/>
          </a:prstGeom>
          <a:noFill/>
          <a:ln>
            <a:noFill/>
          </a:ln>
        </p:spPr>
      </p:pic>
      <p:sp>
        <p:nvSpPr>
          <p:cNvPr id="327" name="Google Shape;327;p66"/>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28" name="Google Shape;328;p66"/>
          <p:cNvSpPr txBox="1">
            <a:spLocks noGrp="1"/>
          </p:cNvSpPr>
          <p:nvPr>
            <p:ph type="title"/>
          </p:nvPr>
        </p:nvSpPr>
        <p:spPr>
          <a:xfrm>
            <a:off x="502921" y="105984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29" name="Google Shape;329;p66"/>
          <p:cNvSpPr txBox="1">
            <a:spLocks noGrp="1"/>
          </p:cNvSpPr>
          <p:nvPr>
            <p:ph type="body" idx="1"/>
          </p:nvPr>
        </p:nvSpPr>
        <p:spPr>
          <a:xfrm>
            <a:off x="502921"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30" name="Google Shape;330;p66"/>
          <p:cNvPicPr preferRelativeResize="0"/>
          <p:nvPr/>
        </p:nvPicPr>
        <p:blipFill rotWithShape="1">
          <a:blip r:embed="rId3">
            <a:alphaModFix/>
          </a:blip>
          <a:srcRect/>
          <a:stretch/>
        </p:blipFill>
        <p:spPr>
          <a:xfrm>
            <a:off x="502920" y="1685497"/>
            <a:ext cx="827832" cy="9636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331"/>
        <p:cNvGrpSpPr/>
        <p:nvPr/>
      </p:nvGrpSpPr>
      <p:grpSpPr>
        <a:xfrm>
          <a:off x="0" y="0"/>
          <a:ext cx="0" cy="0"/>
          <a:chOff x="0" y="0"/>
          <a:chExt cx="0" cy="0"/>
        </a:xfrm>
      </p:grpSpPr>
      <p:pic>
        <p:nvPicPr>
          <p:cNvPr id="332" name="Google Shape;332;p67"/>
          <p:cNvPicPr preferRelativeResize="0"/>
          <p:nvPr/>
        </p:nvPicPr>
        <p:blipFill rotWithShape="1">
          <a:blip r:embed="rId2">
            <a:alphaModFix/>
          </a:blip>
          <a:srcRect/>
          <a:stretch/>
        </p:blipFill>
        <p:spPr>
          <a:xfrm>
            <a:off x="6198329" y="6174380"/>
            <a:ext cx="2377441" cy="414756"/>
          </a:xfrm>
          <a:prstGeom prst="rect">
            <a:avLst/>
          </a:prstGeom>
          <a:noFill/>
          <a:ln>
            <a:noFill/>
          </a:ln>
        </p:spPr>
      </p:pic>
      <p:sp>
        <p:nvSpPr>
          <p:cNvPr id="333" name="Google Shape;333;p67"/>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34" name="Google Shape;334;p67"/>
          <p:cNvSpPr txBox="1">
            <a:spLocks noGrp="1"/>
          </p:cNvSpPr>
          <p:nvPr>
            <p:ph type="title"/>
          </p:nvPr>
        </p:nvSpPr>
        <p:spPr>
          <a:xfrm>
            <a:off x="502921" y="52774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35" name="Google Shape;335;p67"/>
          <p:cNvPicPr preferRelativeResize="0"/>
          <p:nvPr/>
        </p:nvPicPr>
        <p:blipFill rotWithShape="1">
          <a:blip r:embed="rId3">
            <a:alphaModFix/>
          </a:blip>
          <a:srcRect/>
          <a:stretch/>
        </p:blipFill>
        <p:spPr>
          <a:xfrm>
            <a:off x="502920" y="1160305"/>
            <a:ext cx="827832" cy="9636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Header Only NO Logo">
  <p:cSld name="1_Header Only NO Logo">
    <p:spTree>
      <p:nvGrpSpPr>
        <p:cNvPr id="1" name="Shape 336"/>
        <p:cNvGrpSpPr/>
        <p:nvPr/>
      </p:nvGrpSpPr>
      <p:grpSpPr>
        <a:xfrm>
          <a:off x="0" y="0"/>
          <a:ext cx="0" cy="0"/>
          <a:chOff x="0" y="0"/>
          <a:chExt cx="0" cy="0"/>
        </a:xfrm>
      </p:grpSpPr>
      <p:sp>
        <p:nvSpPr>
          <p:cNvPr id="337" name="Google Shape;337;p68"/>
          <p:cNvSpPr txBox="1"/>
          <p:nvPr/>
        </p:nvSpPr>
        <p:spPr>
          <a:xfrm>
            <a:off x="184108"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38" name="Google Shape;338;p68"/>
          <p:cNvSpPr txBox="1">
            <a:spLocks noGrp="1"/>
          </p:cNvSpPr>
          <p:nvPr>
            <p:ph type="title"/>
          </p:nvPr>
        </p:nvSpPr>
        <p:spPr>
          <a:xfrm>
            <a:off x="502921" y="11060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39" name="Google Shape;339;p68"/>
          <p:cNvPicPr preferRelativeResize="0"/>
          <p:nvPr/>
        </p:nvPicPr>
        <p:blipFill rotWithShape="1">
          <a:blip r:embed="rId2">
            <a:alphaModFix/>
          </a:blip>
          <a:srcRect/>
          <a:stretch/>
        </p:blipFill>
        <p:spPr>
          <a:xfrm>
            <a:off x="502920" y="736261"/>
            <a:ext cx="827832" cy="963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Header + Content">
  <p:cSld name="Header + Content 2">
    <p:spTree>
      <p:nvGrpSpPr>
        <p:cNvPr id="1" name="Shape 340"/>
        <p:cNvGrpSpPr/>
        <p:nvPr/>
      </p:nvGrpSpPr>
      <p:grpSpPr>
        <a:xfrm>
          <a:off x="0" y="0"/>
          <a:ext cx="0" cy="0"/>
          <a:chOff x="0" y="0"/>
          <a:chExt cx="0" cy="0"/>
        </a:xfrm>
      </p:grpSpPr>
      <p:pic>
        <p:nvPicPr>
          <p:cNvPr id="341" name="Google Shape;341;p69"/>
          <p:cNvPicPr preferRelativeResize="0"/>
          <p:nvPr/>
        </p:nvPicPr>
        <p:blipFill rotWithShape="1">
          <a:blip r:embed="rId2">
            <a:alphaModFix/>
          </a:blip>
          <a:srcRect/>
          <a:stretch/>
        </p:blipFill>
        <p:spPr>
          <a:xfrm>
            <a:off x="6198329" y="6174379"/>
            <a:ext cx="2377441" cy="414756"/>
          </a:xfrm>
          <a:prstGeom prst="rect">
            <a:avLst/>
          </a:prstGeom>
          <a:noFill/>
          <a:ln>
            <a:noFill/>
          </a:ln>
        </p:spPr>
      </p:pic>
      <p:sp>
        <p:nvSpPr>
          <p:cNvPr id="342" name="Google Shape;342;p69"/>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43" name="Google Shape;343;p69"/>
          <p:cNvSpPr txBox="1">
            <a:spLocks noGrp="1"/>
          </p:cNvSpPr>
          <p:nvPr>
            <p:ph type="title"/>
          </p:nvPr>
        </p:nvSpPr>
        <p:spPr>
          <a:xfrm>
            <a:off x="502920" y="105984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44" name="Google Shape;344;p69"/>
          <p:cNvSpPr txBox="1">
            <a:spLocks noGrp="1"/>
          </p:cNvSpPr>
          <p:nvPr>
            <p:ph type="body" idx="1"/>
          </p:nvPr>
        </p:nvSpPr>
        <p:spPr>
          <a:xfrm>
            <a:off x="502920"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45" name="Google Shape;345;p69"/>
          <p:cNvPicPr preferRelativeResize="0"/>
          <p:nvPr/>
        </p:nvPicPr>
        <p:blipFill rotWithShape="1">
          <a:blip r:embed="rId3">
            <a:alphaModFix/>
          </a:blip>
          <a:srcRect/>
          <a:stretch/>
        </p:blipFill>
        <p:spPr>
          <a:xfrm>
            <a:off x="502921" y="1685496"/>
            <a:ext cx="827832" cy="9636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Header + Content">
  <p:cSld name="Header + Content 3">
    <p:spTree>
      <p:nvGrpSpPr>
        <p:cNvPr id="1" name="Shape 346"/>
        <p:cNvGrpSpPr/>
        <p:nvPr/>
      </p:nvGrpSpPr>
      <p:grpSpPr>
        <a:xfrm>
          <a:off x="0" y="0"/>
          <a:ext cx="0" cy="0"/>
          <a:chOff x="0" y="0"/>
          <a:chExt cx="0" cy="0"/>
        </a:xfrm>
      </p:grpSpPr>
      <p:pic>
        <p:nvPicPr>
          <p:cNvPr id="347" name="Google Shape;347;p70"/>
          <p:cNvPicPr preferRelativeResize="0"/>
          <p:nvPr/>
        </p:nvPicPr>
        <p:blipFill rotWithShape="1">
          <a:blip r:embed="rId2">
            <a:alphaModFix/>
          </a:blip>
          <a:srcRect/>
          <a:stretch/>
        </p:blipFill>
        <p:spPr>
          <a:xfrm>
            <a:off x="6198328" y="6174379"/>
            <a:ext cx="2377441" cy="414756"/>
          </a:xfrm>
          <a:prstGeom prst="rect">
            <a:avLst/>
          </a:prstGeom>
          <a:noFill/>
          <a:ln>
            <a:noFill/>
          </a:ln>
        </p:spPr>
      </p:pic>
      <p:sp>
        <p:nvSpPr>
          <p:cNvPr id="348" name="Google Shape;348;p70"/>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49" name="Google Shape;349;p70"/>
          <p:cNvSpPr txBox="1">
            <a:spLocks noGrp="1"/>
          </p:cNvSpPr>
          <p:nvPr>
            <p:ph type="title"/>
          </p:nvPr>
        </p:nvSpPr>
        <p:spPr>
          <a:xfrm>
            <a:off x="502920" y="105984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50" name="Google Shape;350;p70"/>
          <p:cNvSpPr txBox="1">
            <a:spLocks noGrp="1"/>
          </p:cNvSpPr>
          <p:nvPr>
            <p:ph type="body" idx="1"/>
          </p:nvPr>
        </p:nvSpPr>
        <p:spPr>
          <a:xfrm>
            <a:off x="502920"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51" name="Google Shape;351;p70"/>
          <p:cNvPicPr preferRelativeResize="0"/>
          <p:nvPr/>
        </p:nvPicPr>
        <p:blipFill rotWithShape="1">
          <a:blip r:embed="rId3">
            <a:alphaModFix/>
          </a:blip>
          <a:srcRect/>
          <a:stretch/>
        </p:blipFill>
        <p:spPr>
          <a:xfrm>
            <a:off x="502920" y="1685496"/>
            <a:ext cx="827832" cy="9636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p:cSld name="Title Slide 2">
    <p:spTree>
      <p:nvGrpSpPr>
        <p:cNvPr id="1" name="Shape 352"/>
        <p:cNvGrpSpPr/>
        <p:nvPr/>
      </p:nvGrpSpPr>
      <p:grpSpPr>
        <a:xfrm>
          <a:off x="0" y="0"/>
          <a:ext cx="0" cy="0"/>
          <a:chOff x="0" y="0"/>
          <a:chExt cx="0" cy="0"/>
        </a:xfrm>
      </p:grpSpPr>
      <p:pic>
        <p:nvPicPr>
          <p:cNvPr id="353" name="Google Shape;353;p71" descr="Bar_RtAngle_7502_RGB.png"/>
          <p:cNvPicPr preferRelativeResize="0"/>
          <p:nvPr/>
        </p:nvPicPr>
        <p:blipFill rotWithShape="1">
          <a:blip r:embed="rId2">
            <a:alphaModFix/>
          </a:blip>
          <a:srcRect/>
          <a:stretch/>
        </p:blipFill>
        <p:spPr>
          <a:xfrm>
            <a:off x="813589" y="4006084"/>
            <a:ext cx="2284305" cy="112770"/>
          </a:xfrm>
          <a:prstGeom prst="rect">
            <a:avLst/>
          </a:prstGeom>
          <a:noFill/>
          <a:ln>
            <a:noFill/>
          </a:ln>
        </p:spPr>
      </p:pic>
      <p:sp>
        <p:nvSpPr>
          <p:cNvPr id="354" name="Google Shape;354;p71"/>
          <p:cNvSpPr txBox="1">
            <a:spLocks noGrp="1"/>
          </p:cNvSpPr>
          <p:nvPr>
            <p:ph type="title"/>
          </p:nvPr>
        </p:nvSpPr>
        <p:spPr>
          <a:xfrm>
            <a:off x="671757" y="1167125"/>
            <a:ext cx="6972300" cy="26415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3800"/>
              <a:buFont typeface="Encode Sans Black"/>
              <a:buNone/>
              <a:defRPr sz="38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55" name="Google Shape;355;p71"/>
          <p:cNvPicPr preferRelativeResize="0"/>
          <p:nvPr/>
        </p:nvPicPr>
        <p:blipFill rotWithShape="1">
          <a:blip r:embed="rId3">
            <a:alphaModFix/>
          </a:blip>
          <a:srcRect/>
          <a:stretch/>
        </p:blipFill>
        <p:spPr>
          <a:xfrm>
            <a:off x="5603967" y="5924996"/>
            <a:ext cx="3296972" cy="57517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2">
    <p:spTree>
      <p:nvGrpSpPr>
        <p:cNvPr id="1" name="Shape 356"/>
        <p:cNvGrpSpPr/>
        <p:nvPr/>
      </p:nvGrpSpPr>
      <p:grpSpPr>
        <a:xfrm>
          <a:off x="0" y="0"/>
          <a:ext cx="0" cy="0"/>
          <a:chOff x="0" y="0"/>
          <a:chExt cx="0" cy="0"/>
        </a:xfrm>
      </p:grpSpPr>
      <p:sp>
        <p:nvSpPr>
          <p:cNvPr id="357" name="Google Shape;357;p72"/>
          <p:cNvSpPr txBox="1">
            <a:spLocks noGrp="1"/>
          </p:cNvSpPr>
          <p:nvPr>
            <p:ph type="title"/>
          </p:nvPr>
        </p:nvSpPr>
        <p:spPr>
          <a:xfrm>
            <a:off x="502920" y="396937"/>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58" name="Google Shape;358;p72"/>
          <p:cNvSpPr txBox="1">
            <a:spLocks noGrp="1"/>
          </p:cNvSpPr>
          <p:nvPr>
            <p:ph type="body" idx="1"/>
          </p:nvPr>
        </p:nvSpPr>
        <p:spPr>
          <a:xfrm>
            <a:off x="502920" y="2278440"/>
            <a:ext cx="8072700" cy="36465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9" name="Google Shape;359;p72"/>
          <p:cNvSpPr txBox="1">
            <a:spLocks noGrp="1"/>
          </p:cNvSpPr>
          <p:nvPr>
            <p:ph type="body" idx="2"/>
          </p:nvPr>
        </p:nvSpPr>
        <p:spPr>
          <a:xfrm>
            <a:off x="502920" y="1896096"/>
            <a:ext cx="8072700" cy="2679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200"/>
              </a:spcBef>
              <a:spcAft>
                <a:spcPts val="0"/>
              </a:spcAft>
              <a:buClr>
                <a:srgbClr val="595959"/>
              </a:buClr>
              <a:buSzPts val="1100"/>
              <a:buFont typeface="Arial"/>
              <a:buNone/>
              <a:defRPr sz="1100" b="0" i="0" u="none" strike="noStrike" cap="none">
                <a:solidFill>
                  <a:srgbClr val="595959"/>
                </a:solidFill>
                <a:latin typeface="Arial"/>
                <a:ea typeface="Arial"/>
                <a:cs typeface="Arial"/>
                <a:sym typeface="Arial"/>
              </a:defRPr>
            </a:lvl1pPr>
            <a:lvl2pPr marL="914400" marR="0" lvl="1" indent="-228600" algn="l" rtl="0">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0" name="Google Shape;360;p72"/>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pic>
        <p:nvPicPr>
          <p:cNvPr id="361" name="Google Shape;361;p72"/>
          <p:cNvPicPr preferRelativeResize="0"/>
          <p:nvPr/>
        </p:nvPicPr>
        <p:blipFill rotWithShape="1">
          <a:blip r:embed="rId2">
            <a:alphaModFix/>
          </a:blip>
          <a:srcRect/>
          <a:stretch/>
        </p:blipFill>
        <p:spPr>
          <a:xfrm>
            <a:off x="502921" y="1027943"/>
            <a:ext cx="827832" cy="96361"/>
          </a:xfrm>
          <a:prstGeom prst="rect">
            <a:avLst/>
          </a:prstGeom>
          <a:noFill/>
          <a:ln>
            <a:noFill/>
          </a:ln>
        </p:spPr>
      </p:pic>
      <p:pic>
        <p:nvPicPr>
          <p:cNvPr id="362" name="Google Shape;362;p72"/>
          <p:cNvPicPr preferRelativeResize="0"/>
          <p:nvPr/>
        </p:nvPicPr>
        <p:blipFill rotWithShape="1">
          <a:blip r:embed="rId3">
            <a:alphaModFix/>
          </a:blip>
          <a:srcRect/>
          <a:stretch/>
        </p:blipFill>
        <p:spPr>
          <a:xfrm>
            <a:off x="6198329" y="6174379"/>
            <a:ext cx="2377441" cy="41475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eader + Content">
  <p:cSld name="Header + Content 4">
    <p:spTree>
      <p:nvGrpSpPr>
        <p:cNvPr id="1" name="Shape 363"/>
        <p:cNvGrpSpPr/>
        <p:nvPr/>
      </p:nvGrpSpPr>
      <p:grpSpPr>
        <a:xfrm>
          <a:off x="0" y="0"/>
          <a:ext cx="0" cy="0"/>
          <a:chOff x="0" y="0"/>
          <a:chExt cx="0" cy="0"/>
        </a:xfrm>
      </p:grpSpPr>
      <p:pic>
        <p:nvPicPr>
          <p:cNvPr id="364" name="Google Shape;364;p73"/>
          <p:cNvPicPr preferRelativeResize="0"/>
          <p:nvPr/>
        </p:nvPicPr>
        <p:blipFill rotWithShape="1">
          <a:blip r:embed="rId2">
            <a:alphaModFix/>
          </a:blip>
          <a:srcRect/>
          <a:stretch/>
        </p:blipFill>
        <p:spPr>
          <a:xfrm>
            <a:off x="6198329" y="6174379"/>
            <a:ext cx="2377441" cy="414756"/>
          </a:xfrm>
          <a:prstGeom prst="rect">
            <a:avLst/>
          </a:prstGeom>
          <a:noFill/>
          <a:ln>
            <a:noFill/>
          </a:ln>
        </p:spPr>
      </p:pic>
      <p:sp>
        <p:nvSpPr>
          <p:cNvPr id="365" name="Google Shape;365;p73"/>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66" name="Google Shape;366;p73"/>
          <p:cNvSpPr txBox="1">
            <a:spLocks noGrp="1"/>
          </p:cNvSpPr>
          <p:nvPr>
            <p:ph type="title"/>
          </p:nvPr>
        </p:nvSpPr>
        <p:spPr>
          <a:xfrm>
            <a:off x="502920" y="44439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67" name="Google Shape;367;p73"/>
          <p:cNvSpPr txBox="1">
            <a:spLocks noGrp="1"/>
          </p:cNvSpPr>
          <p:nvPr>
            <p:ph type="body" idx="1"/>
          </p:nvPr>
        </p:nvSpPr>
        <p:spPr>
          <a:xfrm>
            <a:off x="502920"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68" name="Google Shape;368;p73"/>
          <p:cNvPicPr preferRelativeResize="0"/>
          <p:nvPr/>
        </p:nvPicPr>
        <p:blipFill rotWithShape="1">
          <a:blip r:embed="rId3">
            <a:alphaModFix/>
          </a:blip>
          <a:srcRect/>
          <a:stretch/>
        </p:blipFill>
        <p:spPr>
          <a:xfrm>
            <a:off x="502921" y="1075399"/>
            <a:ext cx="827832" cy="9636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eader Only">
  <p:cSld name="Header Only 2">
    <p:spTree>
      <p:nvGrpSpPr>
        <p:cNvPr id="1" name="Shape 369"/>
        <p:cNvGrpSpPr/>
        <p:nvPr/>
      </p:nvGrpSpPr>
      <p:grpSpPr>
        <a:xfrm>
          <a:off x="0" y="0"/>
          <a:ext cx="0" cy="0"/>
          <a:chOff x="0" y="0"/>
          <a:chExt cx="0" cy="0"/>
        </a:xfrm>
      </p:grpSpPr>
      <p:pic>
        <p:nvPicPr>
          <p:cNvPr id="370" name="Google Shape;370;p74"/>
          <p:cNvPicPr preferRelativeResize="0"/>
          <p:nvPr/>
        </p:nvPicPr>
        <p:blipFill rotWithShape="1">
          <a:blip r:embed="rId2">
            <a:alphaModFix/>
          </a:blip>
          <a:srcRect/>
          <a:stretch/>
        </p:blipFill>
        <p:spPr>
          <a:xfrm>
            <a:off x="6198329" y="6174379"/>
            <a:ext cx="2377441" cy="414756"/>
          </a:xfrm>
          <a:prstGeom prst="rect">
            <a:avLst/>
          </a:prstGeom>
          <a:noFill/>
          <a:ln>
            <a:noFill/>
          </a:ln>
        </p:spPr>
      </p:pic>
      <p:sp>
        <p:nvSpPr>
          <p:cNvPr id="371" name="Google Shape;371;p74"/>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72" name="Google Shape;372;p74"/>
          <p:cNvSpPr txBox="1">
            <a:spLocks noGrp="1"/>
          </p:cNvSpPr>
          <p:nvPr>
            <p:ph type="title"/>
          </p:nvPr>
        </p:nvSpPr>
        <p:spPr>
          <a:xfrm>
            <a:off x="502920" y="479124"/>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73" name="Google Shape;373;p74"/>
          <p:cNvPicPr preferRelativeResize="0"/>
          <p:nvPr/>
        </p:nvPicPr>
        <p:blipFill rotWithShape="1">
          <a:blip r:embed="rId3">
            <a:alphaModFix/>
          </a:blip>
          <a:srcRect/>
          <a:stretch/>
        </p:blipFill>
        <p:spPr>
          <a:xfrm>
            <a:off x="502921" y="1015321"/>
            <a:ext cx="827832" cy="9636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Header Only NO Logo">
  <p:cSld name="Header Only NO Logo 2">
    <p:spTree>
      <p:nvGrpSpPr>
        <p:cNvPr id="1" name="Shape 374"/>
        <p:cNvGrpSpPr/>
        <p:nvPr/>
      </p:nvGrpSpPr>
      <p:grpSpPr>
        <a:xfrm>
          <a:off x="0" y="0"/>
          <a:ext cx="0" cy="0"/>
          <a:chOff x="0" y="0"/>
          <a:chExt cx="0" cy="0"/>
        </a:xfrm>
      </p:grpSpPr>
      <p:sp>
        <p:nvSpPr>
          <p:cNvPr id="375" name="Google Shape;375;p75"/>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76" name="Google Shape;376;p75"/>
          <p:cNvSpPr txBox="1">
            <a:spLocks noGrp="1"/>
          </p:cNvSpPr>
          <p:nvPr>
            <p:ph type="title"/>
          </p:nvPr>
        </p:nvSpPr>
        <p:spPr>
          <a:xfrm>
            <a:off x="502920" y="110608"/>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377" name="Google Shape;377;p75"/>
          <p:cNvPicPr preferRelativeResize="0"/>
          <p:nvPr/>
        </p:nvPicPr>
        <p:blipFill rotWithShape="1">
          <a:blip r:embed="rId2">
            <a:alphaModFix/>
          </a:blip>
          <a:srcRect/>
          <a:stretch/>
        </p:blipFill>
        <p:spPr>
          <a:xfrm>
            <a:off x="502923" y="736263"/>
            <a:ext cx="827832" cy="9636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Header + Subheader + Content">
  <p:cSld name="2_Header + Subheader + Content">
    <p:spTree>
      <p:nvGrpSpPr>
        <p:cNvPr id="1" name="Shape 378"/>
        <p:cNvGrpSpPr/>
        <p:nvPr/>
      </p:nvGrpSpPr>
      <p:grpSpPr>
        <a:xfrm>
          <a:off x="0" y="0"/>
          <a:ext cx="0" cy="0"/>
          <a:chOff x="0" y="0"/>
          <a:chExt cx="0" cy="0"/>
        </a:xfrm>
      </p:grpSpPr>
      <p:pic>
        <p:nvPicPr>
          <p:cNvPr id="379" name="Google Shape;379;p76" descr="Wordmark_center_Purple_HEX.png"/>
          <p:cNvPicPr preferRelativeResize="0"/>
          <p:nvPr/>
        </p:nvPicPr>
        <p:blipFill rotWithShape="1">
          <a:blip r:embed="rId2">
            <a:alphaModFix/>
          </a:blip>
          <a:srcRect/>
          <a:stretch/>
        </p:blipFill>
        <p:spPr>
          <a:xfrm>
            <a:off x="6382159" y="6487459"/>
            <a:ext cx="2425296" cy="163375"/>
          </a:xfrm>
          <a:prstGeom prst="rect">
            <a:avLst/>
          </a:prstGeom>
          <a:noFill/>
          <a:ln>
            <a:noFill/>
          </a:ln>
        </p:spPr>
      </p:pic>
      <p:pic>
        <p:nvPicPr>
          <p:cNvPr id="380" name="Google Shape;380;p76" descr="Bar_RtAngle_7502_RGB.png"/>
          <p:cNvPicPr preferRelativeResize="0"/>
          <p:nvPr/>
        </p:nvPicPr>
        <p:blipFill rotWithShape="1">
          <a:blip r:embed="rId3">
            <a:alphaModFix/>
          </a:blip>
          <a:srcRect/>
          <a:stretch/>
        </p:blipFill>
        <p:spPr>
          <a:xfrm>
            <a:off x="784225" y="936445"/>
            <a:ext cx="1358183" cy="67051"/>
          </a:xfrm>
          <a:prstGeom prst="rect">
            <a:avLst/>
          </a:prstGeom>
          <a:noFill/>
          <a:ln>
            <a:noFill/>
          </a:ln>
        </p:spPr>
      </p:pic>
      <p:sp>
        <p:nvSpPr>
          <p:cNvPr id="381" name="Google Shape;381;p76"/>
          <p:cNvSpPr txBox="1">
            <a:spLocks noGrp="1"/>
          </p:cNvSpPr>
          <p:nvPr>
            <p:ph type="title"/>
          </p:nvPr>
        </p:nvSpPr>
        <p:spPr>
          <a:xfrm>
            <a:off x="671757" y="360791"/>
            <a:ext cx="81849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82" name="Google Shape;382;p76"/>
          <p:cNvSpPr txBox="1">
            <a:spLocks noGrp="1"/>
          </p:cNvSpPr>
          <p:nvPr>
            <p:ph type="body" idx="1"/>
          </p:nvPr>
        </p:nvSpPr>
        <p:spPr>
          <a:xfrm>
            <a:off x="659307" y="1430064"/>
            <a:ext cx="8197200" cy="49239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3" name="Google Shape;383;p76"/>
          <p:cNvSpPr txBox="1">
            <a:spLocks noGrp="1"/>
          </p:cNvSpPr>
          <p:nvPr>
            <p:ph type="body" idx="2"/>
          </p:nvPr>
        </p:nvSpPr>
        <p:spPr>
          <a:xfrm>
            <a:off x="671759" y="1029472"/>
            <a:ext cx="8184900" cy="2679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90000"/>
              </a:lnSpc>
              <a:spcBef>
                <a:spcPts val="200"/>
              </a:spcBef>
              <a:spcAft>
                <a:spcPts val="0"/>
              </a:spcAft>
              <a:buClr>
                <a:srgbClr val="595959"/>
              </a:buClr>
              <a:buSzPts val="1100"/>
              <a:buFont typeface="Arial"/>
              <a:buNone/>
              <a:defRPr sz="1100" b="0" i="0" u="none" strike="noStrike" cap="none">
                <a:solidFill>
                  <a:srgbClr val="595959"/>
                </a:solidFill>
                <a:latin typeface="Arial"/>
                <a:ea typeface="Arial"/>
                <a:cs typeface="Arial"/>
                <a:sym typeface="Arial"/>
              </a:defRPr>
            </a:lvl1pPr>
            <a:lvl2pPr marL="914400" marR="0" lvl="1" indent="-228600" algn="l" rtl="0">
              <a:spcBef>
                <a:spcPts val="400"/>
              </a:spcBef>
              <a:spcAft>
                <a:spcPts val="0"/>
              </a:spcAft>
              <a:buClr>
                <a:srgbClr val="E8D3A2"/>
              </a:buClr>
              <a:buSzPts val="2100"/>
              <a:buFont typeface="Arial"/>
              <a:buNone/>
              <a:defRPr sz="21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0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00"/>
              </a:spcBef>
              <a:spcAft>
                <a:spcPts val="0"/>
              </a:spcAft>
              <a:buClr>
                <a:srgbClr val="E8D3A2"/>
              </a:buClr>
              <a:buSzPts val="1500"/>
              <a:buFont typeface="Arial"/>
              <a:buNone/>
              <a:defRPr sz="1500" b="0" i="0" u="none" strike="noStrike" cap="none">
                <a:solidFill>
                  <a:srgbClr val="E8D3A2"/>
                </a:solidFill>
                <a:latin typeface="Encode Sans Black"/>
                <a:ea typeface="Encode Sans Black"/>
                <a:cs typeface="Encode Sans Black"/>
                <a:sym typeface="Encode Sans Black"/>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4" name="Google Shape;384;p76"/>
          <p:cNvSpPr txBox="1"/>
          <p:nvPr/>
        </p:nvSpPr>
        <p:spPr>
          <a:xfrm>
            <a:off x="125283" y="6489776"/>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5"/>
        <p:cNvGrpSpPr/>
        <p:nvPr/>
      </p:nvGrpSpPr>
      <p:grpSpPr>
        <a:xfrm>
          <a:off x="0" y="0"/>
          <a:ext cx="0" cy="0"/>
          <a:chOff x="0" y="0"/>
          <a:chExt cx="0" cy="0"/>
        </a:xfrm>
      </p:grpSpPr>
      <p:sp>
        <p:nvSpPr>
          <p:cNvPr id="386" name="Google Shape;386;p77"/>
          <p:cNvSpPr txBox="1">
            <a:spLocks noGrp="1"/>
          </p:cNvSpPr>
          <p:nvPr>
            <p:ph type="title"/>
          </p:nvPr>
        </p:nvSpPr>
        <p:spPr>
          <a:xfrm>
            <a:off x="629841" y="365125"/>
            <a:ext cx="7886700" cy="1325700"/>
          </a:xfrm>
          <a:prstGeom prst="rect">
            <a:avLst/>
          </a:prstGeom>
          <a:noFill/>
          <a:ln>
            <a:noFill/>
          </a:ln>
        </p:spPr>
        <p:txBody>
          <a:bodyPr spcFirstLastPara="1" wrap="square" lIns="121900" tIns="60925" rIns="121900" bIns="60925" anchor="t" anchorCtr="0">
            <a:no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87" name="Google Shape;387;p77"/>
          <p:cNvSpPr txBox="1">
            <a:spLocks noGrp="1"/>
          </p:cNvSpPr>
          <p:nvPr>
            <p:ph type="body" idx="1"/>
          </p:nvPr>
        </p:nvSpPr>
        <p:spPr>
          <a:xfrm>
            <a:off x="629843" y="1681164"/>
            <a:ext cx="3868500" cy="824100"/>
          </a:xfrm>
          <a:prstGeom prst="rect">
            <a:avLst/>
          </a:prstGeom>
          <a:noFill/>
          <a:ln>
            <a:noFill/>
          </a:ln>
        </p:spPr>
        <p:txBody>
          <a:bodyPr spcFirstLastPara="1" wrap="square" lIns="121900" tIns="60925" rIns="121900" bIns="60925" anchor="b" anchorCtr="0">
            <a:noAutofit/>
          </a:bodyPr>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88" name="Google Shape;388;p77"/>
          <p:cNvSpPr txBox="1">
            <a:spLocks noGrp="1"/>
          </p:cNvSpPr>
          <p:nvPr>
            <p:ph type="body" idx="2"/>
          </p:nvPr>
        </p:nvSpPr>
        <p:spPr>
          <a:xfrm>
            <a:off x="629843" y="2505076"/>
            <a:ext cx="3868500" cy="36843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9" name="Google Shape;389;p77"/>
          <p:cNvSpPr txBox="1">
            <a:spLocks noGrp="1"/>
          </p:cNvSpPr>
          <p:nvPr>
            <p:ph type="body" idx="3"/>
          </p:nvPr>
        </p:nvSpPr>
        <p:spPr>
          <a:xfrm>
            <a:off x="4629151" y="1681164"/>
            <a:ext cx="3887100" cy="824100"/>
          </a:xfrm>
          <a:prstGeom prst="rect">
            <a:avLst/>
          </a:prstGeom>
          <a:noFill/>
          <a:ln>
            <a:noFill/>
          </a:ln>
        </p:spPr>
        <p:txBody>
          <a:bodyPr spcFirstLastPara="1" wrap="square" lIns="121900" tIns="60925" rIns="121900" bIns="60925" anchor="b" anchorCtr="0">
            <a:noAutofit/>
          </a:bodyPr>
          <a:lstStyle>
            <a:lvl1pPr marL="457200" marR="0" lvl="0" indent="-228600" algn="l" rtl="0">
              <a:spcBef>
                <a:spcPts val="4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0" name="Google Shape;390;p77"/>
          <p:cNvSpPr txBox="1">
            <a:spLocks noGrp="1"/>
          </p:cNvSpPr>
          <p:nvPr>
            <p:ph type="body" idx="4"/>
          </p:nvPr>
        </p:nvSpPr>
        <p:spPr>
          <a:xfrm>
            <a:off x="4629151" y="2505076"/>
            <a:ext cx="3887100" cy="3684300"/>
          </a:xfrm>
          <a:prstGeom prst="rect">
            <a:avLst/>
          </a:prstGeom>
          <a:noFill/>
          <a:ln>
            <a:noFill/>
          </a:ln>
        </p:spPr>
        <p:txBody>
          <a:bodyPr spcFirstLastPara="1" wrap="square" lIns="121900" tIns="60925" rIns="121900" bIns="60925"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91" name="Google Shape;391;p77"/>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SzPts val="1900"/>
              <a:buNone/>
              <a:defRPr sz="2400">
                <a:solidFill>
                  <a:schemeClr val="dk1"/>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392" name="Google Shape;392;p77"/>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spcBef>
                <a:spcPts val="0"/>
              </a:spcBef>
              <a:spcAft>
                <a:spcPts val="0"/>
              </a:spcAft>
              <a:buSzPts val="1900"/>
              <a:buNone/>
              <a:defRPr sz="2400">
                <a:solidFill>
                  <a:schemeClr val="dk1"/>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393" name="Google Shape;393;p77"/>
          <p:cNvSpPr txBox="1">
            <a:spLocks noGrp="1"/>
          </p:cNvSpPr>
          <p:nvPr>
            <p:ph type="sldNum" idx="12"/>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L="0" marR="0" lvl="0" indent="0" algn="l" rtl="0">
              <a:spcBef>
                <a:spcPts val="0"/>
              </a:spcBef>
              <a:buNone/>
              <a:defRPr sz="2400">
                <a:solidFill>
                  <a:schemeClr val="dk1"/>
                </a:solidFill>
                <a:latin typeface="Calibri"/>
                <a:ea typeface="Calibri"/>
                <a:cs typeface="Calibri"/>
                <a:sym typeface="Calibri"/>
              </a:defRPr>
            </a:lvl1pPr>
            <a:lvl2pPr marL="0" marR="0" lvl="1" indent="0" algn="l" rtl="0">
              <a:spcBef>
                <a:spcPts val="0"/>
              </a:spcBef>
              <a:buNone/>
              <a:defRPr sz="2400">
                <a:solidFill>
                  <a:schemeClr val="dk1"/>
                </a:solidFill>
                <a:latin typeface="Calibri"/>
                <a:ea typeface="Calibri"/>
                <a:cs typeface="Calibri"/>
                <a:sym typeface="Calibri"/>
              </a:defRPr>
            </a:lvl2pPr>
            <a:lvl3pPr marL="0" marR="0" lvl="2" indent="0" algn="l" rtl="0">
              <a:spcBef>
                <a:spcPts val="0"/>
              </a:spcBef>
              <a:buNone/>
              <a:defRPr sz="2400">
                <a:solidFill>
                  <a:schemeClr val="dk1"/>
                </a:solidFill>
                <a:latin typeface="Calibri"/>
                <a:ea typeface="Calibri"/>
                <a:cs typeface="Calibri"/>
                <a:sym typeface="Calibri"/>
              </a:defRPr>
            </a:lvl3pPr>
            <a:lvl4pPr marL="0" marR="0" lvl="3" indent="0" algn="l" rtl="0">
              <a:spcBef>
                <a:spcPts val="0"/>
              </a:spcBef>
              <a:buNone/>
              <a:defRPr sz="2400">
                <a:solidFill>
                  <a:schemeClr val="dk1"/>
                </a:solidFill>
                <a:latin typeface="Calibri"/>
                <a:ea typeface="Calibri"/>
                <a:cs typeface="Calibri"/>
                <a:sym typeface="Calibri"/>
              </a:defRPr>
            </a:lvl4pPr>
            <a:lvl5pPr marL="0" marR="0" lvl="4" indent="0" algn="l" rtl="0">
              <a:spcBef>
                <a:spcPts val="0"/>
              </a:spcBef>
              <a:buNone/>
              <a:defRPr sz="2400">
                <a:solidFill>
                  <a:schemeClr val="dk1"/>
                </a:solidFill>
                <a:latin typeface="Calibri"/>
                <a:ea typeface="Calibri"/>
                <a:cs typeface="Calibri"/>
                <a:sym typeface="Calibri"/>
              </a:defRPr>
            </a:lvl5pPr>
            <a:lvl6pPr marL="0" marR="0" lvl="5" indent="0" algn="l" rtl="0">
              <a:spcBef>
                <a:spcPts val="0"/>
              </a:spcBef>
              <a:buNone/>
              <a:defRPr sz="2400">
                <a:solidFill>
                  <a:schemeClr val="dk1"/>
                </a:solidFill>
                <a:latin typeface="Calibri"/>
                <a:ea typeface="Calibri"/>
                <a:cs typeface="Calibri"/>
                <a:sym typeface="Calibri"/>
              </a:defRPr>
            </a:lvl6pPr>
            <a:lvl7pPr marL="0" marR="0" lvl="6" indent="0" algn="l" rtl="0">
              <a:spcBef>
                <a:spcPts val="0"/>
              </a:spcBef>
              <a:buNone/>
              <a:defRPr sz="2400">
                <a:solidFill>
                  <a:schemeClr val="dk1"/>
                </a:solidFill>
                <a:latin typeface="Calibri"/>
                <a:ea typeface="Calibri"/>
                <a:cs typeface="Calibri"/>
                <a:sym typeface="Calibri"/>
              </a:defRPr>
            </a:lvl7pPr>
            <a:lvl8pPr marL="0" marR="0" lvl="7" indent="0" algn="l" rtl="0">
              <a:spcBef>
                <a:spcPts val="0"/>
              </a:spcBef>
              <a:buNone/>
              <a:defRPr sz="2400">
                <a:solidFill>
                  <a:schemeClr val="dk1"/>
                </a:solidFill>
                <a:latin typeface="Calibri"/>
                <a:ea typeface="Calibri"/>
                <a:cs typeface="Calibri"/>
                <a:sym typeface="Calibri"/>
              </a:defRPr>
            </a:lvl8pPr>
            <a:lvl9pPr marL="0" marR="0" lvl="8" indent="0" algn="l" rtl="0">
              <a:spcBef>
                <a:spcPts val="0"/>
              </a:spcBef>
              <a:buNone/>
              <a:defRPr sz="2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Header + Content">
  <p:cSld name="3_Header + Content">
    <p:spTree>
      <p:nvGrpSpPr>
        <p:cNvPr id="1" name="Shape 394"/>
        <p:cNvGrpSpPr/>
        <p:nvPr/>
      </p:nvGrpSpPr>
      <p:grpSpPr>
        <a:xfrm>
          <a:off x="0" y="0"/>
          <a:ext cx="0" cy="0"/>
          <a:chOff x="0" y="0"/>
          <a:chExt cx="0" cy="0"/>
        </a:xfrm>
      </p:grpSpPr>
      <p:pic>
        <p:nvPicPr>
          <p:cNvPr id="395" name="Google Shape;395;p78"/>
          <p:cNvPicPr preferRelativeResize="0"/>
          <p:nvPr/>
        </p:nvPicPr>
        <p:blipFill rotWithShape="1">
          <a:blip r:embed="rId2">
            <a:alphaModFix/>
          </a:blip>
          <a:srcRect/>
          <a:stretch/>
        </p:blipFill>
        <p:spPr>
          <a:xfrm>
            <a:off x="6198329" y="6174379"/>
            <a:ext cx="2377441" cy="414756"/>
          </a:xfrm>
          <a:prstGeom prst="rect">
            <a:avLst/>
          </a:prstGeom>
          <a:noFill/>
          <a:ln>
            <a:noFill/>
          </a:ln>
        </p:spPr>
      </p:pic>
      <p:sp>
        <p:nvSpPr>
          <p:cNvPr id="396" name="Google Shape;396;p78"/>
          <p:cNvSpPr txBox="1"/>
          <p:nvPr/>
        </p:nvSpPr>
        <p:spPr>
          <a:xfrm>
            <a:off x="184105" y="6307212"/>
            <a:ext cx="3189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D88A2"/>
              </a:buClr>
              <a:buSzPts val="900"/>
              <a:buFont typeface="Calibri"/>
              <a:buNone/>
            </a:pPr>
            <a:fld id="{00000000-1234-1234-1234-123412341234}" type="slidenum">
              <a:rPr lang="en" sz="900" b="0" i="0" u="none" strike="noStrike" cap="none">
                <a:solidFill>
                  <a:srgbClr val="8D88A2"/>
                </a:solidFill>
                <a:latin typeface="Calibri"/>
                <a:ea typeface="Calibri"/>
                <a:cs typeface="Calibri"/>
                <a:sym typeface="Calibri"/>
              </a:rPr>
              <a:t>‹#›</a:t>
            </a:fld>
            <a:endParaRPr sz="900" b="0" i="0" u="none" strike="noStrike" cap="none">
              <a:solidFill>
                <a:srgbClr val="8D88A2"/>
              </a:solidFill>
              <a:latin typeface="Calibri"/>
              <a:ea typeface="Calibri"/>
              <a:cs typeface="Calibri"/>
              <a:sym typeface="Calibri"/>
            </a:endParaRPr>
          </a:p>
        </p:txBody>
      </p:sp>
      <p:sp>
        <p:nvSpPr>
          <p:cNvPr id="397" name="Google Shape;397;p78"/>
          <p:cNvSpPr txBox="1">
            <a:spLocks noGrp="1"/>
          </p:cNvSpPr>
          <p:nvPr>
            <p:ph type="title"/>
          </p:nvPr>
        </p:nvSpPr>
        <p:spPr>
          <a:xfrm>
            <a:off x="502920" y="223903"/>
            <a:ext cx="8072700" cy="536100"/>
          </a:xfrm>
          <a:prstGeom prst="rect">
            <a:avLst/>
          </a:prstGeom>
          <a:noFill/>
          <a:ln>
            <a:noFill/>
          </a:ln>
        </p:spPr>
        <p:txBody>
          <a:bodyPr spcFirstLastPara="1" wrap="square" lIns="121900" tIns="60925" rIns="121900" bIns="60925" anchor="b" anchorCtr="0">
            <a:noAutofit/>
          </a:bodyPr>
          <a:lstStyle>
            <a:lvl1pPr marR="0" lvl="0" algn="l" rtl="0">
              <a:spcBef>
                <a:spcPts val="0"/>
              </a:spcBef>
              <a:spcAft>
                <a:spcPts val="0"/>
              </a:spcAft>
              <a:buClr>
                <a:srgbClr val="4B2E83"/>
              </a:buClr>
              <a:buSzPts val="2300"/>
              <a:buFont typeface="Encode Sans Black"/>
              <a:buNone/>
              <a:defRPr sz="2300" b="1" i="0" u="none" strike="noStrike" cap="none">
                <a:solidFill>
                  <a:srgbClr val="4B2E83"/>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398" name="Google Shape;398;p78"/>
          <p:cNvSpPr txBox="1">
            <a:spLocks noGrp="1"/>
          </p:cNvSpPr>
          <p:nvPr>
            <p:ph type="body" idx="1"/>
          </p:nvPr>
        </p:nvSpPr>
        <p:spPr>
          <a:xfrm>
            <a:off x="502920" y="1871317"/>
            <a:ext cx="8072700" cy="4053600"/>
          </a:xfrm>
          <a:prstGeom prst="rect">
            <a:avLst/>
          </a:prstGeom>
          <a:noFill/>
          <a:ln>
            <a:noFill/>
          </a:ln>
        </p:spPr>
        <p:txBody>
          <a:bodyPr spcFirstLastPara="1" wrap="square" lIns="121900" tIns="60925" rIns="121900" bIns="60925" anchor="t" anchorCtr="0">
            <a:noAutofit/>
          </a:bodyPr>
          <a:lstStyle>
            <a:lvl1pPr marL="457200" marR="0" lvl="0" indent="-342900" algn="l" rtl="0">
              <a:spcBef>
                <a:spcPts val="400"/>
              </a:spcBef>
              <a:spcAft>
                <a:spcPts val="0"/>
              </a:spcAft>
              <a:buClr>
                <a:schemeClr val="dk1"/>
              </a:buClr>
              <a:buSzPts val="1800"/>
              <a:buFont typeface="Merriweather Sans"/>
              <a:buChar char="&gt;"/>
              <a:defRPr sz="1800" b="1" i="0" u="none" strike="noStrike" cap="none">
                <a:solidFill>
                  <a:schemeClr val="dk1"/>
                </a:solidFill>
                <a:latin typeface="Open Sans"/>
                <a:ea typeface="Open Sans"/>
                <a:cs typeface="Open Sans"/>
                <a:sym typeface="Open Sans"/>
              </a:defRPr>
            </a:lvl1pPr>
            <a:lvl2pPr marL="914400" marR="0" lvl="1" indent="-323850" algn="l" rtl="0">
              <a:spcBef>
                <a:spcPts val="300"/>
              </a:spcBef>
              <a:spcAft>
                <a:spcPts val="0"/>
              </a:spcAft>
              <a:buClr>
                <a:schemeClr val="dk1"/>
              </a:buClr>
              <a:buSzPts val="1500"/>
              <a:buFont typeface="Arial"/>
              <a:buChar char="–"/>
              <a:defRPr sz="1500" b="1" i="0" u="none" strike="noStrike" cap="none">
                <a:solidFill>
                  <a:schemeClr val="dk1"/>
                </a:solidFill>
                <a:latin typeface="Open Sans"/>
                <a:ea typeface="Open Sans"/>
                <a:cs typeface="Open Sans"/>
                <a:sym typeface="Open Sans"/>
              </a:defRPr>
            </a:lvl2pPr>
            <a:lvl3pPr marL="1371600" marR="0" lvl="2" indent="-317500" algn="l" rtl="0">
              <a:spcBef>
                <a:spcPts val="300"/>
              </a:spcBef>
              <a:spcAft>
                <a:spcPts val="0"/>
              </a:spcAft>
              <a:buClr>
                <a:schemeClr val="dk1"/>
              </a:buClr>
              <a:buSzPts val="1400"/>
              <a:buFont typeface="Merriweather Sans"/>
              <a:buChar char="&gt;"/>
              <a:defRPr sz="1400" b="1" i="0" u="none" strike="noStrike" cap="none">
                <a:solidFill>
                  <a:schemeClr val="dk1"/>
                </a:solidFill>
                <a:latin typeface="Open Sans"/>
                <a:ea typeface="Open Sans"/>
                <a:cs typeface="Open Sans"/>
                <a:sym typeface="Open Sans"/>
              </a:defRPr>
            </a:lvl3pPr>
            <a:lvl4pPr marL="1828800" marR="0" lvl="3" indent="-304800" algn="l" rtl="0">
              <a:spcBef>
                <a:spcPts val="200"/>
              </a:spcBef>
              <a:spcAft>
                <a:spcPts val="0"/>
              </a:spcAft>
              <a:buClr>
                <a:schemeClr val="dk1"/>
              </a:buClr>
              <a:buSzPts val="1200"/>
              <a:buFont typeface="Arial"/>
              <a:buChar char="–"/>
              <a:defRPr sz="1200" b="1" i="0" u="none" strike="noStrike" cap="none">
                <a:solidFill>
                  <a:schemeClr val="dk1"/>
                </a:solidFill>
                <a:latin typeface="Open Sans"/>
                <a:ea typeface="Open Sans"/>
                <a:cs typeface="Open Sans"/>
                <a:sym typeface="Open Sans"/>
              </a:defRPr>
            </a:lvl4pPr>
            <a:lvl5pPr marL="2286000" marR="0" lvl="4" indent="-298450" algn="l" rtl="0">
              <a:spcBef>
                <a:spcPts val="200"/>
              </a:spcBef>
              <a:spcAft>
                <a:spcPts val="0"/>
              </a:spcAft>
              <a:buClr>
                <a:schemeClr val="dk1"/>
              </a:buClr>
              <a:buSzPts val="1100"/>
              <a:buFont typeface="Merriweather Sans"/>
              <a:buChar char="&gt;"/>
              <a:defRPr sz="1100" b="1" i="0" u="none" strike="noStrike" cap="none">
                <a:solidFill>
                  <a:schemeClr val="dk1"/>
                </a:solidFill>
                <a:latin typeface="Open Sans"/>
                <a:ea typeface="Open Sans"/>
                <a:cs typeface="Open Sans"/>
                <a:sym typeface="Open San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99" name="Google Shape;399;p78"/>
          <p:cNvPicPr preferRelativeResize="0"/>
          <p:nvPr/>
        </p:nvPicPr>
        <p:blipFill rotWithShape="1">
          <a:blip r:embed="rId3">
            <a:alphaModFix/>
          </a:blip>
          <a:srcRect/>
          <a:stretch/>
        </p:blipFill>
        <p:spPr>
          <a:xfrm>
            <a:off x="502921" y="903089"/>
            <a:ext cx="827832" cy="963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401"/>
        <p:cNvGrpSpPr/>
        <p:nvPr/>
      </p:nvGrpSpPr>
      <p:grpSpPr>
        <a:xfrm>
          <a:off x="0" y="0"/>
          <a:ext cx="0" cy="0"/>
          <a:chOff x="0" y="0"/>
          <a:chExt cx="0" cy="0"/>
        </a:xfrm>
      </p:grpSpPr>
      <p:pic>
        <p:nvPicPr>
          <p:cNvPr id="402" name="Google Shape;402;p80"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403" name="Google Shape;403;p80"/>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404" name="Google Shape;404;p80"/>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05" name="Google Shape;405;p80"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06"/>
        <p:cNvGrpSpPr/>
        <p:nvPr/>
      </p:nvGrpSpPr>
      <p:grpSpPr>
        <a:xfrm>
          <a:off x="0" y="0"/>
          <a:ext cx="0" cy="0"/>
          <a:chOff x="0" y="0"/>
          <a:chExt cx="0" cy="0"/>
        </a:xfrm>
      </p:grpSpPr>
      <p:sp>
        <p:nvSpPr>
          <p:cNvPr id="407" name="Google Shape;407;p8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08" name="Google Shape;408;p81"/>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09" name="Google Shape;409;p81"/>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10" name="Google Shape;410;p81"/>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411" name="Google Shape;411;p8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412"/>
        <p:cNvGrpSpPr/>
        <p:nvPr/>
      </p:nvGrpSpPr>
      <p:grpSpPr>
        <a:xfrm>
          <a:off x="0" y="0"/>
          <a:ext cx="0" cy="0"/>
          <a:chOff x="0" y="0"/>
          <a:chExt cx="0" cy="0"/>
        </a:xfrm>
      </p:grpSpPr>
      <p:pic>
        <p:nvPicPr>
          <p:cNvPr id="413" name="Google Shape;413;p8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414" name="Google Shape;414;p8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5" name="Google Shape;415;p82"/>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16" name="Google Shape;416;p8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417"/>
        <p:cNvGrpSpPr/>
        <p:nvPr/>
      </p:nvGrpSpPr>
      <p:grpSpPr>
        <a:xfrm>
          <a:off x="0" y="0"/>
          <a:ext cx="0" cy="0"/>
          <a:chOff x="0" y="0"/>
          <a:chExt cx="0" cy="0"/>
        </a:xfrm>
      </p:grpSpPr>
      <p:pic>
        <p:nvPicPr>
          <p:cNvPr id="418" name="Google Shape;418;p83"/>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419" name="Google Shape;419;p83"/>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0" name="Google Shape;420;p8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21" name="Google Shape;421;p8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23"/>
        <p:cNvGrpSpPr/>
        <p:nvPr/>
      </p:nvGrpSpPr>
      <p:grpSpPr>
        <a:xfrm>
          <a:off x="0" y="0"/>
          <a:ext cx="0" cy="0"/>
          <a:chOff x="0" y="0"/>
          <a:chExt cx="0" cy="0"/>
        </a:xfrm>
      </p:grpSpPr>
      <p:sp>
        <p:nvSpPr>
          <p:cNvPr id="424" name="Google Shape;424;p8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5" name="Google Shape;425;p8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26" name="Google Shape;426;p8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27" name="Google Shape;427;p8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28"/>
        <p:cNvGrpSpPr/>
        <p:nvPr/>
      </p:nvGrpSpPr>
      <p:grpSpPr>
        <a:xfrm>
          <a:off x="0" y="0"/>
          <a:ext cx="0" cy="0"/>
          <a:chOff x="0" y="0"/>
          <a:chExt cx="0" cy="0"/>
        </a:xfrm>
      </p:grpSpPr>
      <p:sp>
        <p:nvSpPr>
          <p:cNvPr id="429" name="Google Shape;429;p8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0" name="Google Shape;430;p8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31" name="Google Shape;431;p86"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432" name="Google Shape;432;p8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33"/>
        <p:cNvGrpSpPr/>
        <p:nvPr/>
      </p:nvGrpSpPr>
      <p:grpSpPr>
        <a:xfrm>
          <a:off x="0" y="0"/>
          <a:ext cx="0" cy="0"/>
          <a:chOff x="0" y="0"/>
          <a:chExt cx="0" cy="0"/>
        </a:xfrm>
      </p:grpSpPr>
      <p:sp>
        <p:nvSpPr>
          <p:cNvPr id="434" name="Google Shape;434;p8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5" name="Google Shape;435;p8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6" name="Google Shape;436;p8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7" name="Google Shape;437;p87"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438" name="Google Shape;438;p8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39"/>
        <p:cNvGrpSpPr/>
        <p:nvPr/>
      </p:nvGrpSpPr>
      <p:grpSpPr>
        <a:xfrm>
          <a:off x="0" y="0"/>
          <a:ext cx="0" cy="0"/>
          <a:chOff x="0" y="0"/>
          <a:chExt cx="0" cy="0"/>
        </a:xfrm>
      </p:grpSpPr>
      <p:sp>
        <p:nvSpPr>
          <p:cNvPr id="440" name="Google Shape;440;p8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1" name="Google Shape;441;p8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2" name="Google Shape;442;p88"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443" name="Google Shape;443;p8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0"/>
        <p:cNvGrpSpPr/>
        <p:nvPr/>
      </p:nvGrpSpPr>
      <p:grpSpPr>
        <a:xfrm>
          <a:off x="0" y="0"/>
          <a:ext cx="0" cy="0"/>
          <a:chOff x="0" y="0"/>
          <a:chExt cx="0" cy="0"/>
        </a:xfrm>
      </p:grpSpPr>
      <p:sp>
        <p:nvSpPr>
          <p:cNvPr id="451" name="Google Shape;451;p90"/>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2" name="Google Shape;452;p90"/>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53" name="Google Shape;453;p9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4" name="Google Shape;454;p9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5" name="Google Shape;455;p9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6"/>
        <p:cNvGrpSpPr/>
        <p:nvPr/>
      </p:nvGrpSpPr>
      <p:grpSpPr>
        <a:xfrm>
          <a:off x="0" y="0"/>
          <a:ext cx="0" cy="0"/>
          <a:chOff x="0" y="0"/>
          <a:chExt cx="0" cy="0"/>
        </a:xfrm>
      </p:grpSpPr>
      <p:sp>
        <p:nvSpPr>
          <p:cNvPr id="457" name="Google Shape;457;p9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8" name="Google Shape;458;p9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9" name="Google Shape;459;p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0" name="Google Shape;460;p9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1" name="Google Shape;461;p9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2"/>
        <p:cNvGrpSpPr/>
        <p:nvPr/>
      </p:nvGrpSpPr>
      <p:grpSpPr>
        <a:xfrm>
          <a:off x="0" y="0"/>
          <a:ext cx="0" cy="0"/>
          <a:chOff x="0" y="0"/>
          <a:chExt cx="0" cy="0"/>
        </a:xfrm>
      </p:grpSpPr>
      <p:sp>
        <p:nvSpPr>
          <p:cNvPr id="463" name="Google Shape;463;p92"/>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4" name="Google Shape;464;p92"/>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5" name="Google Shape;465;p9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6" name="Google Shape;466;p9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7" name="Google Shape;467;p9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8"/>
        <p:cNvGrpSpPr/>
        <p:nvPr/>
      </p:nvGrpSpPr>
      <p:grpSpPr>
        <a:xfrm>
          <a:off x="0" y="0"/>
          <a:ext cx="0" cy="0"/>
          <a:chOff x="0" y="0"/>
          <a:chExt cx="0" cy="0"/>
        </a:xfrm>
      </p:grpSpPr>
      <p:sp>
        <p:nvSpPr>
          <p:cNvPr id="469" name="Google Shape;469;p9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0" name="Google Shape;470;p93"/>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1" name="Google Shape;471;p93"/>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2" name="Google Shape;472;p9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3" name="Google Shape;473;p9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4" name="Google Shape;474;p9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5"/>
        <p:cNvGrpSpPr/>
        <p:nvPr/>
      </p:nvGrpSpPr>
      <p:grpSpPr>
        <a:xfrm>
          <a:off x="0" y="0"/>
          <a:ext cx="0" cy="0"/>
          <a:chOff x="0" y="0"/>
          <a:chExt cx="0" cy="0"/>
        </a:xfrm>
      </p:grpSpPr>
      <p:sp>
        <p:nvSpPr>
          <p:cNvPr id="476" name="Google Shape;476;p94"/>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7" name="Google Shape;477;p94"/>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78" name="Google Shape;478;p94"/>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9" name="Google Shape;479;p94"/>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80" name="Google Shape;480;p94"/>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1" name="Google Shape;481;p9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2" name="Google Shape;482;p9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3" name="Google Shape;483;p9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4"/>
        <p:cNvGrpSpPr/>
        <p:nvPr/>
      </p:nvGrpSpPr>
      <p:grpSpPr>
        <a:xfrm>
          <a:off x="0" y="0"/>
          <a:ext cx="0" cy="0"/>
          <a:chOff x="0" y="0"/>
          <a:chExt cx="0" cy="0"/>
        </a:xfrm>
      </p:grpSpPr>
      <p:sp>
        <p:nvSpPr>
          <p:cNvPr id="485" name="Google Shape;485;p9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6" name="Google Shape;486;p9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7" name="Google Shape;487;p9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8" name="Google Shape;488;p9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9"/>
        <p:cNvGrpSpPr/>
        <p:nvPr/>
      </p:nvGrpSpPr>
      <p:grpSpPr>
        <a:xfrm>
          <a:off x="0" y="0"/>
          <a:ext cx="0" cy="0"/>
          <a:chOff x="0" y="0"/>
          <a:chExt cx="0" cy="0"/>
        </a:xfrm>
      </p:grpSpPr>
      <p:sp>
        <p:nvSpPr>
          <p:cNvPr id="490" name="Google Shape;490;p9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1" name="Google Shape;491;p9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2" name="Google Shape;492;p9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3"/>
        <p:cNvGrpSpPr/>
        <p:nvPr/>
      </p:nvGrpSpPr>
      <p:grpSpPr>
        <a:xfrm>
          <a:off x="0" y="0"/>
          <a:ext cx="0" cy="0"/>
          <a:chOff x="0" y="0"/>
          <a:chExt cx="0" cy="0"/>
        </a:xfrm>
      </p:grpSpPr>
      <p:sp>
        <p:nvSpPr>
          <p:cNvPr id="494" name="Google Shape;494;p9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5" name="Google Shape;495;p97"/>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96" name="Google Shape;496;p97"/>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497" name="Google Shape;497;p9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8" name="Google Shape;498;p9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9" name="Google Shape;499;p9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0"/>
        <p:cNvGrpSpPr/>
        <p:nvPr/>
      </p:nvGrpSpPr>
      <p:grpSpPr>
        <a:xfrm>
          <a:off x="0" y="0"/>
          <a:ext cx="0" cy="0"/>
          <a:chOff x="0" y="0"/>
          <a:chExt cx="0" cy="0"/>
        </a:xfrm>
      </p:grpSpPr>
      <p:sp>
        <p:nvSpPr>
          <p:cNvPr id="501" name="Google Shape;501;p98"/>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2" name="Google Shape;502;p98"/>
          <p:cNvSpPr>
            <a:spLocks noGrp="1"/>
          </p:cNvSpPr>
          <p:nvPr>
            <p:ph type="pic" idx="2"/>
          </p:nvPr>
        </p:nvSpPr>
        <p:spPr>
          <a:xfrm>
            <a:off x="3887391" y="987426"/>
            <a:ext cx="4629300" cy="4873500"/>
          </a:xfrm>
          <a:prstGeom prst="rect">
            <a:avLst/>
          </a:prstGeom>
          <a:noFill/>
          <a:ln>
            <a:noFill/>
          </a:ln>
        </p:spPr>
      </p:sp>
      <p:sp>
        <p:nvSpPr>
          <p:cNvPr id="503" name="Google Shape;503;p98"/>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04" name="Google Shape;504;p9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5" name="Google Shape;505;p9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6" name="Google Shape;506;p9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7"/>
        <p:cNvGrpSpPr/>
        <p:nvPr/>
      </p:nvGrpSpPr>
      <p:grpSpPr>
        <a:xfrm>
          <a:off x="0" y="0"/>
          <a:ext cx="0" cy="0"/>
          <a:chOff x="0" y="0"/>
          <a:chExt cx="0" cy="0"/>
        </a:xfrm>
      </p:grpSpPr>
      <p:sp>
        <p:nvSpPr>
          <p:cNvPr id="508" name="Google Shape;508;p9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9" name="Google Shape;509;p99"/>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0" name="Google Shape;510;p9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1" name="Google Shape;511;p9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2" name="Google Shape;512;p9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3"/>
        <p:cNvGrpSpPr/>
        <p:nvPr/>
      </p:nvGrpSpPr>
      <p:grpSpPr>
        <a:xfrm>
          <a:off x="0" y="0"/>
          <a:ext cx="0" cy="0"/>
          <a:chOff x="0" y="0"/>
          <a:chExt cx="0" cy="0"/>
        </a:xfrm>
      </p:grpSpPr>
      <p:sp>
        <p:nvSpPr>
          <p:cNvPr id="514" name="Google Shape;514;p100"/>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5" name="Google Shape;515;p100"/>
          <p:cNvSpPr txBox="1">
            <a:spLocks noGrp="1"/>
          </p:cNvSpPr>
          <p:nvPr>
            <p:ph type="body" idx="1"/>
          </p:nvPr>
        </p:nvSpPr>
        <p:spPr>
          <a:xfrm rot="5400000">
            <a:off x="623025" y="370674"/>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6" name="Google Shape;516;p10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7" name="Google Shape;517;p10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8" name="Google Shape;518;p10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520"/>
        <p:cNvGrpSpPr/>
        <p:nvPr/>
      </p:nvGrpSpPr>
      <p:grpSpPr>
        <a:xfrm>
          <a:off x="0" y="0"/>
          <a:ext cx="0" cy="0"/>
          <a:chOff x="0" y="0"/>
          <a:chExt cx="0" cy="0"/>
        </a:xfrm>
      </p:grpSpPr>
      <p:sp>
        <p:nvSpPr>
          <p:cNvPr id="521" name="Google Shape;521;p10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2" name="Google Shape;522;p10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3" name="Google Shape;523;p10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24" name="Google Shape;524;p10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5"/>
        <p:cNvGrpSpPr/>
        <p:nvPr/>
      </p:nvGrpSpPr>
      <p:grpSpPr>
        <a:xfrm>
          <a:off x="0" y="0"/>
          <a:ext cx="0" cy="0"/>
          <a:chOff x="0" y="0"/>
          <a:chExt cx="0" cy="0"/>
        </a:xfrm>
      </p:grpSpPr>
      <p:sp>
        <p:nvSpPr>
          <p:cNvPr id="526" name="Google Shape;526;p103"/>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27" name="Google Shape;527;p10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528" name="Google Shape;528;p103"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529" name="Google Shape;529;p103"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30"/>
        <p:cNvGrpSpPr/>
        <p:nvPr/>
      </p:nvGrpSpPr>
      <p:grpSpPr>
        <a:xfrm>
          <a:off x="0" y="0"/>
          <a:ext cx="0" cy="0"/>
          <a:chOff x="0" y="0"/>
          <a:chExt cx="0" cy="0"/>
        </a:xfrm>
      </p:grpSpPr>
      <p:sp>
        <p:nvSpPr>
          <p:cNvPr id="531" name="Google Shape;531;p10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2" name="Google Shape;532;p104"/>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3" name="Google Shape;533;p104"/>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4" name="Google Shape;534;p104"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535" name="Google Shape;535;p10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36"/>
        <p:cNvGrpSpPr/>
        <p:nvPr/>
      </p:nvGrpSpPr>
      <p:grpSpPr>
        <a:xfrm>
          <a:off x="0" y="0"/>
          <a:ext cx="0" cy="0"/>
          <a:chOff x="0" y="0"/>
          <a:chExt cx="0" cy="0"/>
        </a:xfrm>
      </p:grpSpPr>
      <p:sp>
        <p:nvSpPr>
          <p:cNvPr id="537" name="Google Shape;537;p10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8" name="Google Shape;538;p10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9" name="Google Shape;539;p105"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540" name="Google Shape;540;p10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0.xml"/><Relationship Id="rId4"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theme" Target="../theme/theme11.xml"/><Relationship Id="rId4" Type="http://schemas.openxmlformats.org/officeDocument/2006/relationships/slideLayout" Target="../slideLayouts/slideLayout7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2.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theme" Target="../theme/theme13.xml"/><Relationship Id="rId4"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6.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7.xml"/><Relationship Id="rId4"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40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8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6" name="Google Shape;446;p8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7" name="Google Shape;447;p8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8" name="Google Shape;448;p8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9" name="Google Shape;449;p8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0"/>
        <p:cNvGrpSpPr/>
        <p:nvPr/>
      </p:nvGrpSpPr>
      <p:grpSpPr>
        <a:xfrm>
          <a:off x="0" y="0"/>
          <a:ext cx="0" cy="0"/>
          <a:chOff x="0" y="0"/>
          <a:chExt cx="0" cy="0"/>
        </a:xfrm>
      </p:grpSpPr>
      <p:sp>
        <p:nvSpPr>
          <p:cNvPr id="251" name="Google Shape;251;p52"/>
          <p:cNvSpPr txBox="1">
            <a:spLocks noGrp="1"/>
          </p:cNvSpPr>
          <p:nvPr>
            <p:ph type="sldNum" idx="12"/>
          </p:nvPr>
        </p:nvSpPr>
        <p:spPr>
          <a:xfrm>
            <a:off x="0" y="6491819"/>
            <a:ext cx="2057700" cy="366000"/>
          </a:xfrm>
          <a:prstGeom prst="rect">
            <a:avLst/>
          </a:prstGeom>
          <a:noFill/>
          <a:ln>
            <a:noFill/>
          </a:ln>
        </p:spPr>
        <p:txBody>
          <a:bodyPr spcFirstLastPara="1" wrap="square" lIns="121900" tIns="60925" rIns="121900" bIns="60925" anchor="ctr" anchorCtr="0">
            <a:noAutofit/>
          </a:bodyPr>
          <a:lstStyle>
            <a:lvl1pPr marL="0" marR="0" lvl="0" indent="0" algn="l" rtl="0">
              <a:spcBef>
                <a:spcPts val="0"/>
              </a:spcBef>
              <a:buNone/>
              <a:defRPr sz="1200" b="0" i="0" u="none" strike="noStrike" cap="none">
                <a:solidFill>
                  <a:srgbClr val="33006F"/>
                </a:solidFill>
                <a:latin typeface="Calibri"/>
                <a:ea typeface="Calibri"/>
                <a:cs typeface="Calibri"/>
                <a:sym typeface="Calibri"/>
              </a:defRPr>
            </a:lvl1pPr>
            <a:lvl2pPr marL="0" marR="0" lvl="1" indent="0" algn="l" rtl="0">
              <a:spcBef>
                <a:spcPts val="0"/>
              </a:spcBef>
              <a:buNone/>
              <a:defRPr sz="1200" b="0" i="0" u="none" strike="noStrike" cap="none">
                <a:solidFill>
                  <a:srgbClr val="33006F"/>
                </a:solidFill>
                <a:latin typeface="Calibri"/>
                <a:ea typeface="Calibri"/>
                <a:cs typeface="Calibri"/>
                <a:sym typeface="Calibri"/>
              </a:defRPr>
            </a:lvl2pPr>
            <a:lvl3pPr marL="0" marR="0" lvl="2" indent="0" algn="l" rtl="0">
              <a:spcBef>
                <a:spcPts val="0"/>
              </a:spcBef>
              <a:buNone/>
              <a:defRPr sz="1200" b="0" i="0" u="none" strike="noStrike" cap="none">
                <a:solidFill>
                  <a:srgbClr val="33006F"/>
                </a:solidFill>
                <a:latin typeface="Calibri"/>
                <a:ea typeface="Calibri"/>
                <a:cs typeface="Calibri"/>
                <a:sym typeface="Calibri"/>
              </a:defRPr>
            </a:lvl3pPr>
            <a:lvl4pPr marL="0" marR="0" lvl="3" indent="0" algn="l" rtl="0">
              <a:spcBef>
                <a:spcPts val="0"/>
              </a:spcBef>
              <a:buNone/>
              <a:defRPr sz="1200" b="0" i="0" u="none" strike="noStrike" cap="none">
                <a:solidFill>
                  <a:srgbClr val="33006F"/>
                </a:solidFill>
                <a:latin typeface="Calibri"/>
                <a:ea typeface="Calibri"/>
                <a:cs typeface="Calibri"/>
                <a:sym typeface="Calibri"/>
              </a:defRPr>
            </a:lvl4pPr>
            <a:lvl5pPr marL="0" marR="0" lvl="4" indent="0" algn="l" rtl="0">
              <a:spcBef>
                <a:spcPts val="0"/>
              </a:spcBef>
              <a:buNone/>
              <a:defRPr sz="1200" b="0" i="0" u="none" strike="noStrike" cap="none">
                <a:solidFill>
                  <a:srgbClr val="33006F"/>
                </a:solidFill>
                <a:latin typeface="Calibri"/>
                <a:ea typeface="Calibri"/>
                <a:cs typeface="Calibri"/>
                <a:sym typeface="Calibri"/>
              </a:defRPr>
            </a:lvl5pPr>
            <a:lvl6pPr marL="0" marR="0" lvl="5" indent="0" algn="l" rtl="0">
              <a:spcBef>
                <a:spcPts val="0"/>
              </a:spcBef>
              <a:buNone/>
              <a:defRPr sz="1200" b="0" i="0" u="none" strike="noStrike" cap="none">
                <a:solidFill>
                  <a:srgbClr val="33006F"/>
                </a:solidFill>
                <a:latin typeface="Calibri"/>
                <a:ea typeface="Calibri"/>
                <a:cs typeface="Calibri"/>
                <a:sym typeface="Calibri"/>
              </a:defRPr>
            </a:lvl6pPr>
            <a:lvl7pPr marL="0" marR="0" lvl="6" indent="0" algn="l" rtl="0">
              <a:spcBef>
                <a:spcPts val="0"/>
              </a:spcBef>
              <a:buNone/>
              <a:defRPr sz="1200" b="0" i="0" u="none" strike="noStrike" cap="none">
                <a:solidFill>
                  <a:srgbClr val="33006F"/>
                </a:solidFill>
                <a:latin typeface="Calibri"/>
                <a:ea typeface="Calibri"/>
                <a:cs typeface="Calibri"/>
                <a:sym typeface="Calibri"/>
              </a:defRPr>
            </a:lvl7pPr>
            <a:lvl8pPr marL="0" marR="0" lvl="7" indent="0" algn="l" rtl="0">
              <a:spcBef>
                <a:spcPts val="0"/>
              </a:spcBef>
              <a:buNone/>
              <a:defRPr sz="1200" b="0" i="0" u="none" strike="noStrike" cap="none">
                <a:solidFill>
                  <a:srgbClr val="33006F"/>
                </a:solidFill>
                <a:latin typeface="Calibri"/>
                <a:ea typeface="Calibri"/>
                <a:cs typeface="Calibri"/>
                <a:sym typeface="Calibri"/>
              </a:defRPr>
            </a:lvl8pPr>
            <a:lvl9pPr marL="0" marR="0" lvl="8" indent="0" algn="l" rtl="0">
              <a:spcBef>
                <a:spcPts val="0"/>
              </a:spcBef>
              <a:buNone/>
              <a:defRPr sz="1200" b="0" i="0" u="none" strike="noStrike" cap="none">
                <a:solidFill>
                  <a:srgbClr val="33006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sagehelp@uw.edu" TargetMode="External"/><Relationship Id="rId3" Type="http://schemas.openxmlformats.org/officeDocument/2006/relationships/hyperlink" Target="https://washington.zoom.us/j/346891888" TargetMode="External"/><Relationship Id="rId7" Type="http://schemas.openxmlformats.org/officeDocument/2006/relationships/hyperlink" Target="mailto:vinceg@uw.edu" TargetMode="External"/><Relationship Id="rId12" Type="http://schemas.openxmlformats.org/officeDocument/2006/relationships/hyperlink" Target="mailto:sr8@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awalchuk@uw.edu" TargetMode="External"/><Relationship Id="rId11" Type="http://schemas.openxmlformats.org/officeDocument/2006/relationships/hyperlink" Target="mailto:jrice19@uw.edu" TargetMode="External"/><Relationship Id="rId5" Type="http://schemas.openxmlformats.org/officeDocument/2006/relationships/hyperlink" Target="mailto:efecs@uw.edu" TargetMode="External"/><Relationship Id="rId10" Type="http://schemas.openxmlformats.org/officeDocument/2006/relationships/hyperlink" Target="mailto:corehelp@uw.edu" TargetMode="External"/><Relationship Id="rId4" Type="http://schemas.openxmlformats.org/officeDocument/2006/relationships/hyperlink" Target="mailto:carhodes@uw.edu" TargetMode="External"/><Relationship Id="rId9" Type="http://schemas.openxmlformats.org/officeDocument/2006/relationships/hyperlink" Target="mailto:kabah12@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hyperlink" Target="https://finance.uw.edu/maa/ecc" TargetMode="External"/><Relationship Id="rId2" Type="http://schemas.openxmlformats.org/officeDocument/2006/relationships/notesSlide" Target="../notesSlides/notesSlide15.xml"/><Relationship Id="rId1" Type="http://schemas.openxmlformats.org/officeDocument/2006/relationships/slideLayout" Target="../slideLayouts/slideLayout74.xml"/><Relationship Id="rId5" Type="http://schemas.openxmlformats.org/officeDocument/2006/relationships/hyperlink" Target="https://finance.uw.edu/maa/ecc_march_update" TargetMode="External"/><Relationship Id="rId4" Type="http://schemas.openxmlformats.org/officeDocument/2006/relationships/hyperlink" Target="https://finance.uw.edu/maa/faq/20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fecs@uw.edu" TargetMode="External"/><Relationship Id="rId7" Type="http://schemas.openxmlformats.org/officeDocument/2006/relationships/hyperlink" Target="mailto:ECCHelp@uw.edu"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hyperlink" Target="mailto:mgard4@uw.eud" TargetMode="External"/><Relationship Id="rId5" Type="http://schemas.openxmlformats.org/officeDocument/2006/relationships/hyperlink" Target="https://finance.uw.edu/pafc/" TargetMode="External"/><Relationship Id="rId4" Type="http://schemas.openxmlformats.org/officeDocument/2006/relationships/hyperlink" Target="mailto:gcafco@uw.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hyperlink" Target="mailto:mramques@uw.edu" TargetMode="External"/><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hyperlink" Target="https://www.washington.edu/research/forms-and-templates/request-a-change-of-pi/" TargetMode="External"/><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hyperlink" Target="https://www.washington.edu/research/myresearch-lifecycle/manage/award-changes/#change-p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ashington.edu/research/forms-and-templates/request-a-change-of-pi/" TargetMode="External"/><Relationship Id="rId7" Type="http://schemas.openxmlformats.org/officeDocument/2006/relationships/hyperlink" Target="https://www.washington.edu/research/announcements/important-dates-for-sponsored-programs-prepping-for-july-6-workday-go-live/"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hyperlink" Target="https://www.washington.edu/research/myresearch-lifecycle/manage/award-changes/budget-extensions/#request" TargetMode="External"/><Relationship Id="rId5" Type="http://schemas.openxmlformats.org/officeDocument/2006/relationships/hyperlink" Target="https://www.washington.edu/research/tools/sage/guide/advances/extending-an-advance/" TargetMode="External"/><Relationship Id="rId4" Type="http://schemas.openxmlformats.org/officeDocument/2006/relationships/hyperlink" Target="https://www.washington.edu/research/tools/sage/guide/advances/my-advance-reques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washington.edu/research/announcements/important-dates-for-sponsored-programs-prepping-for-july-6-workday-go-live/"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www.washington.edu/research/uwft-for-the-research-community/sage-awards/"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hyperlink" Target="https://www.washington.edu/research/uwft-for-the-research-community/"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washington.edu/research/tools/sage/guide/advances/my-advance-requests/" TargetMode="External"/><Relationship Id="rId3" Type="http://schemas.openxmlformats.org/officeDocument/2006/relationships/hyperlink" Target="https://www.washington.edu/research/announcements/important-dates-for-sponsored-programs-prepping-for-july-6-workday-go-live/" TargetMode="External"/><Relationship Id="rId7" Type="http://schemas.openxmlformats.org/officeDocument/2006/relationships/hyperlink" Target="https://www.washington.edu/research/forms-and-templates/request-a-change-of-pi/" TargetMode="External"/><Relationship Id="rId12" Type="http://schemas.openxmlformats.org/officeDocument/2006/relationships/hyperlink" Target="https://www.washington.edu/research/learning/online/index.php/lessons/sage-budget-elearning/?mkt_tok=MTMxLUFRTy0yMjUAAAGJIkct83dWbMbvSrUBEgb9BFWBKDH_vIE1araW8MMtgGE-tEJHjegjTaoAOuJwkIrT-BcZiijCC0FpD8Rmi2-bX1Cd6Q-Xd_RdYf7t1SqZgg-_-DA" TargetMode="External"/><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hyperlink" Target="https://uwnetid.sharepoint.com/sites/UWFTChangeNetwork/SitePages/Cutover.aspx" TargetMode="External"/><Relationship Id="rId11" Type="http://schemas.openxmlformats.org/officeDocument/2006/relationships/hyperlink" Target="https://www.washington.edu/research/learning/online/index.php/lessons/sage-award-setup-workflow-video/" TargetMode="External"/><Relationship Id="rId5" Type="http://schemas.openxmlformats.org/officeDocument/2006/relationships/hyperlink" Target="https://finance.uw.edu/gca/mram/meeting/2023-04" TargetMode="External"/><Relationship Id="rId10" Type="http://schemas.openxmlformats.org/officeDocument/2006/relationships/hyperlink" Target="https://www.washington.edu/research/learning/online/index.php/lessons/whats-changing-in-sage-video/" TargetMode="External"/><Relationship Id="rId4" Type="http://schemas.openxmlformats.org/officeDocument/2006/relationships/hyperlink" Target="https://www.washington.edu/research/uwft-for-the-research-community/" TargetMode="External"/><Relationship Id="rId9" Type="http://schemas.openxmlformats.org/officeDocument/2006/relationships/hyperlink" Target="https://www.washington.edu/research/myresearch-lifecycle/manage/award-changes/budget-extensions/#reques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hyperlink" Target="https://www.washington.edu/research/learning/online/index.php/lessons/whats-changing-in-sage-video/" TargetMode="External"/><Relationship Id="rId2" Type="http://schemas.openxmlformats.org/officeDocument/2006/relationships/notesSlide" Target="../notesSlides/notesSlide46.xml"/><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hyperlink" Target="https://www.washington.edu/research/learning/online/index.php/lessons/sage-award-setup-workflow-video/" TargetMode="External"/><Relationship Id="rId2" Type="http://schemas.openxmlformats.org/officeDocument/2006/relationships/notesSlide" Target="../notesSlides/notesSlide47.xml"/><Relationship Id="rId1" Type="http://schemas.openxmlformats.org/officeDocument/2006/relationships/slideLayout" Target="../slideLayouts/slideLayout33.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hyperlink" Target="https://www.washington.edu/research/learning/online/index.php/lessons/sage-budget-elearning/?mkt_tok=MTMxLUFRTy0yMjUAAAGJIkct83dWbMbvSrUBEgb9BFWBKDH_vIE1araW8MMtgGE-tEJHjegjTaoAOuJwkIrT-BcZiijCC0FpD8Rmi2-bX1Cd6Q-Xd_RdYf7t1SqZgg-_-DA" TargetMode="External"/><Relationship Id="rId2" Type="http://schemas.openxmlformats.org/officeDocument/2006/relationships/notesSlide" Target="../notesSlides/notesSlide48.xml"/><Relationship Id="rId1" Type="http://schemas.openxmlformats.org/officeDocument/2006/relationships/slideLayout" Target="../slideLayouts/slideLayout33.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uwresearch.gosignmeup.com/public/course/browse?viewstate=eyJWaWV3TGlzdFR5cGUiOiJHcmlkIiwiUGFnZSI6MSwiUGFnZVNpemUiOjIwLCJPcmRlckJ5RmllbGQiOiJTeXN0ZW1EZWZhdWx0IiwiT3JkZXJCeURpcmVjdGlvbiI6IkFzY2VuZGluZyIsIkNvdXJzZUFjdGl2ZVN0YXRlIjoiQ3VycmVudCIsIk1haW5DYXRlZ29yeSI6IiIsIlN1YkNhdGVnb3J5IjoiIiwic3Vic3ViY2F0dGV4dCI6IiIsIlN1YkNhdGVnb3J5SXNTdWJTdWIiOmZhbHNlLCJUZXh0IjoiMTAxNCIsIkRhdGVGcm9tIjpudWxsLCJEYXRlVW50aWwiOm51bGwsIkNhbmNlbFN0YXRlIjoiTm90Q2FuY2VsbGVkIiwiQ291cnNlUG9wb3V0IjowfQ%3D%3D&amp;AllowDirectLoad=1" TargetMode="External"/><Relationship Id="rId7" Type="http://schemas.openxmlformats.org/officeDocument/2006/relationships/hyperlink" Target="https://www.washington.edu/research/uwft-for-the-research-community/" TargetMode="External"/><Relationship Id="rId2" Type="http://schemas.openxmlformats.org/officeDocument/2006/relationships/notesSlide" Target="../notesSlides/notesSlide49.xml"/><Relationship Id="rId1" Type="http://schemas.openxmlformats.org/officeDocument/2006/relationships/slideLayout" Target="../slideLayouts/slideLayout33.xml"/><Relationship Id="rId6" Type="http://schemas.openxmlformats.org/officeDocument/2006/relationships/hyperlink" Target="https://uwresearch.gosignmeup.com/public/Course/browse?courseid=4290" TargetMode="External"/><Relationship Id="rId5" Type="http://schemas.openxmlformats.org/officeDocument/2006/relationships/hyperlink" Target="https://uwresearch.gosignmeup.com/public/Course/browse?courseid=4289" TargetMode="External"/><Relationship Id="rId10" Type="http://schemas.openxmlformats.org/officeDocument/2006/relationships/image" Target="../media/image37.png"/><Relationship Id="rId4" Type="http://schemas.openxmlformats.org/officeDocument/2006/relationships/hyperlink" Target="https://uwresearch.gosignmeup.com/public/Course/browse?courseid=4280" TargetMode="External"/><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hyperlink" Target="https://finance.uw.edu/gca/finance-transformation?_gl=1*19r68ff*_ga*MTEwMDY2NzE5OS4xNjQ1NDg0NjM2*_ga_3T65WK0BM8*MTY4MDAzMzA1NS44Ni4xLjE2ODAwMzMwNjMuMC4wLjA.*_ga_JLHM9WH4JV*MTY4MDAzMzA1NS44Ni4xLjE2ODAwMzMwNjMuMC4wLjA." TargetMode="External"/><Relationship Id="rId2" Type="http://schemas.openxmlformats.org/officeDocument/2006/relationships/notesSlide" Target="../notesSlides/notesSlide56.xml"/><Relationship Id="rId1" Type="http://schemas.openxmlformats.org/officeDocument/2006/relationships/slideLayout" Target="../slideLayouts/slideLayout41.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hyperlink" Target="https://uwresearch.gosignmeup.com/public/course/browse" TargetMode="External"/><Relationship Id="rId2" Type="http://schemas.openxmlformats.org/officeDocument/2006/relationships/notesSlide" Target="../notesSlides/notesSlide58.xml"/><Relationship Id="rId1" Type="http://schemas.openxmlformats.org/officeDocument/2006/relationships/slideLayout" Target="../slideLayouts/slideLayout78.xml"/><Relationship Id="rId6" Type="http://schemas.openxmlformats.org/officeDocument/2006/relationships/hyperlink" Target="https://www.washington.edu/research/training/core/" TargetMode="External"/><Relationship Id="rId5" Type="http://schemas.openxmlformats.org/officeDocument/2006/relationships/image" Target="../media/image9.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78.xml"/><Relationship Id="rId5" Type="http://schemas.openxmlformats.org/officeDocument/2006/relationships/image" Target="../media/image7.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0.xml"/><Relationship Id="rId1" Type="http://schemas.openxmlformats.org/officeDocument/2006/relationships/slideLayout" Target="../slideLayouts/slideLayout78.xml"/><Relationship Id="rId5" Type="http://schemas.openxmlformats.org/officeDocument/2006/relationships/image" Target="../media/image44.png"/><Relationship Id="rId4" Type="http://schemas.openxmlformats.org/officeDocument/2006/relationships/image" Target="../media/image43.jpg"/></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78.xml"/><Relationship Id="rId4" Type="http://schemas.openxmlformats.org/officeDocument/2006/relationships/image" Target="../media/image43.jpg"/></Relationships>
</file>

<file path=ppt/slides/_rels/slide6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2.xml"/><Relationship Id="rId1" Type="http://schemas.openxmlformats.org/officeDocument/2006/relationships/slideLayout" Target="../slideLayouts/slideLayout78.xml"/><Relationship Id="rId4" Type="http://schemas.openxmlformats.org/officeDocument/2006/relationships/image" Target="../media/image43.jpg"/></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3.xml"/><Relationship Id="rId1" Type="http://schemas.openxmlformats.org/officeDocument/2006/relationships/slideLayout" Target="../slideLayouts/slideLayout78.xml"/><Relationship Id="rId4" Type="http://schemas.openxmlformats.org/officeDocument/2006/relationships/image" Target="../media/image43.jpg"/></Relationships>
</file>

<file path=ppt/slides/_rels/slide6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4.xml"/><Relationship Id="rId1" Type="http://schemas.openxmlformats.org/officeDocument/2006/relationships/slideLayout" Target="../slideLayouts/slideLayout78.xml"/><Relationship Id="rId4" Type="http://schemas.openxmlformats.org/officeDocument/2006/relationships/image" Target="../media/image43.jpg"/></Relationships>
</file>

<file path=ppt/slides/_rels/slide6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5.xml"/><Relationship Id="rId1" Type="http://schemas.openxmlformats.org/officeDocument/2006/relationships/slideLayout" Target="../slideLayouts/slideLayout78.xml"/><Relationship Id="rId4" Type="http://schemas.openxmlformats.org/officeDocument/2006/relationships/image" Target="../media/image43.jpg"/></Relationships>
</file>

<file path=ppt/slides/_rels/slide6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6.xml"/><Relationship Id="rId1" Type="http://schemas.openxmlformats.org/officeDocument/2006/relationships/slideLayout" Target="../slideLayouts/slideLayout78.xml"/><Relationship Id="rId4" Type="http://schemas.openxmlformats.org/officeDocument/2006/relationships/image" Target="../media/image43.jpg"/></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7.xml"/><Relationship Id="rId1" Type="http://schemas.openxmlformats.org/officeDocument/2006/relationships/slideLayout" Target="../slideLayouts/slideLayout78.xml"/><Relationship Id="rId5" Type="http://schemas.openxmlformats.org/officeDocument/2006/relationships/image" Target="../media/image7.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aphicFrame>
        <p:nvGraphicFramePr>
          <p:cNvPr id="546" name="Google Shape;546;p106"/>
          <p:cNvGraphicFramePr/>
          <p:nvPr/>
        </p:nvGraphicFramePr>
        <p:xfrm>
          <a:off x="76200" y="-5662"/>
          <a:ext cx="9044975" cy="6884565"/>
        </p:xfrm>
        <a:graphic>
          <a:graphicData uri="http://schemas.openxmlformats.org/drawingml/2006/table">
            <a:tbl>
              <a:tblPr firstRow="1" firstCol="1" bandRow="1">
                <a:noFill/>
                <a:tableStyleId>{6A5AF664-485C-4500-874B-A393AEDC8780}</a:tableStyleId>
              </a:tblPr>
              <a:tblGrid>
                <a:gridCol w="3813850">
                  <a:extLst>
                    <a:ext uri="{9D8B030D-6E8A-4147-A177-3AD203B41FA5}">
                      <a16:colId xmlns:a16="http://schemas.microsoft.com/office/drawing/2014/main" val="20000"/>
                    </a:ext>
                  </a:extLst>
                </a:gridCol>
                <a:gridCol w="3132500">
                  <a:extLst>
                    <a:ext uri="{9D8B030D-6E8A-4147-A177-3AD203B41FA5}">
                      <a16:colId xmlns:a16="http://schemas.microsoft.com/office/drawing/2014/main" val="20001"/>
                    </a:ext>
                  </a:extLst>
                </a:gridCol>
                <a:gridCol w="1409625">
                  <a:extLst>
                    <a:ext uri="{9D8B030D-6E8A-4147-A177-3AD203B41FA5}">
                      <a16:colId xmlns:a16="http://schemas.microsoft.com/office/drawing/2014/main" val="20002"/>
                    </a:ext>
                  </a:extLst>
                </a:gridCol>
                <a:gridCol w="689000">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April 13, 2023</a:t>
                      </a:r>
                      <a:endParaRPr b="0"/>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rPr>
                        <a:t>9:00 </a:t>
                      </a:r>
                      <a:r>
                        <a:rPr lang="en" b="0">
                          <a:solidFill>
                            <a:srgbClr val="5F497A"/>
                          </a:solidFill>
                        </a:rPr>
                        <a:t>AM </a:t>
                      </a:r>
                      <a:r>
                        <a:rPr lang="en" sz="1400" b="0" u="none" strike="noStrike" cap="none">
                          <a:solidFill>
                            <a:srgbClr val="5F497A"/>
                          </a:solidFill>
                        </a:rPr>
                        <a:t>– 10:</a:t>
                      </a:r>
                      <a:r>
                        <a:rPr lang="en" b="0">
                          <a:solidFill>
                            <a:srgbClr val="5F497A"/>
                          </a:solidFill>
                        </a:rPr>
                        <a:t>30</a:t>
                      </a:r>
                      <a:r>
                        <a:rPr lang="en" sz="1400" b="0" u="none" strike="noStrike" cap="none">
                          <a:solidFill>
                            <a:srgbClr val="5F497A"/>
                          </a:solidFill>
                        </a:rPr>
                        <a:t> AM</a:t>
                      </a:r>
                      <a:endParaRPr sz="1400" b="0" u="none" strike="noStrike" cap="none">
                        <a:solidFill>
                          <a:srgbClr val="5F497A"/>
                        </a:solidFill>
                      </a:endParaRPr>
                    </a:p>
                    <a:p>
                      <a:pPr marL="0" lvl="0" indent="0" algn="ctr" rtl="0">
                        <a:spcBef>
                          <a:spcPts val="0"/>
                        </a:spcBef>
                        <a:spcAft>
                          <a:spcPts val="0"/>
                        </a:spcAft>
                        <a:buClr>
                          <a:srgbClr val="5F497A"/>
                        </a:buClr>
                        <a:buSzPts val="1400"/>
                        <a:buFont typeface="Calibri"/>
                        <a:buNone/>
                      </a:pPr>
                      <a:r>
                        <a:rPr lang="en" b="0">
                          <a:solidFill>
                            <a:srgbClr val="5F497A"/>
                          </a:solidFill>
                        </a:rPr>
                        <a:t>Join Webinar</a:t>
                      </a:r>
                      <a:r>
                        <a:rPr lang="en">
                          <a:solidFill>
                            <a:srgbClr val="5F497A"/>
                          </a:solidFill>
                        </a:rPr>
                        <a:t>: </a:t>
                      </a:r>
                      <a:r>
                        <a:rPr lang="en" u="sng">
                          <a:solidFill>
                            <a:schemeClr val="hlink"/>
                          </a:solidFill>
                          <a:hlinkClick r:id="rId3"/>
                        </a:rPr>
                        <a:t>https://washington.zoom.us/j/346891888</a:t>
                      </a:r>
                      <a:endParaRPr sz="1200" b="0">
                        <a:solidFill>
                          <a:srgbClr val="5F497A"/>
                        </a:solidFill>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None/>
                      </a:pPr>
                      <a:r>
                        <a:rPr lang="en" sz="1000">
                          <a:solidFill>
                            <a:srgbClr val="3F3F3F"/>
                          </a:solidFill>
                        </a:rPr>
                        <a:t>Office of Sponsored Programs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ctr" rtl="0">
                        <a:lnSpc>
                          <a:spcPct val="100000"/>
                        </a:lnSpc>
                        <a:spcBef>
                          <a:spcPts val="0"/>
                        </a:spcBef>
                        <a:spcAft>
                          <a:spcPts val="0"/>
                        </a:spcAft>
                        <a:buNone/>
                      </a:pPr>
                      <a:r>
                        <a:rPr lang="en" sz="1000" u="sng">
                          <a:solidFill>
                            <a:schemeClr val="hlink"/>
                          </a:solidFill>
                          <a:hlinkClick r:id="rId4"/>
                        </a:rPr>
                        <a:t>carhodes@uw.edu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400">
                <a:tc>
                  <a:txBody>
                    <a:bodyPr/>
                    <a:lstStyle/>
                    <a:p>
                      <a:pPr marL="0" lvl="0" indent="0" algn="l" rtl="0">
                        <a:spcBef>
                          <a:spcPts val="0"/>
                        </a:spcBef>
                        <a:spcAft>
                          <a:spcPts val="0"/>
                        </a:spcAft>
                        <a:buNone/>
                      </a:pPr>
                      <a:r>
                        <a:rPr lang="en" b="0">
                          <a:solidFill>
                            <a:srgbClr val="3F3F3F"/>
                          </a:solidFill>
                        </a:rPr>
                        <a:t>Future of Effort Reporting</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Clr>
                          <a:schemeClr val="dk1"/>
                        </a:buClr>
                        <a:buSzPts val="1100"/>
                        <a:buFont typeface="Arial"/>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chemeClr val="hlink"/>
                          </a:solidFill>
                          <a:hlinkClick r:id="rId5"/>
                        </a:rPr>
                        <a:t>efecs@uw.edu</a:t>
                      </a:r>
                      <a:r>
                        <a:rPr lang="en" sz="1000"/>
                        <a:t> </a:t>
                      </a:r>
                      <a:endParaRPr sz="1000" u="sng">
                        <a:solidFill>
                          <a:schemeClr val="hlink"/>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None/>
                      </a:pPr>
                      <a:r>
                        <a:rPr lang="en" b="0">
                          <a:solidFill>
                            <a:srgbClr val="3F3F3F"/>
                          </a:solidFill>
                        </a:rPr>
                        <a:t>TrustArc and Research Data</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000" b="1">
                          <a:solidFill>
                            <a:srgbClr val="3F3F3F"/>
                          </a:solidFill>
                        </a:rPr>
                        <a:t>Ann Nagel</a:t>
                      </a:r>
                      <a:endParaRPr sz="1000" b="1">
                        <a:solidFill>
                          <a:srgbClr val="3F3F3F"/>
                        </a:solidFill>
                      </a:endParaRPr>
                    </a:p>
                    <a:p>
                      <a:pPr marL="0" lvl="0" indent="0" algn="l" rtl="0">
                        <a:spcBef>
                          <a:spcPts val="0"/>
                        </a:spcBef>
                        <a:spcAft>
                          <a:spcPts val="0"/>
                        </a:spcAft>
                        <a:buNone/>
                      </a:pPr>
                      <a:r>
                        <a:rPr lang="en" sz="1000">
                          <a:solidFill>
                            <a:srgbClr val="3F3F3F"/>
                          </a:solidFill>
                        </a:rPr>
                        <a:t>UW Privacy Office</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ctr" rtl="0">
                        <a:lnSpc>
                          <a:spcPct val="100000"/>
                        </a:lnSpc>
                        <a:spcBef>
                          <a:spcPts val="0"/>
                        </a:spcBef>
                        <a:spcAft>
                          <a:spcPts val="0"/>
                        </a:spcAft>
                        <a:buNone/>
                      </a:pPr>
                      <a:r>
                        <a:rPr lang="en" sz="1000" u="sng">
                          <a:solidFill>
                            <a:schemeClr val="hlink"/>
                          </a:solidFill>
                          <a:hlinkClick r:id="rId6"/>
                        </a:rPr>
                        <a:t>awalchuk@uw.edu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None/>
                      </a:pPr>
                      <a:r>
                        <a:rPr lang="en" b="0">
                          <a:solidFill>
                            <a:srgbClr val="3F3F3F"/>
                          </a:solidFill>
                        </a:rPr>
                        <a:t>Workday Conversion Issue: Inactive PIs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Lily Gebrenegus</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rgbClr val="0000FF"/>
                          </a:solidFill>
                        </a:rPr>
                        <a:t>lgebren@uw.edu</a:t>
                      </a:r>
                      <a:endParaRPr sz="1000" u="sng">
                        <a:solidFill>
                          <a:srgbClr val="0000FF"/>
                        </a:solidFill>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 b="0">
                          <a:solidFill>
                            <a:srgbClr val="3F3F3F"/>
                          </a:solidFill>
                        </a:rPr>
                        <a:t>UWFT Transitions - Sponsored Program Cutover</a:t>
                      </a:r>
                      <a:endParaRPr b="0">
                        <a:solidFill>
                          <a:srgbClr val="3F3F3F"/>
                        </a:solidFill>
                      </a:endParaRPr>
                    </a:p>
                    <a:p>
                      <a:pPr marL="0" marR="0" lvl="0" indent="0" algn="l" rtl="0">
                        <a:lnSpc>
                          <a:spcPct val="100000"/>
                        </a:lnSpc>
                        <a:spcBef>
                          <a:spcPts val="0"/>
                        </a:spcBef>
                        <a:spcAft>
                          <a:spcPts val="0"/>
                        </a:spcAft>
                        <a:buNone/>
                      </a:pPr>
                      <a:r>
                        <a:rPr lang="en" b="0">
                          <a:solidFill>
                            <a:srgbClr val="3F3F3F"/>
                          </a:solidFill>
                        </a:rPr>
                        <a:t>Round Two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Carol Rhodes &amp; Vince Gonzalez</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Sponsored Programs | Grant &amp; Contract Accounting</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chemeClr val="hlink"/>
                          </a:solidFill>
                          <a:hlinkClick r:id="rId4"/>
                        </a:rPr>
                        <a:t>carhodes@uw.edu</a:t>
                      </a:r>
                      <a:r>
                        <a:rPr lang="en" sz="1000"/>
                        <a:t> </a:t>
                      </a:r>
                      <a:endParaRPr sz="1000"/>
                    </a:p>
                    <a:p>
                      <a:pPr marL="114300" lvl="0" indent="0" algn="ctr" rtl="0">
                        <a:spcBef>
                          <a:spcPts val="0"/>
                        </a:spcBef>
                        <a:spcAft>
                          <a:spcPts val="0"/>
                        </a:spcAft>
                        <a:buNone/>
                      </a:pPr>
                      <a:r>
                        <a:rPr lang="en" sz="1000" u="sng">
                          <a:solidFill>
                            <a:schemeClr val="hlink"/>
                          </a:solidFill>
                          <a:hlinkClick r:id="rId7"/>
                        </a:rPr>
                        <a:t>vinceg@uw.edu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None/>
                      </a:pPr>
                      <a:r>
                        <a:rPr lang="en" b="0">
                          <a:solidFill>
                            <a:srgbClr val="3F3F3F"/>
                          </a:solidFill>
                        </a:rPr>
                        <a:t>SAGE Training Resources </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Kim Halstead</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 Information Services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u="sng">
                          <a:solidFill>
                            <a:schemeClr val="hlink"/>
                          </a:solidFill>
                          <a:hlinkClick r:id="rId8"/>
                        </a:rPr>
                        <a:t>sagehelp@uw.edu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5</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78400">
                <a:tc>
                  <a:txBody>
                    <a:bodyPr/>
                    <a:lstStyle/>
                    <a:p>
                      <a:pPr marL="0" marR="0" lvl="0" indent="0" algn="l" rtl="0">
                        <a:lnSpc>
                          <a:spcPct val="100000"/>
                        </a:lnSpc>
                        <a:spcBef>
                          <a:spcPts val="0"/>
                        </a:spcBef>
                        <a:spcAft>
                          <a:spcPts val="0"/>
                        </a:spcAft>
                        <a:buNone/>
                      </a:pPr>
                      <a:r>
                        <a:rPr lang="en" b="0">
                          <a:solidFill>
                            <a:srgbClr val="3F3F3F"/>
                          </a:solidFill>
                        </a:rPr>
                        <a:t>Award Portal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Juan Lepez</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Grant &amp; Contract Accounting</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u="sng">
                          <a:solidFill>
                            <a:schemeClr val="hlink"/>
                          </a:solidFill>
                          <a:hlinkClick r:id="rId9"/>
                        </a:rPr>
                        <a:t>kabah12@uw.edu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CORE Update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Clr>
                          <a:schemeClr val="dk1"/>
                        </a:buClr>
                        <a:buFont typeface="Arial"/>
                        <a:buNone/>
                      </a:pPr>
                      <a:r>
                        <a:rPr lang="en" sz="1000" u="sng">
                          <a:solidFill>
                            <a:schemeClr val="hlink"/>
                          </a:solidFill>
                          <a:hlinkClick r:id="rId10"/>
                        </a:rPr>
                        <a:t>corehelp@uw.edu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78400">
                <a:tc>
                  <a:txBody>
                    <a:bodyPr/>
                    <a:lstStyle/>
                    <a:p>
                      <a:pPr marL="0" marR="0" lvl="0" indent="0" algn="l" rtl="0">
                        <a:lnSpc>
                          <a:spcPct val="100000"/>
                        </a:lnSpc>
                        <a:spcBef>
                          <a:spcPts val="0"/>
                        </a:spcBef>
                        <a:spcAft>
                          <a:spcPts val="0"/>
                        </a:spcAft>
                        <a:buNone/>
                      </a:pPr>
                      <a:r>
                        <a:rPr lang="en" b="0">
                          <a:solidFill>
                            <a:srgbClr val="3F3F3F"/>
                          </a:solidFill>
                        </a:rPr>
                        <a:t>Workday Reports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Jesse Rice, Stepanka Sirotek</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UW Finance Transformation</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ctr" rtl="0">
                        <a:spcBef>
                          <a:spcPts val="0"/>
                        </a:spcBef>
                        <a:spcAft>
                          <a:spcPts val="0"/>
                        </a:spcAft>
                        <a:buNone/>
                      </a:pPr>
                      <a:r>
                        <a:rPr lang="en" sz="1000" u="sng">
                          <a:solidFill>
                            <a:schemeClr val="hlink"/>
                          </a:solidFill>
                          <a:hlinkClick r:id="rId11"/>
                        </a:rPr>
                        <a:t>jrice19@uw.edu</a:t>
                      </a:r>
                      <a:r>
                        <a:rPr lang="en" sz="1000"/>
                        <a:t> </a:t>
                      </a:r>
                      <a:endParaRPr sz="1000"/>
                    </a:p>
                    <a:p>
                      <a:pPr marL="114300" lvl="0" indent="0" algn="ctr" rtl="0">
                        <a:spcBef>
                          <a:spcPts val="0"/>
                        </a:spcBef>
                        <a:spcAft>
                          <a:spcPts val="0"/>
                        </a:spcAft>
                        <a:buNone/>
                      </a:pPr>
                      <a:r>
                        <a:rPr lang="en" sz="1000" u="sng">
                          <a:solidFill>
                            <a:schemeClr val="hlink"/>
                          </a:solidFill>
                          <a:hlinkClick r:id="rId12"/>
                        </a:rPr>
                        <a:t>sr8@uw.edu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 </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May 11, 2023 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1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ECC Testing and Training Timeline</a:t>
            </a:r>
            <a:endParaRPr/>
          </a:p>
        </p:txBody>
      </p:sp>
      <p:sp>
        <p:nvSpPr>
          <p:cNvPr id="606" name="Google Shape;606;p11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07" name="Google Shape;607;p11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pic>
        <p:nvPicPr>
          <p:cNvPr id="608" name="Google Shape;608;p115"/>
          <p:cNvPicPr preferRelativeResize="0"/>
          <p:nvPr/>
        </p:nvPicPr>
        <p:blipFill rotWithShape="1">
          <a:blip r:embed="rId3">
            <a:alphaModFix/>
          </a:blip>
          <a:srcRect t="11166"/>
          <a:stretch/>
        </p:blipFill>
        <p:spPr>
          <a:xfrm>
            <a:off x="574744" y="1529861"/>
            <a:ext cx="8280772" cy="44049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16"/>
          <p:cNvSpPr txBox="1">
            <a:spLocks noGrp="1"/>
          </p:cNvSpPr>
          <p:nvPr>
            <p:ph type="body" idx="1"/>
          </p:nvPr>
        </p:nvSpPr>
        <p:spPr>
          <a:xfrm>
            <a:off x="671757" y="371510"/>
            <a:ext cx="81837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2800"/>
              <a:buNone/>
            </a:pPr>
            <a:r>
              <a:rPr lang="en" sz="2800" b="1">
                <a:latin typeface="Arial"/>
                <a:ea typeface="Arial"/>
                <a:cs typeface="Arial"/>
                <a:sym typeface="Arial"/>
              </a:rPr>
              <a:t>eFECS Retirement / Effort Reporting Cutover</a:t>
            </a:r>
            <a:endParaRPr/>
          </a:p>
        </p:txBody>
      </p:sp>
      <p:sp>
        <p:nvSpPr>
          <p:cNvPr id="614" name="Google Shape;614;p11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All current FEC cycles will end on June 30, 2023, in order to “close out” reporting in eFECS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Calendar cycle: 1/1/2023 – 6/30/2023</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Academic cycle: 3/16/2023 – 6/30/2023</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FECs will be available on late July 2023</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FECs will be due in early October 2023</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
                <a:latin typeface="Arial"/>
                <a:ea typeface="Arial"/>
                <a:cs typeface="Arial"/>
                <a:sym typeface="Arial"/>
              </a:rPr>
              <a:t>After early October 2023, eFECS will be retired </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615" name="Google Shape;615;p11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1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Impacts from eFECS Cutover / Retirement</a:t>
            </a:r>
            <a:endParaRPr/>
          </a:p>
        </p:txBody>
      </p:sp>
      <p:sp>
        <p:nvSpPr>
          <p:cNvPr id="621" name="Google Shape;621;p11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85000" lnSpcReduction="10000"/>
          </a:bodyPr>
          <a:lstStyle/>
          <a:p>
            <a:pPr marL="342900" lvl="0" indent="-320040" algn="l" rtl="0">
              <a:spcBef>
                <a:spcPts val="0"/>
              </a:spcBef>
              <a:spcAft>
                <a:spcPts val="0"/>
              </a:spcAft>
              <a:buClr>
                <a:srgbClr val="4B2E83"/>
              </a:buClr>
              <a:buSzPct val="100000"/>
              <a:buFont typeface="Merriweather Sans"/>
              <a:buChar char="&gt;"/>
            </a:pPr>
            <a:r>
              <a:rPr lang="en">
                <a:latin typeface="Arial"/>
                <a:ea typeface="Arial"/>
                <a:cs typeface="Arial"/>
                <a:sym typeface="Arial"/>
              </a:rPr>
              <a:t>After eFECS is retired, any certifications or re-certifications for periods prior to 7/1/2023 will be done via a manual process</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80"/>
              </a:spcBef>
              <a:spcAft>
                <a:spcPts val="0"/>
              </a:spcAft>
              <a:buClr>
                <a:srgbClr val="4B2E83"/>
              </a:buClr>
              <a:buSzPct val="100000"/>
              <a:buFont typeface="Merriweather Sans"/>
              <a:buChar char="&gt;"/>
            </a:pPr>
            <a:r>
              <a:rPr lang="en" u="sng">
                <a:latin typeface="Arial"/>
                <a:ea typeface="Arial"/>
                <a:cs typeface="Arial"/>
                <a:sym typeface="Arial"/>
              </a:rPr>
              <a:t>Recommendation:</a:t>
            </a:r>
            <a:r>
              <a:rPr lang="en">
                <a:latin typeface="Arial"/>
                <a:ea typeface="Arial"/>
                <a:cs typeface="Arial"/>
                <a:sym typeface="Arial"/>
              </a:rPr>
              <a:t> If your Department currently has outstanding or late FECs, now is the time to resolve issues</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80"/>
              </a:spcBef>
              <a:spcAft>
                <a:spcPts val="0"/>
              </a:spcAft>
              <a:buClr>
                <a:srgbClr val="4B2E83"/>
              </a:buClr>
              <a:buSzPct val="100000"/>
              <a:buFont typeface="Merriweather Sans"/>
              <a:buChar char="&gt;"/>
            </a:pPr>
            <a:r>
              <a:rPr lang="en">
                <a:latin typeface="Arial"/>
                <a:ea typeface="Arial"/>
                <a:cs typeface="Arial"/>
                <a:sym typeface="Arial"/>
              </a:rPr>
              <a:t>After eFECS is retired, that does not relieve or eliminate the requirement to certify/recertify FECs for periods prior to 7/1/2023</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0" lvl="0" indent="0" algn="l" rtl="0">
              <a:spcBef>
                <a:spcPts val="480"/>
              </a:spcBef>
              <a:spcAft>
                <a:spcPts val="0"/>
              </a:spcAft>
              <a:buClr>
                <a:srgbClr val="4B2E83"/>
              </a:buClr>
              <a:buSzPct val="100000"/>
              <a:buNone/>
            </a:pPr>
            <a:endParaRPr>
              <a:latin typeface="Arial"/>
              <a:ea typeface="Arial"/>
              <a:cs typeface="Arial"/>
              <a:sym typeface="Arial"/>
            </a:endParaRPr>
          </a:p>
        </p:txBody>
      </p:sp>
      <p:sp>
        <p:nvSpPr>
          <p:cNvPr id="622" name="Google Shape;622;p11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2800"/>
              <a:buNone/>
            </a:pPr>
            <a:r>
              <a:rPr lang="en" sz="2800" b="1">
                <a:latin typeface="Arial"/>
                <a:ea typeface="Arial"/>
                <a:cs typeface="Arial"/>
                <a:sym typeface="Arial"/>
              </a:rPr>
              <a:t>Payroll adjustments impacting Effort Reporting</a:t>
            </a:r>
            <a:endParaRPr/>
          </a:p>
        </p:txBody>
      </p:sp>
      <p:sp>
        <p:nvSpPr>
          <p:cNvPr id="628" name="Google Shape;628;p118"/>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4B2E83"/>
              </a:buClr>
              <a:buSzPct val="100000"/>
              <a:buFont typeface="Merriweather Sans"/>
              <a:buChar char="&gt;"/>
            </a:pPr>
            <a:r>
              <a:rPr lang="en">
                <a:latin typeface="Arial"/>
                <a:ea typeface="Arial"/>
                <a:cs typeface="Arial"/>
                <a:sym typeface="Arial"/>
              </a:rPr>
              <a:t>Can be done via the current process in MyFD through Dean’s Day</a:t>
            </a:r>
            <a:endParaRPr/>
          </a:p>
          <a:p>
            <a:pPr marL="0" lvl="0" indent="0" algn="l" rtl="0">
              <a:spcBef>
                <a:spcPts val="444"/>
              </a:spcBef>
              <a:spcAft>
                <a:spcPts val="0"/>
              </a:spcAft>
              <a:buClr>
                <a:srgbClr val="4B2E83"/>
              </a:buClr>
              <a:buSzPct val="100000"/>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After Dean’s Day: manual process to adjust effort on the FEC</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
                <a:latin typeface="Arial"/>
                <a:ea typeface="Arial"/>
                <a:cs typeface="Arial"/>
                <a:sym typeface="Arial"/>
              </a:rPr>
              <a:t>Example</a:t>
            </a:r>
            <a:endParaRPr/>
          </a:p>
          <a:p>
            <a:pPr marL="742950" lvl="1" indent="-285750" algn="l" rtl="0">
              <a:spcBef>
                <a:spcPts val="370"/>
              </a:spcBef>
              <a:spcAft>
                <a:spcPts val="0"/>
              </a:spcAft>
              <a:buClr>
                <a:srgbClr val="4B2E83"/>
              </a:buClr>
              <a:buSzPct val="100000"/>
              <a:buChar char="–"/>
            </a:pPr>
            <a:r>
              <a:rPr lang="en">
                <a:latin typeface="Arial"/>
                <a:ea typeface="Arial"/>
                <a:cs typeface="Arial"/>
                <a:sym typeface="Arial"/>
              </a:rPr>
              <a:t>November of 2023, - Dept. realizes faculty salary charged to an Award in May and June 2023 needs to be transferred </a:t>
            </a:r>
            <a:endParaRPr/>
          </a:p>
          <a:p>
            <a:pPr marL="742950" lvl="1" indent="-285750" algn="l" rtl="0">
              <a:spcBef>
                <a:spcPts val="370"/>
              </a:spcBef>
              <a:spcAft>
                <a:spcPts val="0"/>
              </a:spcAft>
              <a:buClr>
                <a:srgbClr val="4B2E83"/>
              </a:buClr>
              <a:buSzPct val="100000"/>
              <a:buChar char="–"/>
            </a:pPr>
            <a:r>
              <a:rPr lang="en">
                <a:latin typeface="Arial"/>
                <a:ea typeface="Arial"/>
                <a:cs typeface="Arial"/>
                <a:sym typeface="Arial"/>
              </a:rPr>
              <a:t>The Payroll Adjustment will occur in Workday</a:t>
            </a:r>
            <a:endParaRPr/>
          </a:p>
          <a:p>
            <a:pPr marL="742950" lvl="1" indent="-285750" algn="l" rtl="0">
              <a:spcBef>
                <a:spcPts val="370"/>
              </a:spcBef>
              <a:spcAft>
                <a:spcPts val="0"/>
              </a:spcAft>
              <a:buClr>
                <a:srgbClr val="4B2E83"/>
              </a:buClr>
              <a:buSzPct val="100000"/>
              <a:buChar char="–"/>
            </a:pPr>
            <a:r>
              <a:rPr lang="en">
                <a:latin typeface="Arial"/>
                <a:ea typeface="Arial"/>
                <a:cs typeface="Arial"/>
                <a:sym typeface="Arial"/>
              </a:rPr>
              <a:t>A manual process is required to adjust and certify the FEC</a:t>
            </a:r>
            <a:endParaRPr/>
          </a:p>
          <a:p>
            <a:pPr marL="0" lvl="0" indent="0" algn="l" rtl="0">
              <a:spcBef>
                <a:spcPts val="444"/>
              </a:spcBef>
              <a:spcAft>
                <a:spcPts val="0"/>
              </a:spcAft>
              <a:buClr>
                <a:srgbClr val="4B2E83"/>
              </a:buClr>
              <a:buSzPct val="100000"/>
              <a:buNone/>
            </a:pPr>
            <a:endParaRPr>
              <a:latin typeface="Arial"/>
              <a:ea typeface="Arial"/>
              <a:cs typeface="Arial"/>
              <a:sym typeface="Arial"/>
            </a:endParaRPr>
          </a:p>
          <a:p>
            <a:pPr marL="0" lvl="0" indent="0" algn="l" rtl="0">
              <a:spcBef>
                <a:spcPts val="444"/>
              </a:spcBef>
              <a:spcAft>
                <a:spcPts val="0"/>
              </a:spcAft>
              <a:buClr>
                <a:srgbClr val="4B2E83"/>
              </a:buClr>
              <a:buSzPct val="100000"/>
              <a:buNone/>
            </a:pPr>
            <a:endParaRPr>
              <a:latin typeface="Arial"/>
              <a:ea typeface="Arial"/>
              <a:cs typeface="Arial"/>
              <a:sym typeface="Arial"/>
            </a:endParaRPr>
          </a:p>
        </p:txBody>
      </p:sp>
      <p:sp>
        <p:nvSpPr>
          <p:cNvPr id="629" name="Google Shape;629;p11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1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600"/>
              <a:buNone/>
            </a:pPr>
            <a:r>
              <a:rPr lang="en" sz="3600" b="1">
                <a:latin typeface="Arial"/>
                <a:ea typeface="Arial"/>
                <a:cs typeface="Arial"/>
                <a:sym typeface="Arial"/>
              </a:rPr>
              <a:t>Tips and Recommendations</a:t>
            </a:r>
            <a:endParaRPr/>
          </a:p>
        </p:txBody>
      </p:sp>
      <p:sp>
        <p:nvSpPr>
          <p:cNvPr id="635" name="Google Shape;635;p11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Review payroll allocations for:</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Salary cap compliance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K-Award compliance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Cost share compliance</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Review early: After Dean’s Day, adjustments will occur in Workday but are not updated in eFECS </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There will be a manual process to correct/update FECs</a:t>
            </a:r>
            <a:endParaRPr/>
          </a:p>
        </p:txBody>
      </p:sp>
      <p:sp>
        <p:nvSpPr>
          <p:cNvPr id="636" name="Google Shape;636;p11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2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600"/>
              <a:buNone/>
            </a:pPr>
            <a:r>
              <a:rPr lang="en" sz="3600" b="1">
                <a:latin typeface="Arial"/>
                <a:ea typeface="Arial"/>
                <a:cs typeface="Arial"/>
                <a:sym typeface="Arial"/>
              </a:rPr>
              <a:t>Resources</a:t>
            </a:r>
            <a:endParaRPr/>
          </a:p>
        </p:txBody>
      </p:sp>
      <p:sp>
        <p:nvSpPr>
          <p:cNvPr id="642" name="Google Shape;642;p12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4B2E83"/>
              </a:buClr>
              <a:buSzPts val="2400"/>
              <a:buFont typeface="Noto Sans Symbols"/>
              <a:buChar char="▪"/>
            </a:pPr>
            <a:r>
              <a:rPr lang="en">
                <a:latin typeface="Arial"/>
                <a:ea typeface="Arial"/>
                <a:cs typeface="Arial"/>
                <a:sym typeface="Arial"/>
              </a:rPr>
              <a:t>ECC Information</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	</a:t>
            </a:r>
            <a:r>
              <a:rPr lang="en" u="sng">
                <a:solidFill>
                  <a:schemeClr val="hlink"/>
                </a:solidFill>
                <a:latin typeface="Arial"/>
                <a:ea typeface="Arial"/>
                <a:cs typeface="Arial"/>
                <a:sym typeface="Arial"/>
                <a:hlinkClick r:id="rId3"/>
              </a:rPr>
              <a:t>https://finance.uw.edu/maa/ecc</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Noto Sans Symbols"/>
              <a:buChar char="▪"/>
            </a:pPr>
            <a:r>
              <a:rPr lang="en">
                <a:latin typeface="Arial"/>
                <a:ea typeface="Arial"/>
                <a:cs typeface="Arial"/>
                <a:sym typeface="Arial"/>
              </a:rPr>
              <a:t>ECC FAQs:</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	</a:t>
            </a:r>
            <a:r>
              <a:rPr lang="en" u="sng">
                <a:solidFill>
                  <a:schemeClr val="hlink"/>
                </a:solidFill>
                <a:latin typeface="Arial"/>
                <a:ea typeface="Arial"/>
                <a:cs typeface="Arial"/>
                <a:sym typeface="Arial"/>
                <a:hlinkClick r:id="rId4"/>
              </a:rPr>
              <a:t>https://finance.uw.edu/maa/faq/202</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Noto Sans Symbols"/>
              <a:buChar char="▪"/>
            </a:pPr>
            <a:r>
              <a:rPr lang="en">
                <a:latin typeface="Arial"/>
                <a:ea typeface="Arial"/>
                <a:cs typeface="Arial"/>
                <a:sym typeface="Arial"/>
              </a:rPr>
              <a:t>ECC Project Updates:</a:t>
            </a:r>
            <a:endParaRPr/>
          </a:p>
          <a:p>
            <a:pPr marL="0" lvl="0" indent="0" algn="l" rtl="0">
              <a:spcBef>
                <a:spcPts val="480"/>
              </a:spcBef>
              <a:spcAft>
                <a:spcPts val="0"/>
              </a:spcAft>
              <a:buClr>
                <a:srgbClr val="4B2E83"/>
              </a:buClr>
              <a:buSzPts val="2400"/>
              <a:buNone/>
            </a:pPr>
            <a:r>
              <a:rPr lang="en">
                <a:latin typeface="Arial"/>
                <a:ea typeface="Arial"/>
                <a:cs typeface="Arial"/>
                <a:sym typeface="Arial"/>
              </a:rPr>
              <a:t>	</a:t>
            </a:r>
            <a:r>
              <a:rPr lang="en" u="sng">
                <a:solidFill>
                  <a:schemeClr val="hlink"/>
                </a:solidFill>
                <a:latin typeface="Arial"/>
                <a:ea typeface="Arial"/>
                <a:cs typeface="Arial"/>
                <a:sym typeface="Arial"/>
                <a:hlinkClick r:id="rId5"/>
              </a:rPr>
              <a:t>https://finance.uw.edu/maa/ecc_march_update</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643" name="Google Shape;643;p12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2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b="1">
                <a:latin typeface="Arial"/>
                <a:ea typeface="Arial"/>
                <a:cs typeface="Arial"/>
                <a:sym typeface="Arial"/>
              </a:rPr>
              <a:t>Questions</a:t>
            </a:r>
            <a:endParaRPr/>
          </a:p>
        </p:txBody>
      </p:sp>
      <p:sp>
        <p:nvSpPr>
          <p:cNvPr id="649" name="Google Shape;649;p12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efecs@uw.edu</a:t>
            </a:r>
            <a:r>
              <a:rPr lang="en">
                <a:latin typeface="Arial"/>
                <a:ea typeface="Arial"/>
                <a:cs typeface="Arial"/>
                <a:sym typeface="Arial"/>
              </a:rPr>
              <a:t> (Effort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gcafco@uw.edu</a:t>
            </a:r>
            <a:r>
              <a:rPr lang="en">
                <a:latin typeface="Arial"/>
                <a:ea typeface="Arial"/>
                <a:cs typeface="Arial"/>
                <a:sym typeface="Arial"/>
              </a:rPr>
              <a:t> (Non-Effort questions)</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https://finance.uw.edu/pafc/</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6"/>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David Parks, Effort Compliance Analyst</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7"/>
              </a:rPr>
              <a:t>ECCHelp@uw.edu</a:t>
            </a:r>
            <a:r>
              <a:rPr lang="en">
                <a:latin typeface="Arial"/>
                <a:ea typeface="Arial"/>
                <a:cs typeface="Arial"/>
                <a:sym typeface="Arial"/>
              </a:rPr>
              <a:t> (ECC-specific questions)</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50" name="Google Shape;650;p12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22"/>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fontScale="700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UW PRIVACY OFFICE</a:t>
            </a:r>
            <a:endParaRPr/>
          </a:p>
          <a:p>
            <a:pPr marL="0" lvl="0" indent="0" algn="l" rtl="0">
              <a:lnSpc>
                <a:spcPct val="100000"/>
              </a:lnSpc>
              <a:spcBef>
                <a:spcPts val="700"/>
              </a:spcBef>
              <a:spcAft>
                <a:spcPts val="0"/>
              </a:spcAft>
              <a:buClr>
                <a:schemeClr val="accent3"/>
              </a:buClr>
              <a:buSzPct val="100000"/>
              <a:buNone/>
            </a:pPr>
            <a:r>
              <a:rPr lang="en">
                <a:latin typeface="Arial"/>
                <a:ea typeface="Arial"/>
                <a:cs typeface="Arial"/>
                <a:sym typeface="Arial"/>
              </a:rPr>
              <a:t>DATA INVENTORY INITIATIVE</a:t>
            </a:r>
            <a:endParaRPr/>
          </a:p>
        </p:txBody>
      </p:sp>
      <p:sp>
        <p:nvSpPr>
          <p:cNvPr id="656" name="Google Shape;656;p122"/>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13,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Ann Nagel</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Chief Privacy Officer, UW Privacy Office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2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UW PRIVACY OFFICE</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DATA INVENTORY INITIATIVE</a:t>
            </a:r>
            <a:endParaRPr/>
          </a:p>
        </p:txBody>
      </p:sp>
      <p:sp>
        <p:nvSpPr>
          <p:cNvPr id="663" name="Google Shape;663;p123"/>
          <p:cNvSpPr txBox="1">
            <a:spLocks noGrp="1"/>
          </p:cNvSpPr>
          <p:nvPr>
            <p:ph type="body" idx="2"/>
          </p:nvPr>
        </p:nvSpPr>
        <p:spPr>
          <a:xfrm>
            <a:off x="671757" y="1578597"/>
            <a:ext cx="8110500" cy="2736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600"/>
              <a:buFont typeface="Merriweather Sans"/>
              <a:buChar char="&gt;"/>
            </a:pPr>
            <a:r>
              <a:rPr lang="en" sz="1600">
                <a:latin typeface="Arial"/>
                <a:ea typeface="Arial"/>
                <a:cs typeface="Arial"/>
                <a:sym typeface="Arial"/>
              </a:rPr>
              <a:t>Why does the Privacy Office exist?</a:t>
            </a:r>
            <a:endParaRPr/>
          </a:p>
          <a:p>
            <a:pPr marL="742950" lvl="1" indent="-285750" algn="l" rtl="0">
              <a:spcBef>
                <a:spcPts val="320"/>
              </a:spcBef>
              <a:spcAft>
                <a:spcPts val="0"/>
              </a:spcAft>
              <a:buClr>
                <a:srgbClr val="4B2E83"/>
              </a:buClr>
              <a:buSzPts val="1600"/>
              <a:buChar char="–"/>
            </a:pPr>
            <a:r>
              <a:rPr lang="en" sz="1600" b="0" i="0" u="none" strike="noStrike">
                <a:latin typeface="Arial"/>
                <a:ea typeface="Arial"/>
                <a:cs typeface="Arial"/>
                <a:sym typeface="Arial"/>
              </a:rPr>
              <a:t>To ensure a cohesive approach to the purpose and appropriate use of personal data. An approach that: </a:t>
            </a:r>
            <a:endParaRPr/>
          </a:p>
          <a:p>
            <a:pPr marL="1143000" lvl="2" indent="-228600" algn="l" rtl="0">
              <a:spcBef>
                <a:spcPts val="320"/>
              </a:spcBef>
              <a:spcAft>
                <a:spcPts val="0"/>
              </a:spcAft>
              <a:buClr>
                <a:srgbClr val="4B2E83"/>
              </a:buClr>
              <a:buSzPts val="1600"/>
              <a:buChar char="&gt;"/>
            </a:pPr>
            <a:r>
              <a:rPr lang="en" sz="1600" b="0" i="0" u="none" strike="noStrike">
                <a:latin typeface="Arial"/>
                <a:ea typeface="Arial"/>
                <a:cs typeface="Arial"/>
                <a:sym typeface="Arial"/>
              </a:rPr>
              <a:t>Upholds trusted relationships with constituents; and </a:t>
            </a:r>
            <a:endParaRPr/>
          </a:p>
          <a:p>
            <a:pPr marL="1143000" lvl="2" indent="-228600" algn="l" rtl="0">
              <a:spcBef>
                <a:spcPts val="320"/>
              </a:spcBef>
              <a:spcAft>
                <a:spcPts val="0"/>
              </a:spcAft>
              <a:buClr>
                <a:srgbClr val="4B2E83"/>
              </a:buClr>
              <a:buSzPts val="1600"/>
              <a:buChar char="&gt;"/>
            </a:pPr>
            <a:r>
              <a:rPr lang="en" sz="1600" b="0" i="0" u="none" strike="noStrike">
                <a:latin typeface="Arial"/>
                <a:ea typeface="Arial"/>
                <a:cs typeface="Arial"/>
                <a:sym typeface="Arial"/>
              </a:rPr>
              <a:t>Focuses on the philosophical, social, technological, and legal aspects associated with the use of personal data at the UW. </a:t>
            </a:r>
            <a:endParaRPr sz="1600" b="0" i="0" u="none" strike="noStrike">
              <a:latin typeface="Arial"/>
              <a:ea typeface="Arial"/>
              <a:cs typeface="Arial"/>
              <a:sym typeface="Arial"/>
            </a:endParaRPr>
          </a:p>
          <a:p>
            <a:pPr marL="342900" lvl="0" indent="-342900" algn="l" rtl="0">
              <a:spcBef>
                <a:spcPts val="320"/>
              </a:spcBef>
              <a:spcAft>
                <a:spcPts val="0"/>
              </a:spcAft>
              <a:buClr>
                <a:srgbClr val="4B2E83"/>
              </a:buClr>
              <a:buSzPts val="1600"/>
              <a:buChar char="&gt;"/>
            </a:pPr>
            <a:r>
              <a:rPr lang="en" sz="1600">
                <a:latin typeface="Arial"/>
                <a:ea typeface="Arial"/>
                <a:cs typeface="Arial"/>
                <a:sym typeface="Arial"/>
              </a:rPr>
              <a:t>How do UW values relate to purpose </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Inform strategic priorities.</a:t>
            </a:r>
            <a:endParaRPr/>
          </a:p>
          <a:p>
            <a:pPr marL="342900" lvl="0" indent="-342900" algn="l" rtl="0">
              <a:spcBef>
                <a:spcPts val="320"/>
              </a:spcBef>
              <a:spcAft>
                <a:spcPts val="0"/>
              </a:spcAft>
              <a:buClr>
                <a:srgbClr val="4B2E83"/>
              </a:buClr>
              <a:buSzPts val="1600"/>
              <a:buChar char="&gt;"/>
            </a:pPr>
            <a:r>
              <a:rPr lang="en" sz="1600">
                <a:latin typeface="Arial"/>
                <a:ea typeface="Arial"/>
                <a:cs typeface="Arial"/>
                <a:sym typeface="Arial"/>
              </a:rPr>
              <a:t>How privacy principles supplement values and relate to purpose </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Considerations for making informed decisions about the tactical and operational collection and use of personal data. </a:t>
            </a:r>
            <a:endParaRPr/>
          </a:p>
        </p:txBody>
      </p:sp>
      <p:sp>
        <p:nvSpPr>
          <p:cNvPr id="664" name="Google Shape;664;p12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742950" marR="0" lvl="1" indent="-285750" algn="l" rtl="0">
              <a:lnSpc>
                <a:spcPct val="150000"/>
              </a:lnSpc>
              <a:spcBef>
                <a:spcPts val="0"/>
              </a:spcBef>
              <a:spcAft>
                <a:spcPts val="0"/>
              </a:spcAft>
              <a:buClr>
                <a:srgbClr val="4B2E83"/>
              </a:buClr>
              <a:buSzPts val="1800"/>
              <a:buFont typeface="Arial"/>
              <a:buChar char="–"/>
            </a:pPr>
            <a:r>
              <a:rPr lang="en" sz="1800" b="0" i="0" u="none" strike="noStrike" cap="none">
                <a:solidFill>
                  <a:srgbClr val="4B2E83"/>
                </a:solidFill>
                <a:latin typeface="Arial"/>
                <a:ea typeface="Arial"/>
                <a:cs typeface="Arial"/>
                <a:sym typeface="Arial"/>
              </a:rPr>
              <a:t>MRAM – Ann Nagel – UW Privacy Office</a:t>
            </a:r>
            <a:endParaRPr/>
          </a:p>
        </p:txBody>
      </p:sp>
      <p:sp>
        <p:nvSpPr>
          <p:cNvPr id="665" name="Google Shape;665;p123"/>
          <p:cNvSpPr txBox="1"/>
          <p:nvPr/>
        </p:nvSpPr>
        <p:spPr>
          <a:xfrm>
            <a:off x="680178" y="4739015"/>
            <a:ext cx="1566900" cy="1462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i="0" u="none" strike="noStrike" cap="none">
                <a:solidFill>
                  <a:schemeClr val="dk1"/>
                </a:solidFill>
                <a:latin typeface="Open Sans"/>
                <a:ea typeface="Open Sans"/>
                <a:cs typeface="Open Sans"/>
                <a:sym typeface="Open Sans"/>
              </a:rPr>
              <a:t>VALUES</a:t>
            </a:r>
            <a:endParaRPr sz="1200" b="0" i="0" u="none" strike="noStrike" cap="none">
              <a:solidFill>
                <a:schemeClr val="dk1"/>
              </a:solidFill>
              <a:latin typeface="Calibri"/>
              <a:ea typeface="Calibri"/>
              <a:cs typeface="Calibri"/>
              <a:sym typeface="Calibri"/>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Respect</a:t>
            </a:r>
            <a:endParaRPr sz="1100" b="0" i="0" u="none" strike="noStrike" cap="none">
              <a:solidFill>
                <a:schemeClr val="dk1"/>
              </a:solidFill>
              <a:latin typeface="Calibri"/>
              <a:ea typeface="Calibri"/>
              <a:cs typeface="Calibri"/>
              <a:sym typeface="Calibri"/>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Integrity</a:t>
            </a:r>
            <a:endParaRPr sz="1100" b="0" i="0" u="none" strike="noStrike" cap="none">
              <a:solidFill>
                <a:schemeClr val="dk1"/>
              </a:solidFill>
              <a:latin typeface="Calibri"/>
              <a:ea typeface="Calibri"/>
              <a:cs typeface="Calibri"/>
              <a:sym typeface="Calibri"/>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Diversity</a:t>
            </a:r>
            <a:endParaRPr sz="1100" b="0" i="0" u="none" strike="noStrike" cap="none">
              <a:solidFill>
                <a:schemeClr val="dk1"/>
              </a:solidFill>
              <a:latin typeface="Calibri"/>
              <a:ea typeface="Calibri"/>
              <a:cs typeface="Calibri"/>
              <a:sym typeface="Calibri"/>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Excellence</a:t>
            </a:r>
            <a:endParaRPr sz="1100" b="0" i="0" u="none" strike="noStrike" cap="none">
              <a:solidFill>
                <a:schemeClr val="dk1"/>
              </a:solidFill>
              <a:latin typeface="Calibri"/>
              <a:ea typeface="Calibri"/>
              <a:cs typeface="Calibri"/>
              <a:sym typeface="Calibri"/>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Collaboration</a:t>
            </a:r>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Innovation</a:t>
            </a:r>
            <a:endParaRPr sz="1600" b="1" i="0" u="none" strike="noStrike" cap="none">
              <a:solidFill>
                <a:schemeClr val="dk1"/>
              </a:solidFill>
              <a:latin typeface="Open Sans"/>
              <a:ea typeface="Open Sans"/>
              <a:cs typeface="Open Sans"/>
              <a:sym typeface="Open Sans"/>
            </a:endParaRPr>
          </a:p>
        </p:txBody>
      </p:sp>
      <p:sp>
        <p:nvSpPr>
          <p:cNvPr id="666" name="Google Shape;666;p123"/>
          <p:cNvSpPr txBox="1"/>
          <p:nvPr/>
        </p:nvSpPr>
        <p:spPr>
          <a:xfrm>
            <a:off x="3104861" y="4767632"/>
            <a:ext cx="1766100" cy="1498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i="0" u="none" strike="noStrike" cap="none">
                <a:solidFill>
                  <a:schemeClr val="dk1"/>
                </a:solidFill>
                <a:latin typeface="Open Sans"/>
                <a:ea typeface="Open Sans"/>
                <a:cs typeface="Open Sans"/>
                <a:sym typeface="Open Sans"/>
              </a:rPr>
              <a:t>PRIVACY PRINCIPLES</a:t>
            </a:r>
            <a:endParaRPr sz="1200" b="0" i="0" u="none" strike="noStrike" cap="none">
              <a:solidFill>
                <a:schemeClr val="dk1"/>
              </a:solidFill>
              <a:latin typeface="Calibri"/>
              <a:ea typeface="Calibri"/>
              <a:cs typeface="Calibri"/>
              <a:sym typeface="Calibri"/>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Minimization</a:t>
            </a:r>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Accountability</a:t>
            </a:r>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Protection</a:t>
            </a:r>
            <a:endParaRPr/>
          </a:p>
          <a:p>
            <a:pPr marL="285750" marR="0" lvl="0" indent="-285750" algn="l" rtl="0">
              <a:spcBef>
                <a:spcPts val="220"/>
              </a:spcBef>
              <a:spcAft>
                <a:spcPts val="0"/>
              </a:spcAft>
              <a:buClr>
                <a:schemeClr val="dk1"/>
              </a:buClr>
              <a:buSzPts val="1100"/>
              <a:buFont typeface="Arial"/>
              <a:buChar char="•"/>
            </a:pPr>
            <a:r>
              <a:rPr lang="en" sz="1100" b="1" i="0" u="none" strike="noStrike" cap="none">
                <a:solidFill>
                  <a:schemeClr val="dk1"/>
                </a:solidFill>
                <a:latin typeface="Open Sans"/>
                <a:ea typeface="Open Sans"/>
                <a:cs typeface="Open Sans"/>
                <a:sym typeface="Open Sans"/>
              </a:rPr>
              <a:t>Awareness</a:t>
            </a:r>
            <a:endParaRPr/>
          </a:p>
          <a:p>
            <a:pPr marL="285750" marR="0" lvl="0" indent="-209550" algn="l" rtl="0">
              <a:spcBef>
                <a:spcPts val="240"/>
              </a:spcBef>
              <a:spcAft>
                <a:spcPts val="0"/>
              </a:spcAft>
              <a:buClr>
                <a:schemeClr val="dk1"/>
              </a:buClr>
              <a:buSzPts val="1200"/>
              <a:buFont typeface="Arial"/>
              <a:buNone/>
            </a:pPr>
            <a:endParaRPr sz="1200" b="1" i="0" u="none" strike="noStrike" cap="none">
              <a:solidFill>
                <a:schemeClr val="dk1"/>
              </a:solidFill>
              <a:latin typeface="Open Sans"/>
              <a:ea typeface="Open Sans"/>
              <a:cs typeface="Open Sans"/>
              <a:sym typeface="Open Sans"/>
            </a:endParaRPr>
          </a:p>
          <a:p>
            <a:pPr marL="285750" marR="0" lvl="0" indent="-209550" algn="l" rtl="0">
              <a:spcBef>
                <a:spcPts val="240"/>
              </a:spcBef>
              <a:spcAft>
                <a:spcPts val="0"/>
              </a:spcAft>
              <a:buClr>
                <a:schemeClr val="dk1"/>
              </a:buClr>
              <a:buSzPts val="1200"/>
              <a:buFont typeface="Arial"/>
              <a:buNone/>
            </a:pPr>
            <a:endParaRPr sz="1200" b="1" i="0" u="none" strike="noStrike" cap="none">
              <a:solidFill>
                <a:schemeClr val="dk1"/>
              </a:solidFill>
              <a:latin typeface="Open Sans"/>
              <a:ea typeface="Open Sans"/>
              <a:cs typeface="Open Sans"/>
              <a:sym typeface="Open Sans"/>
            </a:endParaRPr>
          </a:p>
        </p:txBody>
      </p:sp>
      <p:sp>
        <p:nvSpPr>
          <p:cNvPr id="667" name="Google Shape;667;p123"/>
          <p:cNvSpPr txBox="1"/>
          <p:nvPr/>
        </p:nvSpPr>
        <p:spPr>
          <a:xfrm>
            <a:off x="5608454" y="4802650"/>
            <a:ext cx="1766100" cy="1521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i="0" u="none" strike="noStrike" cap="none">
                <a:solidFill>
                  <a:schemeClr val="dk1"/>
                </a:solidFill>
                <a:latin typeface="Open Sans"/>
                <a:ea typeface="Open Sans"/>
                <a:cs typeface="Open Sans"/>
                <a:sym typeface="Open Sans"/>
              </a:rPr>
              <a:t>INFORMED</a:t>
            </a:r>
            <a:endParaRPr/>
          </a:p>
          <a:p>
            <a:pPr marL="0" marR="0" lvl="0" indent="0" algn="l" rtl="0">
              <a:spcBef>
                <a:spcPts val="240"/>
              </a:spcBef>
              <a:spcAft>
                <a:spcPts val="0"/>
              </a:spcAft>
              <a:buNone/>
            </a:pPr>
            <a:r>
              <a:rPr lang="en" sz="1200" b="1" i="0" u="none" strike="noStrike" cap="none">
                <a:solidFill>
                  <a:schemeClr val="dk1"/>
                </a:solidFill>
                <a:latin typeface="Open Sans"/>
                <a:ea typeface="Open Sans"/>
                <a:cs typeface="Open Sans"/>
                <a:sym typeface="Open Sans"/>
              </a:rPr>
              <a:t>DATA PRIVACY DECISION MAKING </a:t>
            </a:r>
            <a:endParaRPr/>
          </a:p>
          <a:p>
            <a:pPr marL="0" marR="0" lvl="0" indent="0" algn="l" rtl="0">
              <a:spcBef>
                <a:spcPts val="240"/>
              </a:spcBef>
              <a:spcAft>
                <a:spcPts val="0"/>
              </a:spcAft>
              <a:buNone/>
            </a:pPr>
            <a:endParaRPr sz="1200" b="1" i="0" u="none" strike="noStrike" cap="none">
              <a:solidFill>
                <a:schemeClr val="dk1"/>
              </a:solidFill>
              <a:latin typeface="Open Sans"/>
              <a:ea typeface="Open Sans"/>
              <a:cs typeface="Open Sans"/>
              <a:sym typeface="Open Sans"/>
            </a:endParaRPr>
          </a:p>
          <a:p>
            <a:pPr marL="0" marR="0" lvl="0" indent="0" algn="l" rtl="0">
              <a:spcBef>
                <a:spcPts val="220"/>
              </a:spcBef>
              <a:spcAft>
                <a:spcPts val="0"/>
              </a:spcAft>
              <a:buNone/>
            </a:pPr>
            <a:endParaRPr sz="1100" b="1" i="0" u="none" strike="noStrike" cap="none">
              <a:solidFill>
                <a:schemeClr val="dk1"/>
              </a:solidFill>
              <a:latin typeface="Open Sans"/>
              <a:ea typeface="Open Sans"/>
              <a:cs typeface="Open Sans"/>
              <a:sym typeface="Open Sans"/>
            </a:endParaRPr>
          </a:p>
          <a:p>
            <a:pPr marL="285750" marR="0" lvl="0" indent="-209550" algn="l" rtl="0">
              <a:spcBef>
                <a:spcPts val="240"/>
              </a:spcBef>
              <a:spcAft>
                <a:spcPts val="0"/>
              </a:spcAft>
              <a:buClr>
                <a:schemeClr val="dk1"/>
              </a:buClr>
              <a:buSzPts val="1200"/>
              <a:buFont typeface="Arial"/>
              <a:buNone/>
            </a:pPr>
            <a:endParaRPr sz="1200" b="1" i="0" u="none" strike="noStrike" cap="none">
              <a:solidFill>
                <a:schemeClr val="dk1"/>
              </a:solidFill>
              <a:latin typeface="Open Sans"/>
              <a:ea typeface="Open Sans"/>
              <a:cs typeface="Open Sans"/>
              <a:sym typeface="Open Sans"/>
            </a:endParaRPr>
          </a:p>
          <a:p>
            <a:pPr marL="285750" marR="0" lvl="0" indent="-209550" algn="l" rtl="0">
              <a:spcBef>
                <a:spcPts val="240"/>
              </a:spcBef>
              <a:spcAft>
                <a:spcPts val="0"/>
              </a:spcAft>
              <a:buClr>
                <a:schemeClr val="dk1"/>
              </a:buClr>
              <a:buSzPts val="1200"/>
              <a:buFont typeface="Arial"/>
              <a:buNone/>
            </a:pPr>
            <a:endParaRPr sz="1200" b="1" i="0" u="none" strike="noStrike" cap="none">
              <a:solidFill>
                <a:schemeClr val="dk1"/>
              </a:solidFill>
              <a:latin typeface="Open Sans"/>
              <a:ea typeface="Open Sans"/>
              <a:cs typeface="Open Sans"/>
              <a:sym typeface="Open Sans"/>
            </a:endParaRPr>
          </a:p>
        </p:txBody>
      </p:sp>
      <p:sp>
        <p:nvSpPr>
          <p:cNvPr id="668" name="Google Shape;668;p123"/>
          <p:cNvSpPr/>
          <p:nvPr/>
        </p:nvSpPr>
        <p:spPr>
          <a:xfrm>
            <a:off x="2371520" y="5244596"/>
            <a:ext cx="572400" cy="484500"/>
          </a:xfrm>
          <a:prstGeom prst="rightArrow">
            <a:avLst>
              <a:gd name="adj1" fmla="val 50000"/>
              <a:gd name="adj2" fmla="val 50000"/>
            </a:avLst>
          </a:prstGeom>
          <a:solidFill>
            <a:schemeClr val="l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9" name="Google Shape;669;p123"/>
          <p:cNvSpPr/>
          <p:nvPr/>
        </p:nvSpPr>
        <p:spPr>
          <a:xfrm>
            <a:off x="4953614" y="5244596"/>
            <a:ext cx="572400" cy="484500"/>
          </a:xfrm>
          <a:prstGeom prst="rightArrow">
            <a:avLst>
              <a:gd name="adj1" fmla="val 50000"/>
              <a:gd name="adj2" fmla="val 50000"/>
            </a:avLst>
          </a:prstGeom>
          <a:solidFill>
            <a:schemeClr val="lt1"/>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2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UW PRIVACY OFFICE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DATA INVENTORY INITIATIVE</a:t>
            </a:r>
            <a:endParaRPr/>
          </a:p>
        </p:txBody>
      </p:sp>
      <p:sp>
        <p:nvSpPr>
          <p:cNvPr id="676" name="Google Shape;676;p124"/>
          <p:cNvSpPr txBox="1">
            <a:spLocks noGrp="1"/>
          </p:cNvSpPr>
          <p:nvPr>
            <p:ph type="body" idx="2"/>
          </p:nvPr>
        </p:nvSpPr>
        <p:spPr>
          <a:xfrm>
            <a:off x="741870" y="1583851"/>
            <a:ext cx="7159200" cy="4497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Char char="&gt;"/>
            </a:pPr>
            <a:r>
              <a:rPr lang="en" sz="1800">
                <a:latin typeface="Arial"/>
                <a:ea typeface="Arial"/>
                <a:cs typeface="Arial"/>
                <a:sym typeface="Arial"/>
              </a:rPr>
              <a:t>What is the data inventory initiative?</a:t>
            </a:r>
            <a:endParaRPr/>
          </a:p>
          <a:p>
            <a:pPr marL="742950" lvl="1" indent="-285750" algn="l" rtl="0">
              <a:spcBef>
                <a:spcPts val="360"/>
              </a:spcBef>
              <a:spcAft>
                <a:spcPts val="0"/>
              </a:spcAft>
              <a:buClr>
                <a:srgbClr val="4B2E83"/>
              </a:buClr>
              <a:buSzPts val="1400"/>
              <a:buChar char="–"/>
            </a:pPr>
            <a:r>
              <a:rPr lang="en" sz="1400">
                <a:latin typeface="Arial"/>
                <a:ea typeface="Arial"/>
                <a:cs typeface="Arial"/>
                <a:sym typeface="Arial"/>
              </a:rPr>
              <a:t> </a:t>
            </a:r>
            <a:r>
              <a:rPr lang="en" sz="1800" b="0">
                <a:latin typeface="Arial"/>
                <a:ea typeface="Arial"/>
                <a:cs typeface="Arial"/>
                <a:sym typeface="Arial"/>
              </a:rPr>
              <a:t>Strategic priority endorsed by the Privacy Steering Committee.</a:t>
            </a:r>
            <a:endParaRPr/>
          </a:p>
          <a:p>
            <a:pPr marL="342900" lvl="0" indent="-342900" algn="l" rtl="0">
              <a:spcBef>
                <a:spcPts val="360"/>
              </a:spcBef>
              <a:spcAft>
                <a:spcPts val="0"/>
              </a:spcAft>
              <a:buClr>
                <a:srgbClr val="4B2E83"/>
              </a:buClr>
              <a:buSzPts val="1800"/>
              <a:buChar char="&gt;"/>
            </a:pPr>
            <a:r>
              <a:rPr lang="en" sz="1800">
                <a:latin typeface="Arial"/>
                <a:ea typeface="Arial"/>
                <a:cs typeface="Arial"/>
                <a:sym typeface="Arial"/>
              </a:rPr>
              <a:t>What is the data inventory?</a:t>
            </a:r>
            <a:endParaRPr/>
          </a:p>
          <a:p>
            <a:pPr marL="742950" lvl="1" indent="-285750" algn="l" rtl="0">
              <a:spcBef>
                <a:spcPts val="360"/>
              </a:spcBef>
              <a:spcAft>
                <a:spcPts val="0"/>
              </a:spcAft>
              <a:buClr>
                <a:srgbClr val="4B2E83"/>
              </a:buClr>
              <a:buSzPts val="1800"/>
              <a:buChar char="–"/>
            </a:pPr>
            <a:r>
              <a:rPr lang="en" sz="1800" b="0">
                <a:latin typeface="Arial"/>
                <a:ea typeface="Arial"/>
                <a:cs typeface="Arial"/>
                <a:sym typeface="Arial"/>
              </a:rPr>
              <a:t>System and process for categorizing the purpose and use of personal data and identifying data privacy requirements and potential risks or harm to people. </a:t>
            </a:r>
            <a:endParaRPr sz="1400" b="0">
              <a:latin typeface="Arial"/>
              <a:ea typeface="Arial"/>
              <a:cs typeface="Arial"/>
              <a:sym typeface="Arial"/>
            </a:endParaRPr>
          </a:p>
          <a:p>
            <a:pPr marL="342900" lvl="0" indent="-342900" algn="l" rtl="0">
              <a:spcBef>
                <a:spcPts val="360"/>
              </a:spcBef>
              <a:spcAft>
                <a:spcPts val="0"/>
              </a:spcAft>
              <a:buClr>
                <a:srgbClr val="4B2E83"/>
              </a:buClr>
              <a:buSzPts val="1800"/>
              <a:buChar char="&gt;"/>
            </a:pPr>
            <a:r>
              <a:rPr lang="en" sz="1800">
                <a:latin typeface="Arial"/>
                <a:ea typeface="Arial"/>
                <a:cs typeface="Arial"/>
                <a:sym typeface="Arial"/>
              </a:rPr>
              <a:t>How does it help researchers, research administrators, etc.?</a:t>
            </a:r>
            <a:endParaRPr/>
          </a:p>
          <a:p>
            <a:pPr marL="742950" lvl="1" indent="-285750" algn="l" rtl="0">
              <a:spcBef>
                <a:spcPts val="360"/>
              </a:spcBef>
              <a:spcAft>
                <a:spcPts val="0"/>
              </a:spcAft>
              <a:buClr>
                <a:srgbClr val="4B2E83"/>
              </a:buClr>
              <a:buSzPts val="1800"/>
              <a:buChar char="–"/>
            </a:pPr>
            <a:r>
              <a:rPr lang="en" sz="1800" b="0">
                <a:latin typeface="Arial"/>
                <a:ea typeface="Arial"/>
                <a:cs typeface="Arial"/>
                <a:sym typeface="Arial"/>
              </a:rPr>
              <a:t>Identifies commonality of data privacy requirements, risks, and harms as well as next steps in a more efficient manner.</a:t>
            </a:r>
            <a:endParaRPr/>
          </a:p>
          <a:p>
            <a:pPr marL="742950" lvl="1" indent="-285750" algn="l" rtl="0">
              <a:spcBef>
                <a:spcPts val="360"/>
              </a:spcBef>
              <a:spcAft>
                <a:spcPts val="0"/>
              </a:spcAft>
              <a:buClr>
                <a:srgbClr val="4B2E83"/>
              </a:buClr>
              <a:buSzPts val="1800"/>
              <a:buChar char="–"/>
            </a:pPr>
            <a:r>
              <a:rPr lang="en" sz="1800" b="0">
                <a:latin typeface="Arial"/>
                <a:ea typeface="Arial"/>
                <a:cs typeface="Arial"/>
                <a:sym typeface="Arial"/>
              </a:rPr>
              <a:t>Reduces time spent gathering essential information for data privacy advising and decision making in back-and-forth emails and meetings.</a:t>
            </a:r>
            <a:endParaRPr sz="1800">
              <a:latin typeface="Arial"/>
              <a:ea typeface="Arial"/>
              <a:cs typeface="Arial"/>
              <a:sym typeface="Arial"/>
            </a:endParaRPr>
          </a:p>
        </p:txBody>
      </p:sp>
      <p:sp>
        <p:nvSpPr>
          <p:cNvPr id="677" name="Google Shape;677;p12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742950" marR="0" lvl="1" indent="-285750" algn="l" rtl="0">
              <a:lnSpc>
                <a:spcPct val="150000"/>
              </a:lnSpc>
              <a:spcBef>
                <a:spcPts val="0"/>
              </a:spcBef>
              <a:spcAft>
                <a:spcPts val="0"/>
              </a:spcAft>
              <a:buClr>
                <a:srgbClr val="4B2E83"/>
              </a:buClr>
              <a:buSzPts val="1800"/>
              <a:buFont typeface="Arial"/>
              <a:buChar char="–"/>
            </a:pPr>
            <a:r>
              <a:rPr lang="en" sz="1800" b="0" i="0" u="none" strike="noStrike" cap="none">
                <a:solidFill>
                  <a:srgbClr val="4B2E83"/>
                </a:solidFill>
                <a:latin typeface="Arial"/>
                <a:ea typeface="Arial"/>
                <a:cs typeface="Arial"/>
                <a:sym typeface="Arial"/>
              </a:rPr>
              <a:t>MRAM – Ann Nagel – UW Privacy Office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Live Closed Captioning is now available</a:t>
            </a:r>
            <a:endParaRPr/>
          </a:p>
        </p:txBody>
      </p:sp>
      <p:sp>
        <p:nvSpPr>
          <p:cNvPr id="552" name="Google Shape;552;p10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r>
              <a:rPr lang="en">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2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UW PRIVACY OFFICE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DATA INVENTORY INITIATIVE</a:t>
            </a:r>
            <a:endParaRPr/>
          </a:p>
        </p:txBody>
      </p:sp>
      <p:sp>
        <p:nvSpPr>
          <p:cNvPr id="684" name="Google Shape;684;p125"/>
          <p:cNvSpPr txBox="1">
            <a:spLocks noGrp="1"/>
          </p:cNvSpPr>
          <p:nvPr>
            <p:ph type="body" idx="2"/>
          </p:nvPr>
        </p:nvSpPr>
        <p:spPr>
          <a:xfrm>
            <a:off x="660210" y="1583851"/>
            <a:ext cx="5163600" cy="4497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Char char="&gt;"/>
            </a:pPr>
            <a:r>
              <a:rPr lang="en" sz="1800">
                <a:latin typeface="Arial"/>
                <a:ea typeface="Arial"/>
                <a:cs typeface="Arial"/>
                <a:sym typeface="Arial"/>
              </a:rPr>
              <a:t>How is the Privacy Office implementing the data inventory?</a:t>
            </a:r>
            <a:endParaRPr/>
          </a:p>
          <a:p>
            <a:pPr marL="742950" lvl="1" indent="-285750" algn="l" rtl="0">
              <a:spcBef>
                <a:spcPts val="360"/>
              </a:spcBef>
              <a:spcAft>
                <a:spcPts val="0"/>
              </a:spcAft>
              <a:buClr>
                <a:srgbClr val="4B2E83"/>
              </a:buClr>
              <a:buSzPts val="1800"/>
              <a:buChar char="–"/>
            </a:pPr>
            <a:r>
              <a:rPr lang="en" sz="1800" b="0">
                <a:latin typeface="Arial"/>
                <a:ea typeface="Arial"/>
                <a:cs typeface="Arial"/>
                <a:sym typeface="Arial"/>
              </a:rPr>
              <a:t>Adopted TrustArc Privacy Management Platform to:</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Establish a central location for colleagues to create and maintain data inventory records.</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Allow colleagues to collaboratively collect information.</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Create transparency about accountability, risk, etc. </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Streamline workflows with Privacy Office, researchers, and other UW colleagues.</a:t>
            </a:r>
            <a:endParaRPr/>
          </a:p>
          <a:p>
            <a:pPr marL="742950" lvl="1" indent="-196850" algn="l" rtl="0">
              <a:spcBef>
                <a:spcPts val="280"/>
              </a:spcBef>
              <a:spcAft>
                <a:spcPts val="0"/>
              </a:spcAft>
              <a:buClr>
                <a:srgbClr val="4B2E83"/>
              </a:buClr>
              <a:buSzPts val="1400"/>
              <a:buNone/>
            </a:pPr>
            <a:endParaRPr sz="1400">
              <a:latin typeface="Arial"/>
              <a:ea typeface="Arial"/>
              <a:cs typeface="Arial"/>
              <a:sym typeface="Arial"/>
            </a:endParaRPr>
          </a:p>
        </p:txBody>
      </p:sp>
      <p:sp>
        <p:nvSpPr>
          <p:cNvPr id="685" name="Google Shape;685;p12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742950" marR="0" lvl="1" indent="-285750" algn="l" rtl="0">
              <a:lnSpc>
                <a:spcPct val="150000"/>
              </a:lnSpc>
              <a:spcBef>
                <a:spcPts val="0"/>
              </a:spcBef>
              <a:spcAft>
                <a:spcPts val="0"/>
              </a:spcAft>
              <a:buClr>
                <a:srgbClr val="4B2E83"/>
              </a:buClr>
              <a:buSzPts val="1800"/>
              <a:buFont typeface="Arial"/>
              <a:buChar char="–"/>
            </a:pPr>
            <a:r>
              <a:rPr lang="en" sz="1800" b="0" i="0" u="none" strike="noStrike" cap="none">
                <a:solidFill>
                  <a:srgbClr val="4B2E83"/>
                </a:solidFill>
                <a:latin typeface="Arial"/>
                <a:ea typeface="Arial"/>
                <a:cs typeface="Arial"/>
                <a:sym typeface="Arial"/>
              </a:rPr>
              <a:t>MRAM – Ann Nagel – UW Privacy Office</a:t>
            </a:r>
            <a:endParaRPr/>
          </a:p>
        </p:txBody>
      </p:sp>
      <p:pic>
        <p:nvPicPr>
          <p:cNvPr id="686" name="Google Shape;686;p125" descr="Connections with solid fill"/>
          <p:cNvPicPr preferRelativeResize="0"/>
          <p:nvPr/>
        </p:nvPicPr>
        <p:blipFill rotWithShape="1">
          <a:blip r:embed="rId3">
            <a:alphaModFix/>
          </a:blip>
          <a:srcRect/>
          <a:stretch/>
        </p:blipFill>
        <p:spPr>
          <a:xfrm>
            <a:off x="5426507" y="1434748"/>
            <a:ext cx="2986332" cy="29863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2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UW PRIVACY OFFICE</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DATA INVENTORY INITIATIVE</a:t>
            </a:r>
            <a:endParaRPr/>
          </a:p>
        </p:txBody>
      </p:sp>
      <p:sp>
        <p:nvSpPr>
          <p:cNvPr id="693" name="Google Shape;693;p126"/>
          <p:cNvSpPr txBox="1">
            <a:spLocks noGrp="1"/>
          </p:cNvSpPr>
          <p:nvPr>
            <p:ph type="body" idx="2"/>
          </p:nvPr>
        </p:nvSpPr>
        <p:spPr>
          <a:xfrm>
            <a:off x="671757" y="1562469"/>
            <a:ext cx="8348100" cy="4738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Char char="&gt;"/>
            </a:pPr>
            <a:r>
              <a:rPr lang="en" sz="1800">
                <a:latin typeface="Arial"/>
                <a:ea typeface="Arial"/>
                <a:cs typeface="Arial"/>
                <a:sym typeface="Arial"/>
              </a:rPr>
              <a:t>What needs to be inventoried?</a:t>
            </a:r>
            <a:endParaRPr/>
          </a:p>
          <a:p>
            <a:pPr marL="342900" lvl="0" indent="-228600" algn="l" rtl="0">
              <a:spcBef>
                <a:spcPts val="360"/>
              </a:spcBef>
              <a:spcAft>
                <a:spcPts val="0"/>
              </a:spcAft>
              <a:buClr>
                <a:srgbClr val="4B2E83"/>
              </a:buClr>
              <a:buSzPts val="1800"/>
              <a:buNone/>
            </a:pPr>
            <a:endParaRPr sz="1800">
              <a:latin typeface="Arial"/>
              <a:ea typeface="Arial"/>
              <a:cs typeface="Arial"/>
              <a:sym typeface="Arial"/>
            </a:endParaRPr>
          </a:p>
          <a:p>
            <a:pPr marL="342900" lvl="0" indent="-254000" algn="l" rtl="0">
              <a:spcBef>
                <a:spcPts val="280"/>
              </a:spcBef>
              <a:spcAft>
                <a:spcPts val="0"/>
              </a:spcAft>
              <a:buClr>
                <a:srgbClr val="4B2E83"/>
              </a:buClr>
              <a:buSzPts val="1400"/>
              <a:buNone/>
            </a:pPr>
            <a:endParaRPr sz="1400">
              <a:latin typeface="Arial"/>
              <a:ea typeface="Arial"/>
              <a:cs typeface="Arial"/>
              <a:sym typeface="Arial"/>
            </a:endParaRPr>
          </a:p>
          <a:p>
            <a:pPr marL="742950" lvl="1" indent="-171450" algn="l" rtl="0">
              <a:spcBef>
                <a:spcPts val="360"/>
              </a:spcBef>
              <a:spcAft>
                <a:spcPts val="0"/>
              </a:spcAft>
              <a:buClr>
                <a:srgbClr val="4B2E83"/>
              </a:buClr>
              <a:buSzPts val="1800"/>
              <a:buNone/>
            </a:pPr>
            <a:endParaRPr sz="1800" b="0">
              <a:latin typeface="Arial"/>
              <a:ea typeface="Arial"/>
              <a:cs typeface="Arial"/>
              <a:sym typeface="Arial"/>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Third-party relationships</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Partner: Generally, any third party that is not a vendor (such as a sponsor or affiliate) </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Vendor: Supplier or service provider that provides technology or expertise to an organization for a given business purpose (e.g., Salesforce)</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Systems</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An application, database, or other technological system or process that processes data for a particular business purpose (e.g., Tableau)</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Business Process</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An operation that processes data for a specific business purpose by using one or more systems to process data</a:t>
            </a:r>
            <a:endParaRPr/>
          </a:p>
          <a:p>
            <a:pPr marL="1143000" lvl="2" indent="-228600" algn="l" rtl="0">
              <a:spcBef>
                <a:spcPts val="320"/>
              </a:spcBef>
              <a:spcAft>
                <a:spcPts val="0"/>
              </a:spcAft>
              <a:buClr>
                <a:srgbClr val="4B2E83"/>
              </a:buClr>
              <a:buSzPts val="1600"/>
              <a:buChar char="&gt;"/>
            </a:pPr>
            <a:r>
              <a:rPr lang="en" sz="1600" b="0">
                <a:latin typeface="Arial"/>
                <a:ea typeface="Arial"/>
                <a:cs typeface="Arial"/>
                <a:sym typeface="Arial"/>
              </a:rPr>
              <a:t>(e.g., research, academic service or activity, business service or activity, reporting, or data analysis)</a:t>
            </a:r>
            <a:endParaRPr/>
          </a:p>
          <a:p>
            <a:pPr marL="1143000" lvl="2" indent="-114300" algn="l" rtl="0">
              <a:spcBef>
                <a:spcPts val="360"/>
              </a:spcBef>
              <a:spcAft>
                <a:spcPts val="0"/>
              </a:spcAft>
              <a:buClr>
                <a:srgbClr val="4B2E83"/>
              </a:buClr>
              <a:buSzPts val="1800"/>
              <a:buNone/>
            </a:pPr>
            <a:endParaRPr sz="1800" b="0">
              <a:latin typeface="Arial"/>
              <a:ea typeface="Arial"/>
              <a:cs typeface="Arial"/>
              <a:sym typeface="Arial"/>
            </a:endParaRPr>
          </a:p>
          <a:p>
            <a:pPr marL="742950" lvl="1" indent="-171450" algn="l" rtl="0">
              <a:spcBef>
                <a:spcPts val="360"/>
              </a:spcBef>
              <a:spcAft>
                <a:spcPts val="0"/>
              </a:spcAft>
              <a:buClr>
                <a:srgbClr val="4B2E83"/>
              </a:buClr>
              <a:buSzPts val="1800"/>
              <a:buNone/>
            </a:pPr>
            <a:endParaRPr sz="1800" b="0">
              <a:latin typeface="Arial"/>
              <a:ea typeface="Arial"/>
              <a:cs typeface="Arial"/>
              <a:sym typeface="Arial"/>
            </a:endParaRPr>
          </a:p>
          <a:p>
            <a:pPr marL="742950" lvl="1" indent="-158750" algn="l" rtl="0">
              <a:spcBef>
                <a:spcPts val="400"/>
              </a:spcBef>
              <a:spcAft>
                <a:spcPts val="0"/>
              </a:spcAft>
              <a:buClr>
                <a:srgbClr val="4B2E83"/>
              </a:buClr>
              <a:buSzPts val="2000"/>
              <a:buNone/>
            </a:pPr>
            <a:endParaRPr b="0"/>
          </a:p>
          <a:p>
            <a:pPr marL="742950" lvl="1" indent="-196850" algn="l" rtl="0">
              <a:spcBef>
                <a:spcPts val="280"/>
              </a:spcBef>
              <a:spcAft>
                <a:spcPts val="0"/>
              </a:spcAft>
              <a:buClr>
                <a:srgbClr val="4B2E83"/>
              </a:buClr>
              <a:buSzPts val="1400"/>
              <a:buNone/>
            </a:pPr>
            <a:endParaRPr sz="1400">
              <a:latin typeface="Arial"/>
              <a:ea typeface="Arial"/>
              <a:cs typeface="Arial"/>
              <a:sym typeface="Arial"/>
            </a:endParaRPr>
          </a:p>
        </p:txBody>
      </p:sp>
      <p:sp>
        <p:nvSpPr>
          <p:cNvPr id="694" name="Google Shape;694;p12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742950" marR="0" lvl="1" indent="-285750" algn="l" rtl="0">
              <a:lnSpc>
                <a:spcPct val="150000"/>
              </a:lnSpc>
              <a:spcBef>
                <a:spcPts val="0"/>
              </a:spcBef>
              <a:spcAft>
                <a:spcPts val="0"/>
              </a:spcAft>
              <a:buClr>
                <a:srgbClr val="4B2E83"/>
              </a:buClr>
              <a:buSzPts val="1800"/>
              <a:buFont typeface="Arial"/>
              <a:buChar char="–"/>
            </a:pPr>
            <a:r>
              <a:rPr lang="en" sz="1800" b="0" i="0" u="none" strike="noStrike" cap="none">
                <a:solidFill>
                  <a:srgbClr val="4B2E83"/>
                </a:solidFill>
                <a:latin typeface="Arial"/>
                <a:ea typeface="Arial"/>
                <a:cs typeface="Arial"/>
                <a:sym typeface="Arial"/>
              </a:rPr>
              <a:t>MRAM – Ann Nagel – UW Privacy Office</a:t>
            </a:r>
            <a:endParaRPr/>
          </a:p>
        </p:txBody>
      </p:sp>
      <p:grpSp>
        <p:nvGrpSpPr>
          <p:cNvPr id="695" name="Google Shape;695;p126"/>
          <p:cNvGrpSpPr/>
          <p:nvPr/>
        </p:nvGrpSpPr>
        <p:grpSpPr>
          <a:xfrm>
            <a:off x="1476134" y="1913017"/>
            <a:ext cx="5321667" cy="841266"/>
            <a:chOff x="4685" y="36394"/>
            <a:chExt cx="5321667" cy="841266"/>
          </a:xfrm>
        </p:grpSpPr>
        <p:sp>
          <p:nvSpPr>
            <p:cNvPr id="696" name="Google Shape;696;p126"/>
            <p:cNvSpPr/>
            <p:nvPr/>
          </p:nvSpPr>
          <p:spPr>
            <a:xfrm>
              <a:off x="4685" y="36394"/>
              <a:ext cx="1400400" cy="840300"/>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26"/>
            <p:cNvSpPr txBox="1"/>
            <p:nvPr/>
          </p:nvSpPr>
          <p:spPr>
            <a:xfrm>
              <a:off x="29296" y="61005"/>
              <a:ext cx="1351200" cy="791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2"/>
                </a:buClr>
                <a:buSzPts val="1400"/>
                <a:buFont typeface="Calibri"/>
                <a:buNone/>
              </a:pPr>
              <a:r>
                <a:rPr lang="en" sz="1400" b="0" i="0" u="none" strike="noStrike" cap="none">
                  <a:solidFill>
                    <a:schemeClr val="lt2"/>
                  </a:solidFill>
                  <a:latin typeface="Calibri"/>
                  <a:ea typeface="Calibri"/>
                  <a:cs typeface="Calibri"/>
                  <a:sym typeface="Calibri"/>
                </a:rPr>
                <a:t>Third party relationships</a:t>
              </a:r>
              <a:endParaRPr sz="1400" b="0" i="0" u="none" strike="noStrike" cap="none">
                <a:solidFill>
                  <a:schemeClr val="lt2"/>
                </a:solidFill>
                <a:latin typeface="Calibri"/>
                <a:ea typeface="Calibri"/>
                <a:cs typeface="Calibri"/>
                <a:sym typeface="Calibri"/>
              </a:endParaRPr>
            </a:p>
          </p:txBody>
        </p:sp>
        <p:sp>
          <p:nvSpPr>
            <p:cNvPr id="698" name="Google Shape;698;p126"/>
            <p:cNvSpPr/>
            <p:nvPr/>
          </p:nvSpPr>
          <p:spPr>
            <a:xfrm>
              <a:off x="1545183" y="282873"/>
              <a:ext cx="297000" cy="347400"/>
            </a:xfrm>
            <a:prstGeom prst="rightArrow">
              <a:avLst>
                <a:gd name="adj1" fmla="val 6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6"/>
            <p:cNvSpPr txBox="1"/>
            <p:nvPr/>
          </p:nvSpPr>
          <p:spPr>
            <a:xfrm>
              <a:off x="1545183" y="352335"/>
              <a:ext cx="207900" cy="208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700" name="Google Shape;700;p126"/>
            <p:cNvSpPr/>
            <p:nvPr/>
          </p:nvSpPr>
          <p:spPr>
            <a:xfrm>
              <a:off x="1965319" y="36394"/>
              <a:ext cx="1400400" cy="840300"/>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6"/>
            <p:cNvSpPr txBox="1"/>
            <p:nvPr/>
          </p:nvSpPr>
          <p:spPr>
            <a:xfrm>
              <a:off x="1989930" y="61005"/>
              <a:ext cx="1351200" cy="791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2"/>
                </a:buClr>
                <a:buSzPts val="1400"/>
                <a:buFont typeface="Calibri"/>
                <a:buNone/>
              </a:pPr>
              <a:r>
                <a:rPr lang="en" sz="1400" b="0" i="0" u="none" strike="noStrike" cap="none">
                  <a:solidFill>
                    <a:schemeClr val="lt2"/>
                  </a:solidFill>
                  <a:latin typeface="Calibri"/>
                  <a:ea typeface="Calibri"/>
                  <a:cs typeface="Calibri"/>
                  <a:sym typeface="Calibri"/>
                </a:rPr>
                <a:t>Systems</a:t>
              </a:r>
              <a:endParaRPr sz="1400" b="0" i="0" u="none" strike="noStrike" cap="none">
                <a:solidFill>
                  <a:schemeClr val="lt2"/>
                </a:solidFill>
                <a:latin typeface="Calibri"/>
                <a:ea typeface="Calibri"/>
                <a:cs typeface="Calibri"/>
                <a:sym typeface="Calibri"/>
              </a:endParaRPr>
            </a:p>
          </p:txBody>
        </p:sp>
        <p:sp>
          <p:nvSpPr>
            <p:cNvPr id="702" name="Google Shape;702;p126"/>
            <p:cNvSpPr/>
            <p:nvPr/>
          </p:nvSpPr>
          <p:spPr>
            <a:xfrm>
              <a:off x="3505753" y="283288"/>
              <a:ext cx="297000" cy="347400"/>
            </a:xfrm>
            <a:prstGeom prst="rightArrow">
              <a:avLst>
                <a:gd name="adj1" fmla="val 600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6"/>
            <p:cNvSpPr txBox="1"/>
            <p:nvPr/>
          </p:nvSpPr>
          <p:spPr>
            <a:xfrm>
              <a:off x="3505868" y="352750"/>
              <a:ext cx="207900" cy="208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0" i="0" u="none" strike="noStrike" cap="none">
                <a:solidFill>
                  <a:schemeClr val="lt1"/>
                </a:solidFill>
                <a:latin typeface="Calibri"/>
                <a:ea typeface="Calibri"/>
                <a:cs typeface="Calibri"/>
                <a:sym typeface="Calibri"/>
              </a:endParaRPr>
            </a:p>
          </p:txBody>
        </p:sp>
        <p:sp>
          <p:nvSpPr>
            <p:cNvPr id="704" name="Google Shape;704;p126"/>
            <p:cNvSpPr/>
            <p:nvPr/>
          </p:nvSpPr>
          <p:spPr>
            <a:xfrm>
              <a:off x="3925952" y="37360"/>
              <a:ext cx="1400400" cy="840300"/>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6"/>
            <p:cNvSpPr txBox="1"/>
            <p:nvPr/>
          </p:nvSpPr>
          <p:spPr>
            <a:xfrm>
              <a:off x="3950563" y="61971"/>
              <a:ext cx="1351200" cy="7911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2"/>
                </a:buClr>
                <a:buSzPts val="1400"/>
                <a:buFont typeface="Calibri"/>
                <a:buNone/>
              </a:pPr>
              <a:r>
                <a:rPr lang="en" sz="1400" b="0" i="0" u="none" strike="noStrike" cap="none">
                  <a:solidFill>
                    <a:schemeClr val="lt2"/>
                  </a:solidFill>
                  <a:latin typeface="Calibri"/>
                  <a:ea typeface="Calibri"/>
                  <a:cs typeface="Calibri"/>
                  <a:sym typeface="Calibri"/>
                </a:rPr>
                <a:t>Business processes</a:t>
              </a:r>
              <a:endParaRPr sz="1400" b="0" i="0" u="none" strike="noStrike" cap="none">
                <a:solidFill>
                  <a:schemeClr val="lt2"/>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2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UW PRIVACY OFFICE</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DATA INVENTORY INITIATIVE</a:t>
            </a:r>
            <a:endParaRPr/>
          </a:p>
        </p:txBody>
      </p:sp>
      <p:sp>
        <p:nvSpPr>
          <p:cNvPr id="712" name="Google Shape;712;p127"/>
          <p:cNvSpPr txBox="1">
            <a:spLocks noGrp="1"/>
          </p:cNvSpPr>
          <p:nvPr>
            <p:ph type="body" idx="2"/>
          </p:nvPr>
        </p:nvSpPr>
        <p:spPr>
          <a:xfrm>
            <a:off x="747431" y="1624192"/>
            <a:ext cx="8033400" cy="992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1800"/>
              <a:buChar char="&gt;"/>
            </a:pPr>
            <a:r>
              <a:rPr lang="en" sz="1800">
                <a:latin typeface="Arial"/>
                <a:ea typeface="Arial"/>
                <a:cs typeface="Arial"/>
                <a:sym typeface="Arial"/>
              </a:rPr>
              <a:t>How do researchers, research administrators engage in the initiative?</a:t>
            </a:r>
            <a:endParaRPr/>
          </a:p>
          <a:p>
            <a:pPr marL="742950" lvl="1" indent="-285750" algn="l" rtl="0">
              <a:spcBef>
                <a:spcPts val="360"/>
              </a:spcBef>
              <a:spcAft>
                <a:spcPts val="0"/>
              </a:spcAft>
              <a:buClr>
                <a:srgbClr val="4B2E83"/>
              </a:buClr>
              <a:buSzPts val="1800"/>
              <a:buChar char="–"/>
            </a:pPr>
            <a:r>
              <a:rPr lang="en" sz="1800" b="0">
                <a:latin typeface="Arial"/>
                <a:ea typeface="Arial"/>
                <a:cs typeface="Arial"/>
                <a:sym typeface="Arial"/>
              </a:rPr>
              <a:t>Two pathways to create inventory records</a:t>
            </a:r>
            <a:endParaRPr/>
          </a:p>
          <a:p>
            <a:pPr marL="742950" lvl="1" indent="-196850" algn="l" rtl="0">
              <a:spcBef>
                <a:spcPts val="280"/>
              </a:spcBef>
              <a:spcAft>
                <a:spcPts val="0"/>
              </a:spcAft>
              <a:buClr>
                <a:srgbClr val="4B2E83"/>
              </a:buClr>
              <a:buSzPts val="1400"/>
              <a:buNone/>
            </a:pPr>
            <a:endParaRPr sz="1400">
              <a:latin typeface="Arial"/>
              <a:ea typeface="Arial"/>
              <a:cs typeface="Arial"/>
              <a:sym typeface="Arial"/>
            </a:endParaRPr>
          </a:p>
        </p:txBody>
      </p:sp>
      <p:sp>
        <p:nvSpPr>
          <p:cNvPr id="713" name="Google Shape;713;p12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742950" marR="0" lvl="1" indent="-285750" algn="l" rtl="0">
              <a:lnSpc>
                <a:spcPct val="150000"/>
              </a:lnSpc>
              <a:spcBef>
                <a:spcPts val="0"/>
              </a:spcBef>
              <a:spcAft>
                <a:spcPts val="0"/>
              </a:spcAft>
              <a:buClr>
                <a:srgbClr val="4B2E83"/>
              </a:buClr>
              <a:buSzPts val="1800"/>
              <a:buFont typeface="Arial"/>
              <a:buChar char="–"/>
            </a:pPr>
            <a:r>
              <a:rPr lang="en" sz="1800" b="0" i="0" u="none" strike="noStrike" cap="none">
                <a:solidFill>
                  <a:srgbClr val="4B2E83"/>
                </a:solidFill>
                <a:latin typeface="Arial"/>
                <a:ea typeface="Arial"/>
                <a:cs typeface="Arial"/>
                <a:sym typeface="Arial"/>
              </a:rPr>
              <a:t>MRAM – Ann Nagel – UW Privacy Office</a:t>
            </a:r>
            <a:endParaRPr/>
          </a:p>
        </p:txBody>
      </p:sp>
      <p:grpSp>
        <p:nvGrpSpPr>
          <p:cNvPr id="714" name="Google Shape;714;p127"/>
          <p:cNvGrpSpPr/>
          <p:nvPr/>
        </p:nvGrpSpPr>
        <p:grpSpPr>
          <a:xfrm>
            <a:off x="1587863" y="2737180"/>
            <a:ext cx="5397221" cy="3184162"/>
            <a:chOff x="225890" y="174"/>
            <a:chExt cx="5397221" cy="3184162"/>
          </a:xfrm>
        </p:grpSpPr>
        <p:sp>
          <p:nvSpPr>
            <p:cNvPr id="715" name="Google Shape;715;p127"/>
            <p:cNvSpPr/>
            <p:nvPr/>
          </p:nvSpPr>
          <p:spPr>
            <a:xfrm>
              <a:off x="225890" y="174"/>
              <a:ext cx="2522100" cy="630600"/>
            </a:xfrm>
            <a:prstGeom prst="roundRect">
              <a:avLst>
                <a:gd name="adj" fmla="val 1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27"/>
            <p:cNvSpPr txBox="1"/>
            <p:nvPr/>
          </p:nvSpPr>
          <p:spPr>
            <a:xfrm>
              <a:off x="244357" y="18641"/>
              <a:ext cx="2485200" cy="59370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1900" b="0" i="0" u="none" strike="noStrike" cap="none">
                  <a:solidFill>
                    <a:schemeClr val="dk1"/>
                  </a:solidFill>
                  <a:latin typeface="Calibri"/>
                  <a:ea typeface="Calibri"/>
                  <a:cs typeface="Calibri"/>
                  <a:sym typeface="Calibri"/>
                </a:rPr>
                <a:t>Business Process Questionnaire</a:t>
              </a:r>
              <a:endParaRPr sz="1900" b="0" i="0" u="none" strike="noStrike" cap="none">
                <a:solidFill>
                  <a:schemeClr val="dk1"/>
                </a:solidFill>
                <a:latin typeface="Calibri"/>
                <a:ea typeface="Calibri"/>
                <a:cs typeface="Calibri"/>
                <a:sym typeface="Calibri"/>
              </a:endParaRPr>
            </a:p>
          </p:txBody>
        </p:sp>
        <p:sp>
          <p:nvSpPr>
            <p:cNvPr id="717" name="Google Shape;717;p127"/>
            <p:cNvSpPr/>
            <p:nvPr/>
          </p:nvSpPr>
          <p:spPr>
            <a:xfrm rot="5400000">
              <a:off x="1431678" y="685853"/>
              <a:ext cx="110400" cy="110400"/>
            </a:xfrm>
            <a:prstGeom prst="rightArrow">
              <a:avLst>
                <a:gd name="adj1" fmla="val 667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27"/>
            <p:cNvSpPr/>
            <p:nvPr/>
          </p:nvSpPr>
          <p:spPr>
            <a:xfrm>
              <a:off x="225890" y="851361"/>
              <a:ext cx="2522100" cy="630600"/>
            </a:xfrm>
            <a:prstGeom prst="roundRect">
              <a:avLst>
                <a:gd name="adj" fmla="val 10000"/>
              </a:avLst>
            </a:prstGeom>
            <a:solidFill>
              <a:srgbClr val="CCCAD4">
                <a:alpha val="89800"/>
              </a:srgbClr>
            </a:solidFill>
            <a:ln w="25400" cap="flat" cmpd="sng">
              <a:solidFill>
                <a:srgbClr val="CCCAD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27"/>
            <p:cNvSpPr txBox="1"/>
            <p:nvPr/>
          </p:nvSpPr>
          <p:spPr>
            <a:xfrm>
              <a:off x="244357" y="869828"/>
              <a:ext cx="2485200" cy="5937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en" sz="1700" b="0" i="0" u="none" strike="noStrike" cap="none">
                  <a:solidFill>
                    <a:schemeClr val="dk1"/>
                  </a:solidFill>
                  <a:latin typeface="Calibri"/>
                  <a:ea typeface="Calibri"/>
                  <a:cs typeface="Calibri"/>
                  <a:sym typeface="Calibri"/>
                </a:rPr>
                <a:t>Does not require TrustArc access</a:t>
              </a:r>
              <a:endParaRPr/>
            </a:p>
          </p:txBody>
        </p:sp>
        <p:sp>
          <p:nvSpPr>
            <p:cNvPr id="720" name="Google Shape;720;p127"/>
            <p:cNvSpPr/>
            <p:nvPr/>
          </p:nvSpPr>
          <p:spPr>
            <a:xfrm rot="5400000">
              <a:off x="1431678" y="1537040"/>
              <a:ext cx="110400" cy="110400"/>
            </a:xfrm>
            <a:prstGeom prst="rightArrow">
              <a:avLst>
                <a:gd name="adj1" fmla="val 667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27"/>
            <p:cNvSpPr/>
            <p:nvPr/>
          </p:nvSpPr>
          <p:spPr>
            <a:xfrm>
              <a:off x="225890" y="1702549"/>
              <a:ext cx="2522100" cy="630600"/>
            </a:xfrm>
            <a:prstGeom prst="roundRect">
              <a:avLst>
                <a:gd name="adj" fmla="val 10000"/>
              </a:avLst>
            </a:prstGeom>
            <a:solidFill>
              <a:srgbClr val="CCCAD4">
                <a:alpha val="89800"/>
              </a:srgbClr>
            </a:solidFill>
            <a:ln w="25400" cap="flat" cmpd="sng">
              <a:solidFill>
                <a:srgbClr val="CCCAD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27"/>
            <p:cNvSpPr txBox="1"/>
            <p:nvPr/>
          </p:nvSpPr>
          <p:spPr>
            <a:xfrm>
              <a:off x="244357" y="1721016"/>
              <a:ext cx="2485200" cy="5937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en" sz="1700" b="0" i="0" u="none" strike="noStrike" cap="none">
                  <a:solidFill>
                    <a:schemeClr val="dk1"/>
                  </a:solidFill>
                  <a:latin typeface="Calibri"/>
                  <a:ea typeface="Calibri"/>
                  <a:cs typeface="Calibri"/>
                  <a:sym typeface="Calibri"/>
                </a:rPr>
                <a:t>Works well for fewer records</a:t>
              </a:r>
              <a:endParaRPr sz="1700" b="0" i="0" u="none" strike="noStrike" cap="none">
                <a:solidFill>
                  <a:schemeClr val="dk1"/>
                </a:solidFill>
                <a:latin typeface="Calibri"/>
                <a:ea typeface="Calibri"/>
                <a:cs typeface="Calibri"/>
                <a:sym typeface="Calibri"/>
              </a:endParaRPr>
            </a:p>
          </p:txBody>
        </p:sp>
        <p:sp>
          <p:nvSpPr>
            <p:cNvPr id="723" name="Google Shape;723;p127"/>
            <p:cNvSpPr/>
            <p:nvPr/>
          </p:nvSpPr>
          <p:spPr>
            <a:xfrm rot="5400000">
              <a:off x="1431678" y="2388227"/>
              <a:ext cx="110400" cy="110400"/>
            </a:xfrm>
            <a:prstGeom prst="rightArrow">
              <a:avLst>
                <a:gd name="adj1" fmla="val 667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7"/>
            <p:cNvSpPr/>
            <p:nvPr/>
          </p:nvSpPr>
          <p:spPr>
            <a:xfrm>
              <a:off x="225890" y="2553736"/>
              <a:ext cx="2522100" cy="630600"/>
            </a:xfrm>
            <a:prstGeom prst="roundRect">
              <a:avLst>
                <a:gd name="adj" fmla="val 10000"/>
              </a:avLst>
            </a:prstGeom>
            <a:solidFill>
              <a:srgbClr val="CCCAD4">
                <a:alpha val="89800"/>
              </a:srgbClr>
            </a:solidFill>
            <a:ln w="25400" cap="flat" cmpd="sng">
              <a:solidFill>
                <a:srgbClr val="CCCAD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27"/>
            <p:cNvSpPr txBox="1"/>
            <p:nvPr/>
          </p:nvSpPr>
          <p:spPr>
            <a:xfrm>
              <a:off x="244357" y="2572203"/>
              <a:ext cx="2485200" cy="5937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en" sz="1700" b="0" i="0" u="none" strike="noStrike" cap="none">
                  <a:solidFill>
                    <a:schemeClr val="dk1"/>
                  </a:solidFill>
                  <a:latin typeface="Calibri"/>
                  <a:ea typeface="Calibri"/>
                  <a:cs typeface="Calibri"/>
                  <a:sym typeface="Calibri"/>
                </a:rPr>
                <a:t>Limited functionality</a:t>
              </a:r>
              <a:endParaRPr/>
            </a:p>
          </p:txBody>
        </p:sp>
        <p:sp>
          <p:nvSpPr>
            <p:cNvPr id="726" name="Google Shape;726;p127"/>
            <p:cNvSpPr/>
            <p:nvPr/>
          </p:nvSpPr>
          <p:spPr>
            <a:xfrm>
              <a:off x="3101011" y="174"/>
              <a:ext cx="2522100" cy="630600"/>
            </a:xfrm>
            <a:prstGeom prst="roundRect">
              <a:avLst>
                <a:gd name="adj" fmla="val 1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7"/>
            <p:cNvSpPr txBox="1"/>
            <p:nvPr/>
          </p:nvSpPr>
          <p:spPr>
            <a:xfrm>
              <a:off x="3119478" y="18641"/>
              <a:ext cx="2485200" cy="593700"/>
            </a:xfrm>
            <a:prstGeom prst="rect">
              <a:avLst/>
            </a:prstGeom>
            <a:noFill/>
            <a:ln>
              <a:noFill/>
            </a:ln>
          </p:spPr>
          <p:txBody>
            <a:bodyPr spcFirstLastPara="1" wrap="square" lIns="24125" tIns="24125" rIns="24125" bIns="24125" anchor="ctr" anchorCtr="0">
              <a:noAutofit/>
            </a:bodyPr>
            <a:lstStyle/>
            <a:p>
              <a:pPr marL="0" marR="0" lvl="0" indent="0" algn="ctr" rtl="0">
                <a:lnSpc>
                  <a:spcPct val="90000"/>
                </a:lnSpc>
                <a:spcBef>
                  <a:spcPts val="0"/>
                </a:spcBef>
                <a:spcAft>
                  <a:spcPts val="0"/>
                </a:spcAft>
                <a:buClr>
                  <a:schemeClr val="dk1"/>
                </a:buClr>
                <a:buSzPts val="1900"/>
                <a:buFont typeface="Calibri"/>
                <a:buNone/>
              </a:pPr>
              <a:r>
                <a:rPr lang="en" sz="1900" b="0" i="0" u="none" strike="noStrike" cap="none">
                  <a:solidFill>
                    <a:schemeClr val="dk1"/>
                  </a:solidFill>
                  <a:latin typeface="Calibri"/>
                  <a:ea typeface="Calibri"/>
                  <a:cs typeface="Calibri"/>
                  <a:sym typeface="Calibri"/>
                </a:rPr>
                <a:t>Via TrustArc</a:t>
              </a:r>
              <a:endParaRPr sz="1900" b="0" i="0" u="none" strike="noStrike" cap="none">
                <a:solidFill>
                  <a:schemeClr val="dk1"/>
                </a:solidFill>
                <a:latin typeface="Calibri"/>
                <a:ea typeface="Calibri"/>
                <a:cs typeface="Calibri"/>
                <a:sym typeface="Calibri"/>
              </a:endParaRPr>
            </a:p>
          </p:txBody>
        </p:sp>
        <p:sp>
          <p:nvSpPr>
            <p:cNvPr id="728" name="Google Shape;728;p127"/>
            <p:cNvSpPr/>
            <p:nvPr/>
          </p:nvSpPr>
          <p:spPr>
            <a:xfrm rot="5400000">
              <a:off x="4306798" y="685853"/>
              <a:ext cx="110400" cy="110400"/>
            </a:xfrm>
            <a:prstGeom prst="rightArrow">
              <a:avLst>
                <a:gd name="adj1" fmla="val 667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27"/>
            <p:cNvSpPr/>
            <p:nvPr/>
          </p:nvSpPr>
          <p:spPr>
            <a:xfrm>
              <a:off x="3101011" y="851361"/>
              <a:ext cx="2522100" cy="630600"/>
            </a:xfrm>
            <a:prstGeom prst="roundRect">
              <a:avLst>
                <a:gd name="adj" fmla="val 10000"/>
              </a:avLst>
            </a:prstGeom>
            <a:solidFill>
              <a:srgbClr val="CCCAD4">
                <a:alpha val="89800"/>
              </a:srgbClr>
            </a:solidFill>
            <a:ln w="25400" cap="flat" cmpd="sng">
              <a:solidFill>
                <a:srgbClr val="CCCAD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27"/>
            <p:cNvSpPr txBox="1"/>
            <p:nvPr/>
          </p:nvSpPr>
          <p:spPr>
            <a:xfrm>
              <a:off x="3119478" y="869828"/>
              <a:ext cx="2485200" cy="5937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en" sz="1700" b="0" i="0" u="none" strike="noStrike" cap="none">
                  <a:solidFill>
                    <a:schemeClr val="dk1"/>
                  </a:solidFill>
                  <a:latin typeface="Calibri"/>
                  <a:ea typeface="Calibri"/>
                  <a:cs typeface="Calibri"/>
                  <a:sym typeface="Calibri"/>
                </a:rPr>
                <a:t>Requires TrustArc access</a:t>
              </a:r>
              <a:endParaRPr sz="1700" b="0" i="0" u="none" strike="noStrike" cap="none">
                <a:solidFill>
                  <a:schemeClr val="dk1"/>
                </a:solidFill>
                <a:latin typeface="Calibri"/>
                <a:ea typeface="Calibri"/>
                <a:cs typeface="Calibri"/>
                <a:sym typeface="Calibri"/>
              </a:endParaRPr>
            </a:p>
          </p:txBody>
        </p:sp>
        <p:sp>
          <p:nvSpPr>
            <p:cNvPr id="731" name="Google Shape;731;p127"/>
            <p:cNvSpPr/>
            <p:nvPr/>
          </p:nvSpPr>
          <p:spPr>
            <a:xfrm rot="5400000">
              <a:off x="4306798" y="1537040"/>
              <a:ext cx="110400" cy="110400"/>
            </a:xfrm>
            <a:prstGeom prst="rightArrow">
              <a:avLst>
                <a:gd name="adj1" fmla="val 667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7"/>
            <p:cNvSpPr/>
            <p:nvPr/>
          </p:nvSpPr>
          <p:spPr>
            <a:xfrm>
              <a:off x="3101011" y="1702549"/>
              <a:ext cx="2522100" cy="630600"/>
            </a:xfrm>
            <a:prstGeom prst="roundRect">
              <a:avLst>
                <a:gd name="adj" fmla="val 10000"/>
              </a:avLst>
            </a:prstGeom>
            <a:solidFill>
              <a:srgbClr val="CCCAD4">
                <a:alpha val="89800"/>
              </a:srgbClr>
            </a:solidFill>
            <a:ln w="25400" cap="flat" cmpd="sng">
              <a:solidFill>
                <a:srgbClr val="CCCAD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27"/>
            <p:cNvSpPr txBox="1"/>
            <p:nvPr/>
          </p:nvSpPr>
          <p:spPr>
            <a:xfrm>
              <a:off x="3119478" y="1721016"/>
              <a:ext cx="2485200" cy="5937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en" sz="1700" b="0" i="0" u="none" strike="noStrike" cap="none">
                  <a:solidFill>
                    <a:schemeClr val="dk1"/>
                  </a:solidFill>
                  <a:latin typeface="Calibri"/>
                  <a:ea typeface="Calibri"/>
                  <a:cs typeface="Calibri"/>
                  <a:sym typeface="Calibri"/>
                </a:rPr>
                <a:t>Works well if there is lots to inventory</a:t>
              </a:r>
              <a:endParaRPr sz="1700" b="0" i="0" u="none" strike="noStrike" cap="none">
                <a:solidFill>
                  <a:schemeClr val="dk1"/>
                </a:solidFill>
                <a:latin typeface="Calibri"/>
                <a:ea typeface="Calibri"/>
                <a:cs typeface="Calibri"/>
                <a:sym typeface="Calibri"/>
              </a:endParaRPr>
            </a:p>
          </p:txBody>
        </p:sp>
        <p:sp>
          <p:nvSpPr>
            <p:cNvPr id="734" name="Google Shape;734;p127"/>
            <p:cNvSpPr/>
            <p:nvPr/>
          </p:nvSpPr>
          <p:spPr>
            <a:xfrm rot="5400000">
              <a:off x="4306798" y="2388227"/>
              <a:ext cx="110400" cy="110400"/>
            </a:xfrm>
            <a:prstGeom prst="rightArrow">
              <a:avLst>
                <a:gd name="adj1" fmla="val 66700"/>
                <a:gd name="adj2" fmla="val 50000"/>
              </a:avLst>
            </a:prstGeom>
            <a:solidFill>
              <a:srgbClr val="AB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7"/>
            <p:cNvSpPr/>
            <p:nvPr/>
          </p:nvSpPr>
          <p:spPr>
            <a:xfrm>
              <a:off x="3101011" y="2553736"/>
              <a:ext cx="2522100" cy="630600"/>
            </a:xfrm>
            <a:prstGeom prst="roundRect">
              <a:avLst>
                <a:gd name="adj" fmla="val 10000"/>
              </a:avLst>
            </a:prstGeom>
            <a:solidFill>
              <a:srgbClr val="CCCAD4">
                <a:alpha val="89800"/>
              </a:srgbClr>
            </a:solidFill>
            <a:ln w="25400" cap="flat" cmpd="sng">
              <a:solidFill>
                <a:srgbClr val="CCCAD4">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7"/>
            <p:cNvSpPr txBox="1"/>
            <p:nvPr/>
          </p:nvSpPr>
          <p:spPr>
            <a:xfrm>
              <a:off x="3119478" y="2572203"/>
              <a:ext cx="2485200" cy="5937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dk1"/>
                </a:buClr>
                <a:buSzPts val="1700"/>
                <a:buFont typeface="Calibri"/>
                <a:buNone/>
              </a:pPr>
              <a:r>
                <a:rPr lang="en" sz="1700" b="0" i="0" u="none" strike="noStrike" cap="none">
                  <a:solidFill>
                    <a:schemeClr val="dk1"/>
                  </a:solidFill>
                  <a:latin typeface="Calibri"/>
                  <a:ea typeface="Calibri"/>
                  <a:cs typeface="Calibri"/>
                  <a:sym typeface="Calibri"/>
                </a:rPr>
                <a:t>Access to robust risk profile and aggregated information</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2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UW PRIVACY OFFICE</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DATA INVENTORY INITIATIVE</a:t>
            </a:r>
            <a:endParaRPr/>
          </a:p>
        </p:txBody>
      </p:sp>
      <p:sp>
        <p:nvSpPr>
          <p:cNvPr id="743" name="Google Shape;743;p128"/>
          <p:cNvSpPr txBox="1">
            <a:spLocks noGrp="1"/>
          </p:cNvSpPr>
          <p:nvPr>
            <p:ph type="body" idx="2"/>
          </p:nvPr>
        </p:nvSpPr>
        <p:spPr>
          <a:xfrm>
            <a:off x="747431" y="1624192"/>
            <a:ext cx="8033400" cy="3009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Char char="&gt;"/>
            </a:pPr>
            <a:r>
              <a:rPr lang="en" sz="2800">
                <a:latin typeface="Arial"/>
                <a:ea typeface="Arial"/>
                <a:cs typeface="Arial"/>
                <a:sym typeface="Arial"/>
              </a:rPr>
              <a:t>Additional information</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https://privacy.uw.edu/take-action/inventory-data/</a:t>
            </a:r>
            <a:endParaRPr/>
          </a:p>
          <a:p>
            <a:pPr marL="342900" lvl="0" indent="-342900" algn="l" rtl="0">
              <a:spcBef>
                <a:spcPts val="560"/>
              </a:spcBef>
              <a:spcAft>
                <a:spcPts val="0"/>
              </a:spcAft>
              <a:buClr>
                <a:srgbClr val="4B2E83"/>
              </a:buClr>
              <a:buSzPts val="2800"/>
              <a:buChar char="&gt;"/>
            </a:pPr>
            <a:r>
              <a:rPr lang="en" sz="2800">
                <a:latin typeface="Arial"/>
                <a:ea typeface="Arial"/>
                <a:cs typeface="Arial"/>
                <a:sym typeface="Arial"/>
              </a:rPr>
              <a:t>Training</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https://privacy.uw.edu/education/</a:t>
            </a:r>
            <a:endParaRPr/>
          </a:p>
          <a:p>
            <a:pPr marL="342900" lvl="0" indent="-342900" algn="l" rtl="0">
              <a:spcBef>
                <a:spcPts val="560"/>
              </a:spcBef>
              <a:spcAft>
                <a:spcPts val="0"/>
              </a:spcAft>
              <a:buClr>
                <a:srgbClr val="4B2E83"/>
              </a:buClr>
              <a:buSzPts val="2800"/>
              <a:buChar char="&gt;"/>
            </a:pPr>
            <a:r>
              <a:rPr lang="en" sz="2800">
                <a:latin typeface="Arial"/>
                <a:ea typeface="Arial"/>
                <a:cs typeface="Arial"/>
                <a:sym typeface="Arial"/>
              </a:rPr>
              <a:t>Contact information</a:t>
            </a:r>
            <a:endParaRPr/>
          </a:p>
          <a:p>
            <a:pPr marL="742950" lvl="1" indent="-285750" algn="l" rtl="0">
              <a:spcBef>
                <a:spcPts val="320"/>
              </a:spcBef>
              <a:spcAft>
                <a:spcPts val="0"/>
              </a:spcAft>
              <a:buClr>
                <a:srgbClr val="4B2E83"/>
              </a:buClr>
              <a:buSzPts val="1600"/>
              <a:buChar char="–"/>
            </a:pPr>
            <a:r>
              <a:rPr lang="en" sz="1600" b="0">
                <a:latin typeface="Arial"/>
                <a:ea typeface="Arial"/>
                <a:cs typeface="Arial"/>
                <a:sym typeface="Arial"/>
              </a:rPr>
              <a:t>uwprivacy@uw.edu</a:t>
            </a:r>
            <a:endParaRPr sz="1400">
              <a:latin typeface="Arial"/>
              <a:ea typeface="Arial"/>
              <a:cs typeface="Arial"/>
              <a:sym typeface="Arial"/>
            </a:endParaRPr>
          </a:p>
          <a:p>
            <a:pPr marL="342900" lvl="1"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Questions</a:t>
            </a:r>
            <a:endParaRPr/>
          </a:p>
          <a:p>
            <a:pPr marL="742950" lvl="1" indent="-196850" algn="l" rtl="0">
              <a:spcBef>
                <a:spcPts val="280"/>
              </a:spcBef>
              <a:spcAft>
                <a:spcPts val="0"/>
              </a:spcAft>
              <a:buClr>
                <a:srgbClr val="4B2E83"/>
              </a:buClr>
              <a:buSzPts val="1400"/>
              <a:buNone/>
            </a:pPr>
            <a:endParaRPr sz="1400">
              <a:latin typeface="Arial"/>
              <a:ea typeface="Arial"/>
              <a:cs typeface="Arial"/>
              <a:sym typeface="Arial"/>
            </a:endParaRPr>
          </a:p>
        </p:txBody>
      </p:sp>
      <p:sp>
        <p:nvSpPr>
          <p:cNvPr id="744" name="Google Shape;744;p12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742950" marR="0" lvl="1" indent="-285750" algn="l" rtl="0">
              <a:lnSpc>
                <a:spcPct val="150000"/>
              </a:lnSpc>
              <a:spcBef>
                <a:spcPts val="0"/>
              </a:spcBef>
              <a:spcAft>
                <a:spcPts val="0"/>
              </a:spcAft>
              <a:buClr>
                <a:srgbClr val="4B2E83"/>
              </a:buClr>
              <a:buSzPts val="1800"/>
              <a:buFont typeface="Arial"/>
              <a:buChar char="–"/>
            </a:pPr>
            <a:r>
              <a:rPr lang="en" sz="1800" b="0" i="0" u="none" strike="noStrike" cap="none">
                <a:solidFill>
                  <a:srgbClr val="4B2E83"/>
                </a:solidFill>
                <a:latin typeface="Arial"/>
                <a:ea typeface="Arial"/>
                <a:cs typeface="Arial"/>
                <a:sym typeface="Arial"/>
              </a:rPr>
              <a:t>MRAM – Ann Nagel – UW Privacy Office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29"/>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000"/>
              <a:buFont typeface="Encode Sans Black"/>
              <a:buNone/>
            </a:pPr>
            <a:r>
              <a:rPr lang="en"/>
              <a:t>Workday Conversion Issue: Inactive PIs</a:t>
            </a:r>
            <a:endParaRPr/>
          </a:p>
        </p:txBody>
      </p:sp>
      <p:sp>
        <p:nvSpPr>
          <p:cNvPr id="750" name="Google Shape;750;p129"/>
          <p:cNvSpPr txBox="1"/>
          <p:nvPr/>
        </p:nvSpPr>
        <p:spPr>
          <a:xfrm>
            <a:off x="627475" y="4955567"/>
            <a:ext cx="50073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2"/>
                </a:solidFill>
                <a:latin typeface="Encode Sans"/>
                <a:ea typeface="Encode Sans"/>
                <a:cs typeface="Encode Sans"/>
                <a:sym typeface="Encode Sans"/>
              </a:rPr>
              <a:t>Lily Gebrenegus</a:t>
            </a:r>
            <a:endParaRPr sz="1400" b="1" i="0" u="none" strike="noStrike" cap="none">
              <a:solidFill>
                <a:schemeClr val="lt2"/>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2"/>
                </a:solidFill>
                <a:latin typeface="Encode Sans"/>
                <a:ea typeface="Encode Sans"/>
                <a:cs typeface="Encode Sans"/>
                <a:sym typeface="Encode Sans"/>
              </a:rPr>
              <a:t>Analyst, Grant &amp; Contract Accounting</a:t>
            </a:r>
            <a:endParaRPr sz="1400" b="1" i="0" u="none" strike="noStrike" cap="none">
              <a:solidFill>
                <a:schemeClr val="lt2"/>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2"/>
                </a:solidFill>
                <a:latin typeface="Encode Sans"/>
                <a:ea typeface="Encode Sans"/>
                <a:cs typeface="Encode Sans"/>
                <a:sym typeface="Encode Sans"/>
              </a:rPr>
              <a:t>April 2023 MRAM</a:t>
            </a:r>
            <a:endParaRPr sz="1400" b="1" i="0" u="none" strike="noStrike" cap="none">
              <a:solidFill>
                <a:schemeClr val="lt2"/>
              </a:solidFill>
              <a:latin typeface="Encode Sans"/>
              <a:ea typeface="Encode Sans"/>
              <a:cs typeface="Encode Sans"/>
              <a:sym typeface="Encode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30"/>
          <p:cNvSpPr txBox="1">
            <a:spLocks noGrp="1"/>
          </p:cNvSpPr>
          <p:nvPr>
            <p:ph type="body" idx="1"/>
          </p:nvPr>
        </p:nvSpPr>
        <p:spPr>
          <a:xfrm>
            <a:off x="473448" y="2156585"/>
            <a:ext cx="8197200" cy="3002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00"/>
              </a:spcBef>
              <a:spcAft>
                <a:spcPts val="0"/>
              </a:spcAft>
              <a:buClr>
                <a:schemeClr val="dk2"/>
              </a:buClr>
              <a:buSzPts val="2400"/>
              <a:buFont typeface="Merriweather Sans"/>
              <a:buChar char="&gt;"/>
            </a:pPr>
            <a:r>
              <a:rPr lang="en"/>
              <a:t>When a PI on a converted award is “inactive” in Workday HRP at June 16, the Workday Finance PI field for that award will be blank</a:t>
            </a:r>
            <a:endParaRPr/>
          </a:p>
          <a:p>
            <a:pPr marL="0" lvl="0" indent="0" algn="l" rtl="0">
              <a:lnSpc>
                <a:spcPct val="100000"/>
              </a:lnSpc>
              <a:spcBef>
                <a:spcPts val="400"/>
              </a:spcBef>
              <a:spcAft>
                <a:spcPts val="0"/>
              </a:spcAft>
              <a:buSzPts val="2400"/>
              <a:buNone/>
            </a:pPr>
            <a:endParaRPr/>
          </a:p>
          <a:p>
            <a:pPr marL="342900" lvl="0" indent="-342900" algn="l" rtl="0">
              <a:lnSpc>
                <a:spcPct val="100000"/>
              </a:lnSpc>
              <a:spcBef>
                <a:spcPts val="400"/>
              </a:spcBef>
              <a:spcAft>
                <a:spcPts val="0"/>
              </a:spcAft>
              <a:buClr>
                <a:schemeClr val="dk2"/>
              </a:buClr>
              <a:buSzPts val="2400"/>
              <a:buFont typeface="Merriweather Sans"/>
              <a:buChar char="&gt;"/>
            </a:pPr>
            <a:r>
              <a:rPr lang="en"/>
              <a:t>This will create delays after go-live if a PI’s approval is needed to complete a Workday business process</a:t>
            </a:r>
            <a:endParaRPr/>
          </a:p>
        </p:txBody>
      </p:sp>
      <p:sp>
        <p:nvSpPr>
          <p:cNvPr id="756" name="Google Shape;756;p130"/>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THE ISSUE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31"/>
          <p:cNvSpPr txBox="1">
            <a:spLocks noGrp="1"/>
          </p:cNvSpPr>
          <p:nvPr>
            <p:ph type="body" idx="1"/>
          </p:nvPr>
        </p:nvSpPr>
        <p:spPr>
          <a:xfrm>
            <a:off x="473400" y="2307571"/>
            <a:ext cx="8197200" cy="3800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480"/>
              </a:spcBef>
              <a:spcAft>
                <a:spcPts val="0"/>
              </a:spcAft>
              <a:buSzPts val="2400"/>
              <a:buNone/>
            </a:pPr>
            <a:r>
              <a:rPr lang="en"/>
              <a:t>INACTIVE:</a:t>
            </a:r>
            <a:endParaRPr/>
          </a:p>
          <a:p>
            <a:pPr marL="457200" lvl="0" indent="0" algn="l" rtl="0">
              <a:lnSpc>
                <a:spcPct val="100000"/>
              </a:lnSpc>
              <a:spcBef>
                <a:spcPts val="480"/>
              </a:spcBef>
              <a:spcAft>
                <a:spcPts val="0"/>
              </a:spcAft>
              <a:buSzPts val="2400"/>
              <a:buNone/>
            </a:pPr>
            <a:r>
              <a:rPr lang="en"/>
              <a:t>Retired</a:t>
            </a:r>
            <a:endParaRPr/>
          </a:p>
          <a:p>
            <a:pPr marL="457200" lvl="0" indent="0" algn="l" rtl="0">
              <a:lnSpc>
                <a:spcPct val="100000"/>
              </a:lnSpc>
              <a:spcBef>
                <a:spcPts val="480"/>
              </a:spcBef>
              <a:spcAft>
                <a:spcPts val="0"/>
              </a:spcAft>
              <a:buSzPts val="2400"/>
              <a:buNone/>
            </a:pPr>
            <a:r>
              <a:rPr lang="en"/>
              <a:t>Terminated</a:t>
            </a:r>
            <a:endParaRPr/>
          </a:p>
          <a:p>
            <a:pPr marL="457200" lvl="0" indent="0" algn="l" rtl="0">
              <a:lnSpc>
                <a:spcPct val="100000"/>
              </a:lnSpc>
              <a:spcBef>
                <a:spcPts val="480"/>
              </a:spcBef>
              <a:spcAft>
                <a:spcPts val="0"/>
              </a:spcAft>
              <a:buSzPts val="2400"/>
              <a:buNone/>
            </a:pPr>
            <a:r>
              <a:rPr lang="en"/>
              <a:t>Contract Ended</a:t>
            </a:r>
            <a:endParaRPr/>
          </a:p>
          <a:p>
            <a:pPr marL="0" lvl="0" indent="0" algn="l" rtl="0">
              <a:lnSpc>
                <a:spcPct val="100000"/>
              </a:lnSpc>
              <a:spcBef>
                <a:spcPts val="480"/>
              </a:spcBef>
              <a:spcAft>
                <a:spcPts val="0"/>
              </a:spcAft>
              <a:buSzPts val="2400"/>
              <a:buNone/>
            </a:pPr>
            <a:r>
              <a:rPr lang="en"/>
              <a:t> </a:t>
            </a:r>
            <a:endParaRPr/>
          </a:p>
          <a:p>
            <a:pPr marL="0" lvl="0" indent="0" algn="l" rtl="0">
              <a:lnSpc>
                <a:spcPct val="100000"/>
              </a:lnSpc>
              <a:spcBef>
                <a:spcPts val="480"/>
              </a:spcBef>
              <a:spcAft>
                <a:spcPts val="0"/>
              </a:spcAft>
              <a:buSzPts val="2400"/>
              <a:buNone/>
            </a:pPr>
            <a:r>
              <a:rPr lang="en"/>
              <a:t>ACTIVE:</a:t>
            </a:r>
            <a:endParaRPr/>
          </a:p>
          <a:p>
            <a:pPr marL="457200" lvl="0" indent="0" algn="l" rtl="0">
              <a:lnSpc>
                <a:spcPct val="100000"/>
              </a:lnSpc>
              <a:spcBef>
                <a:spcPts val="480"/>
              </a:spcBef>
              <a:spcAft>
                <a:spcPts val="0"/>
              </a:spcAft>
              <a:buSzPts val="2400"/>
              <a:buNone/>
            </a:pPr>
            <a:r>
              <a:rPr lang="en"/>
              <a:t>On Leave</a:t>
            </a:r>
            <a:endParaRPr/>
          </a:p>
          <a:p>
            <a:pPr marL="457200" lvl="0" indent="0" algn="l" rtl="0">
              <a:lnSpc>
                <a:spcPct val="100000"/>
              </a:lnSpc>
              <a:spcBef>
                <a:spcPts val="480"/>
              </a:spcBef>
              <a:spcAft>
                <a:spcPts val="0"/>
              </a:spcAft>
              <a:buSzPts val="2400"/>
              <a:buNone/>
            </a:pPr>
            <a:r>
              <a:rPr lang="en"/>
              <a:t>Retired – Active</a:t>
            </a:r>
            <a:endParaRPr/>
          </a:p>
          <a:p>
            <a:pPr marL="457200" lvl="0" indent="0" algn="l" rtl="0">
              <a:lnSpc>
                <a:spcPct val="100000"/>
              </a:lnSpc>
              <a:spcBef>
                <a:spcPts val="480"/>
              </a:spcBef>
              <a:spcAft>
                <a:spcPts val="0"/>
              </a:spcAft>
              <a:buSzPts val="2400"/>
              <a:buNone/>
            </a:pPr>
            <a:r>
              <a:rPr lang="en"/>
              <a:t>Retired - On Leave</a:t>
            </a:r>
            <a:endParaRPr/>
          </a:p>
        </p:txBody>
      </p:sp>
      <p:sp>
        <p:nvSpPr>
          <p:cNvPr id="762" name="Google Shape;762;p131"/>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“INACTIVE” v. “ACTIVE”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32"/>
          <p:cNvSpPr txBox="1">
            <a:spLocks noGrp="1"/>
          </p:cNvSpPr>
          <p:nvPr>
            <p:ph type="body" idx="1"/>
          </p:nvPr>
        </p:nvSpPr>
        <p:spPr>
          <a:xfrm>
            <a:off x="473398" y="2214619"/>
            <a:ext cx="8197200" cy="3002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SzPts val="2400"/>
              <a:buChar char="&gt;"/>
            </a:pPr>
            <a:r>
              <a:rPr lang="en">
                <a:solidFill>
                  <a:schemeClr val="dk1"/>
                </a:solidFill>
              </a:rPr>
              <a:t>If you have a PI who is planning to retire or leave the UW, submit a Change of PI Request for each Award under that PI to OSP by </a:t>
            </a:r>
            <a:r>
              <a:rPr lang="en" i="1" u="sng">
                <a:solidFill>
                  <a:schemeClr val="accent1"/>
                </a:solidFill>
              </a:rPr>
              <a:t>Friday, May 19</a:t>
            </a:r>
            <a:endParaRPr i="1" u="sng">
              <a:solidFill>
                <a:schemeClr val="accent1"/>
              </a:solidFill>
            </a:endParaRPr>
          </a:p>
          <a:p>
            <a:pPr marL="0" lvl="0" indent="0" algn="l" rtl="0">
              <a:lnSpc>
                <a:spcPct val="100000"/>
              </a:lnSpc>
              <a:spcBef>
                <a:spcPts val="480"/>
              </a:spcBef>
              <a:spcAft>
                <a:spcPts val="0"/>
              </a:spcAft>
              <a:buSzPts val="2400"/>
              <a:buNone/>
            </a:pPr>
            <a:endParaRPr u="sng">
              <a:solidFill>
                <a:schemeClr val="dk1"/>
              </a:solidFill>
            </a:endParaRPr>
          </a:p>
          <a:p>
            <a:pPr marL="457200" lvl="0" indent="-381000" algn="l" rtl="0">
              <a:lnSpc>
                <a:spcPct val="100000"/>
              </a:lnSpc>
              <a:spcBef>
                <a:spcPts val="480"/>
              </a:spcBef>
              <a:spcAft>
                <a:spcPts val="0"/>
              </a:spcAft>
              <a:buSzPts val="2400"/>
              <a:buChar char="&gt;"/>
            </a:pPr>
            <a:r>
              <a:rPr lang="en"/>
              <a:t>Monitor the status of your PIs between now and go-live on July 6</a:t>
            </a:r>
            <a:endParaRPr u="sng"/>
          </a:p>
        </p:txBody>
      </p:sp>
      <p:sp>
        <p:nvSpPr>
          <p:cNvPr id="768" name="Google Shape;768;p132"/>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CALL TO ACTION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33"/>
          <p:cNvSpPr txBox="1">
            <a:spLocks noGrp="1"/>
          </p:cNvSpPr>
          <p:nvPr>
            <p:ph type="body" idx="1"/>
          </p:nvPr>
        </p:nvSpPr>
        <p:spPr>
          <a:xfrm>
            <a:off x="473398" y="2307552"/>
            <a:ext cx="8197200" cy="300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This is a conversion issue only and will not happen if a PI becomes inactive after go-live in July.</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r>
              <a:rPr lang="en"/>
              <a:t>After go-live, a PI Change will be treated as an Award Modification in SAGE. Please continue to use the Change of PI Request Form and attach to the Award Modification.</a:t>
            </a:r>
            <a:endParaRPr>
              <a:solidFill>
                <a:srgbClr val="FF0000"/>
              </a:solidFill>
            </a:endParaRPr>
          </a:p>
        </p:txBody>
      </p:sp>
      <p:sp>
        <p:nvSpPr>
          <p:cNvPr id="774" name="Google Shape;774;p133"/>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NOTE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34"/>
          <p:cNvSpPr txBox="1">
            <a:spLocks noGrp="1"/>
          </p:cNvSpPr>
          <p:nvPr>
            <p:ph type="body" idx="1"/>
          </p:nvPr>
        </p:nvSpPr>
        <p:spPr>
          <a:xfrm>
            <a:off x="473398" y="2181485"/>
            <a:ext cx="8197200" cy="3002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5000"/>
              </a:lnSpc>
              <a:spcBef>
                <a:spcPts val="0"/>
              </a:spcBef>
              <a:spcAft>
                <a:spcPts val="0"/>
              </a:spcAft>
              <a:buSzPts val="2400"/>
              <a:buNone/>
            </a:pPr>
            <a:r>
              <a:rPr lang="en"/>
              <a:t>Change of PI Request Form:</a:t>
            </a:r>
            <a:endParaRPr/>
          </a:p>
          <a:p>
            <a:pPr marL="0" lvl="0" indent="0" algn="l" rtl="0">
              <a:lnSpc>
                <a:spcPct val="115000"/>
              </a:lnSpc>
              <a:spcBef>
                <a:spcPts val="0"/>
              </a:spcBef>
              <a:spcAft>
                <a:spcPts val="0"/>
              </a:spcAft>
              <a:buSzPts val="2400"/>
              <a:buNone/>
            </a:pPr>
            <a:r>
              <a:rPr lang="en" u="sng">
                <a:solidFill>
                  <a:srgbClr val="0000FF"/>
                </a:solidFill>
                <a:hlinkClick r:id="rId3">
                  <a:extLst>
                    <a:ext uri="{A12FA001-AC4F-418D-AE19-62706E023703}">
                      <ahyp:hlinkClr xmlns:ahyp="http://schemas.microsoft.com/office/drawing/2018/hyperlinkcolor" val="tx"/>
                    </a:ext>
                  </a:extLst>
                </a:hlinkClick>
              </a:rPr>
              <a:t>https://www.washington.edu/research/forms-and-templates/request-a-change-of-pi/</a:t>
            </a:r>
            <a:r>
              <a:rPr lang="en">
                <a:solidFill>
                  <a:srgbClr val="0000FF"/>
                </a:solidFill>
              </a:rPr>
              <a:t> </a:t>
            </a:r>
            <a:endParaRPr>
              <a:solidFill>
                <a:srgbClr val="0000FF"/>
              </a:solidFill>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
              <a:t>Review Change of PI guidance and instructions for more information:</a:t>
            </a:r>
            <a:endParaRPr/>
          </a:p>
          <a:p>
            <a:pPr marL="0" lvl="0" indent="0" algn="l" rtl="0">
              <a:lnSpc>
                <a:spcPct val="100000"/>
              </a:lnSpc>
              <a:spcBef>
                <a:spcPts val="480"/>
              </a:spcBef>
              <a:spcAft>
                <a:spcPts val="0"/>
              </a:spcAft>
              <a:buSzPts val="2400"/>
              <a:buNone/>
            </a:pPr>
            <a:r>
              <a:rPr lang="en" u="sng">
                <a:solidFill>
                  <a:srgbClr val="0000FF"/>
                </a:solidFill>
                <a:hlinkClick r:id="rId4">
                  <a:extLst>
                    <a:ext uri="{A12FA001-AC4F-418D-AE19-62706E023703}">
                      <ahyp:hlinkClr xmlns:ahyp="http://schemas.microsoft.com/office/drawing/2018/hyperlinkcolor" val="tx"/>
                    </a:ext>
                  </a:extLst>
                </a:hlinkClick>
              </a:rPr>
              <a:t>https://www.washington.edu/research/myresearch-lifecycle/manage/award-changes/#change-pi</a:t>
            </a:r>
            <a:endParaRPr sz="1100" b="0">
              <a:solidFill>
                <a:srgbClr val="0000FF"/>
              </a:solidFill>
              <a:latin typeface="Arial"/>
              <a:ea typeface="Arial"/>
              <a:cs typeface="Arial"/>
              <a:sym typeface="Arial"/>
            </a:endParaRPr>
          </a:p>
          <a:p>
            <a:pPr marL="0" lvl="0" indent="0" algn="l" rtl="0">
              <a:lnSpc>
                <a:spcPct val="115000"/>
              </a:lnSpc>
              <a:spcBef>
                <a:spcPts val="0"/>
              </a:spcBef>
              <a:spcAft>
                <a:spcPts val="0"/>
              </a:spcAft>
              <a:buSzPts val="2400"/>
              <a:buNone/>
            </a:pPr>
            <a:endParaRPr sz="1100" b="0">
              <a:solidFill>
                <a:srgbClr val="000000"/>
              </a:solidFill>
              <a:latin typeface="Arial"/>
              <a:ea typeface="Arial"/>
              <a:cs typeface="Arial"/>
              <a:sym typeface="Arial"/>
            </a:endParaRPr>
          </a:p>
        </p:txBody>
      </p:sp>
      <p:sp>
        <p:nvSpPr>
          <p:cNvPr id="780" name="Google Shape;780;p134"/>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08"/>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100000"/>
              </a:lnSpc>
              <a:spcBef>
                <a:spcPts val="0"/>
              </a:spcBef>
              <a:spcAft>
                <a:spcPts val="0"/>
              </a:spcAft>
              <a:buClr>
                <a:schemeClr val="accent3"/>
              </a:buClr>
              <a:buSzPts val="5000"/>
              <a:buNone/>
            </a:pPr>
            <a:r>
              <a:rPr lang="en" b="1">
                <a:latin typeface="Arial"/>
                <a:ea typeface="Arial"/>
                <a:cs typeface="Arial"/>
                <a:sym typeface="Arial"/>
              </a:rPr>
              <a:t>FUTURE OF EFFORT REPORTING</a:t>
            </a:r>
            <a:endParaRPr/>
          </a:p>
        </p:txBody>
      </p:sp>
      <p:sp>
        <p:nvSpPr>
          <p:cNvPr id="558" name="Google Shape;558;p108"/>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2023</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35"/>
          <p:cNvSpPr txBox="1">
            <a:spLocks noGrp="1"/>
          </p:cNvSpPr>
          <p:nvPr>
            <p:ph type="body" idx="1"/>
          </p:nvPr>
        </p:nvSpPr>
        <p:spPr>
          <a:xfrm>
            <a:off x="454073" y="2307552"/>
            <a:ext cx="8197200" cy="300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Please contact Lily Gebrenegus at lgebren@uw.edu </a:t>
            </a:r>
            <a:endParaRPr/>
          </a:p>
        </p:txBody>
      </p:sp>
      <p:sp>
        <p:nvSpPr>
          <p:cNvPr id="786" name="Google Shape;786;p135"/>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QUESTIONS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3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t>UWFT Transition Planning</a:t>
            </a:r>
            <a:endParaRPr sz="4200"/>
          </a:p>
          <a:p>
            <a:pPr marL="0" marR="0" lvl="0" indent="0" algn="l" rtl="0">
              <a:lnSpc>
                <a:spcPct val="100000"/>
              </a:lnSpc>
              <a:spcBef>
                <a:spcPts val="0"/>
              </a:spcBef>
              <a:spcAft>
                <a:spcPts val="0"/>
              </a:spcAft>
              <a:buClr>
                <a:srgbClr val="4B2E83"/>
              </a:buClr>
              <a:buSzPts val="1500"/>
              <a:buFont typeface="Arial"/>
              <a:buNone/>
            </a:pPr>
            <a:r>
              <a:rPr lang="en" sz="4200"/>
              <a:t>Sponsored Programs </a:t>
            </a:r>
            <a:endParaRPr sz="4200"/>
          </a:p>
          <a:p>
            <a:pPr marL="0" marR="0" lvl="0" indent="0" algn="l" rtl="0">
              <a:lnSpc>
                <a:spcPct val="100000"/>
              </a:lnSpc>
              <a:spcBef>
                <a:spcPts val="0"/>
              </a:spcBef>
              <a:spcAft>
                <a:spcPts val="0"/>
              </a:spcAft>
              <a:buClr>
                <a:srgbClr val="4B2E83"/>
              </a:buClr>
              <a:buSzPts val="1500"/>
              <a:buFont typeface="Arial"/>
              <a:buNone/>
            </a:pPr>
            <a:r>
              <a:rPr lang="en" sz="3200"/>
              <a:t>(part 2 - continued from March)</a:t>
            </a:r>
            <a:endParaRPr sz="3200"/>
          </a:p>
        </p:txBody>
      </p:sp>
      <p:sp>
        <p:nvSpPr>
          <p:cNvPr id="792" name="Google Shape;792;p136"/>
          <p:cNvSpPr txBox="1"/>
          <p:nvPr/>
        </p:nvSpPr>
        <p:spPr>
          <a:xfrm>
            <a:off x="692029" y="49652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April 2023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Carol Rhodes, Vince Gonzalez, Kim Halstead</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 </a:t>
            </a:r>
            <a:r>
              <a:rPr lang="en" sz="1600">
                <a:solidFill>
                  <a:srgbClr val="33006F"/>
                </a:solidFill>
                <a:latin typeface="Open Sans"/>
                <a:ea typeface="Open Sans"/>
                <a:cs typeface="Open Sans"/>
                <a:sym typeface="Open Sans"/>
              </a:rPr>
              <a:t>| Grant &amp; Contract Accounting | Office of Research Information Services</a:t>
            </a:r>
            <a:endParaRPr sz="1600" b="0" i="0" u="none" strike="noStrike" cap="none">
              <a:solidFill>
                <a:srgbClr val="33006F"/>
              </a:solidFill>
              <a:latin typeface="Open Sans"/>
              <a:ea typeface="Open Sans"/>
              <a:cs typeface="Open Sans"/>
              <a:sym typeface="Open Sans"/>
            </a:endParaRPr>
          </a:p>
          <a:p>
            <a:pPr marL="0" marR="0" lvl="0" indent="0" algn="l" rtl="0">
              <a:lnSpc>
                <a:spcPct val="150000"/>
              </a:lnSpc>
              <a:spcBef>
                <a:spcPts val="320"/>
              </a:spcBef>
              <a:spcAft>
                <a:spcPts val="0"/>
              </a:spcAft>
              <a:buClr>
                <a:srgbClr val="33006F"/>
              </a:buClr>
              <a:buSzPts val="400"/>
              <a:buFont typeface="Arial"/>
              <a:buNone/>
            </a:pPr>
            <a:endParaRPr sz="1600">
              <a:solidFill>
                <a:srgbClr val="33006F"/>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13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Important Dates for Sponsored Programs</a:t>
            </a:r>
            <a:endParaRPr/>
          </a:p>
          <a:p>
            <a:pPr marL="0" lvl="0" indent="0" algn="l" rtl="0">
              <a:spcBef>
                <a:spcPts val="600"/>
              </a:spcBef>
              <a:spcAft>
                <a:spcPts val="0"/>
              </a:spcAft>
              <a:buNone/>
            </a:pPr>
            <a:r>
              <a:rPr lang="en" sz="2300"/>
              <a:t>Prepping for Workday Go-live (1 of 2)</a:t>
            </a:r>
            <a:endParaRPr sz="2300"/>
          </a:p>
        </p:txBody>
      </p:sp>
      <p:sp>
        <p:nvSpPr>
          <p:cNvPr id="799" name="Google Shape;799;p137"/>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457200" lvl="0" indent="-361950" algn="l" rtl="0">
              <a:spcBef>
                <a:spcPts val="480"/>
              </a:spcBef>
              <a:spcAft>
                <a:spcPts val="0"/>
              </a:spcAft>
              <a:buSzPts val="2100"/>
              <a:buChar char="&gt;"/>
            </a:pPr>
            <a:r>
              <a:rPr lang="en" sz="2100" b="1"/>
              <a:t>5/19</a:t>
            </a:r>
            <a:r>
              <a:rPr lang="en" sz="2100"/>
              <a:t>: Last day to submit </a:t>
            </a:r>
            <a:r>
              <a:rPr lang="en" sz="2100" u="sng">
                <a:solidFill>
                  <a:schemeClr val="hlink"/>
                </a:solidFill>
                <a:hlinkClick r:id="rId3"/>
              </a:rPr>
              <a:t>Change of PI</a:t>
            </a:r>
            <a:r>
              <a:rPr lang="en" sz="2100"/>
              <a:t> Requests to OSP for PIs in “inactive” status in Workday HRP</a:t>
            </a:r>
            <a:endParaRPr sz="2100"/>
          </a:p>
          <a:p>
            <a:pPr marL="457200" lvl="0" indent="-361950" algn="l" rtl="0">
              <a:spcBef>
                <a:spcPts val="0"/>
              </a:spcBef>
              <a:spcAft>
                <a:spcPts val="0"/>
              </a:spcAft>
              <a:buSzPts val="2100"/>
              <a:buChar char="&gt;"/>
            </a:pPr>
            <a:r>
              <a:rPr lang="en" sz="2100" b="1"/>
              <a:t>5/31</a:t>
            </a:r>
            <a:r>
              <a:rPr lang="en" sz="2100"/>
              <a:t>: Recommended date to submit </a:t>
            </a:r>
            <a:r>
              <a:rPr lang="en" sz="2100" u="sng">
                <a:solidFill>
                  <a:schemeClr val="hlink"/>
                </a:solidFill>
                <a:hlinkClick r:id="rId4"/>
              </a:rPr>
              <a:t>Advance Budget Requests</a:t>
            </a:r>
            <a:r>
              <a:rPr lang="en" sz="2100"/>
              <a:t> for awards with anticipated start dates between 6/09 and 8/01</a:t>
            </a:r>
            <a:endParaRPr sz="2100"/>
          </a:p>
          <a:p>
            <a:pPr marL="457200" lvl="0" indent="-361950" algn="l" rtl="0">
              <a:spcBef>
                <a:spcPts val="0"/>
              </a:spcBef>
              <a:spcAft>
                <a:spcPts val="0"/>
              </a:spcAft>
              <a:buSzPts val="2100"/>
              <a:buChar char="&gt;"/>
            </a:pPr>
            <a:r>
              <a:rPr lang="en" sz="2100" b="1"/>
              <a:t>6/07</a:t>
            </a:r>
            <a:r>
              <a:rPr lang="en" sz="2100"/>
              <a:t>: Last day to submit </a:t>
            </a:r>
            <a:r>
              <a:rPr lang="en" sz="2100" u="sng">
                <a:solidFill>
                  <a:schemeClr val="hlink"/>
                </a:solidFill>
                <a:hlinkClick r:id="rId5"/>
              </a:rPr>
              <a:t>Advance Extension Requests</a:t>
            </a:r>
            <a:r>
              <a:rPr lang="en"/>
              <a:t> and </a:t>
            </a:r>
            <a:r>
              <a:rPr lang="en" sz="2100" u="sng">
                <a:solidFill>
                  <a:schemeClr val="hlink"/>
                </a:solidFill>
                <a:hlinkClick r:id="rId6"/>
              </a:rPr>
              <a:t>No-Cost Extension or Temporary Budget Extension Requests</a:t>
            </a:r>
            <a:r>
              <a:rPr lang="en" sz="2100"/>
              <a:t> for awards that end between 6/09 and 8/01</a:t>
            </a:r>
            <a:endParaRPr sz="2100"/>
          </a:p>
          <a:p>
            <a:pPr marL="914400" lvl="1" indent="-361950" algn="l" rtl="0">
              <a:spcBef>
                <a:spcPts val="0"/>
              </a:spcBef>
              <a:spcAft>
                <a:spcPts val="0"/>
              </a:spcAft>
              <a:buSzPts val="2100"/>
              <a:buChar char="–"/>
            </a:pPr>
            <a:r>
              <a:rPr lang="en" sz="2100"/>
              <a:t>Please submit these requests no earlier than April 15th</a:t>
            </a:r>
            <a:endParaRPr sz="2100"/>
          </a:p>
          <a:p>
            <a:pPr marL="457200" lvl="0" indent="-361950" algn="l" rtl="0">
              <a:spcBef>
                <a:spcPts val="0"/>
              </a:spcBef>
              <a:spcAft>
                <a:spcPts val="0"/>
              </a:spcAft>
              <a:buSzPts val="2100"/>
              <a:buChar char="&gt;"/>
            </a:pPr>
            <a:r>
              <a:rPr lang="en" sz="2100" b="1"/>
              <a:t>6/08</a:t>
            </a:r>
            <a:r>
              <a:rPr lang="en" sz="2100"/>
              <a:t>: Final Action Date for financial reports due end of June</a:t>
            </a:r>
            <a:endParaRPr sz="2100"/>
          </a:p>
          <a:p>
            <a:pPr marL="457200" lvl="0" indent="-361950" algn="l" rtl="0">
              <a:spcBef>
                <a:spcPts val="0"/>
              </a:spcBef>
              <a:spcAft>
                <a:spcPts val="0"/>
              </a:spcAft>
              <a:buSzPts val="2100"/>
              <a:buChar char="&gt;"/>
            </a:pPr>
            <a:r>
              <a:rPr lang="en" sz="2100" b="1"/>
              <a:t>6/09</a:t>
            </a:r>
            <a:r>
              <a:rPr lang="en" sz="2100"/>
              <a:t>: Last day for OSP approvals of completed Funding Actions and financial related Post Award Changes</a:t>
            </a:r>
            <a:endParaRPr sz="2100"/>
          </a:p>
          <a:p>
            <a:pPr marL="0" lvl="0" indent="0" algn="l" rtl="0">
              <a:spcBef>
                <a:spcPts val="480"/>
              </a:spcBef>
              <a:spcAft>
                <a:spcPts val="0"/>
              </a:spcAft>
              <a:buNone/>
            </a:pPr>
            <a:endParaRPr sz="2100"/>
          </a:p>
        </p:txBody>
      </p:sp>
      <p:sp>
        <p:nvSpPr>
          <p:cNvPr id="800" name="Google Shape;800;p137"/>
          <p:cNvSpPr txBox="1"/>
          <p:nvPr/>
        </p:nvSpPr>
        <p:spPr>
          <a:xfrm>
            <a:off x="648050" y="6319900"/>
            <a:ext cx="8218800" cy="4155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480"/>
              </a:spcBef>
              <a:spcAft>
                <a:spcPts val="0"/>
              </a:spcAft>
              <a:buNone/>
            </a:pPr>
            <a:r>
              <a:rPr lang="en" sz="1500" u="sng">
                <a:solidFill>
                  <a:schemeClr val="hlink"/>
                </a:solidFill>
                <a:latin typeface="Open Sans"/>
                <a:ea typeface="Open Sans"/>
                <a:cs typeface="Open Sans"/>
                <a:sym typeface="Open Sans"/>
                <a:hlinkClick r:id="rId7"/>
              </a:rPr>
              <a:t>Important dates for Sponsored Programs announcement</a:t>
            </a:r>
            <a:endParaRPr sz="1500">
              <a:solidFill>
                <a:srgbClr val="4B2E83"/>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38"/>
          <p:cNvSpPr txBox="1">
            <a:spLocks noGrp="1"/>
          </p:cNvSpPr>
          <p:nvPr>
            <p:ph type="body" idx="2"/>
          </p:nvPr>
        </p:nvSpPr>
        <p:spPr>
          <a:xfrm>
            <a:off x="659300" y="1462825"/>
            <a:ext cx="7648200" cy="4015500"/>
          </a:xfrm>
          <a:prstGeom prst="rect">
            <a:avLst/>
          </a:prstGeom>
        </p:spPr>
        <p:txBody>
          <a:bodyPr spcFirstLastPara="1" wrap="square" lIns="91425" tIns="91425" rIns="91425" bIns="91425" anchor="t" anchorCtr="0">
            <a:noAutofit/>
          </a:bodyPr>
          <a:lstStyle/>
          <a:p>
            <a:pPr marL="457200" lvl="0" indent="-342900" algn="l" rtl="0">
              <a:spcBef>
                <a:spcPts val="480"/>
              </a:spcBef>
              <a:spcAft>
                <a:spcPts val="0"/>
              </a:spcAft>
              <a:buSzPts val="1800"/>
              <a:buChar char="&gt;"/>
            </a:pPr>
            <a:r>
              <a:rPr lang="en" sz="1800" b="1"/>
              <a:t>6/13</a:t>
            </a:r>
            <a:r>
              <a:rPr lang="en" sz="1800"/>
              <a:t>: Last day to submit requests to GCA. Types of requests include:</a:t>
            </a:r>
            <a:endParaRPr sz="1800"/>
          </a:p>
          <a:p>
            <a:pPr marL="914400" lvl="1" indent="-342900" algn="l" rtl="0">
              <a:spcBef>
                <a:spcPts val="0"/>
              </a:spcBef>
              <a:spcAft>
                <a:spcPts val="0"/>
              </a:spcAft>
              <a:buSzPts val="1800"/>
              <a:buChar char="–"/>
            </a:pPr>
            <a:r>
              <a:rPr lang="en" sz="1800"/>
              <a:t>Transpasus</a:t>
            </a:r>
            <a:endParaRPr sz="1800"/>
          </a:p>
          <a:p>
            <a:pPr marL="914400" lvl="1" indent="-342900" algn="l" rtl="0">
              <a:spcBef>
                <a:spcPts val="0"/>
              </a:spcBef>
              <a:spcAft>
                <a:spcPts val="0"/>
              </a:spcAft>
              <a:buSzPts val="1800"/>
              <a:buChar char="–"/>
            </a:pPr>
            <a:r>
              <a:rPr lang="en" sz="1800"/>
              <a:t>Journal vouchers (deficit transfers, F&amp;A cost adjustments, closeout adjustments)</a:t>
            </a:r>
            <a:endParaRPr sz="1800"/>
          </a:p>
          <a:p>
            <a:pPr marL="914400" lvl="1" indent="-342900" algn="l" rtl="0">
              <a:spcBef>
                <a:spcPts val="0"/>
              </a:spcBef>
              <a:spcAft>
                <a:spcPts val="0"/>
              </a:spcAft>
              <a:buSzPts val="1800"/>
              <a:buChar char="–"/>
            </a:pPr>
            <a:r>
              <a:rPr lang="en" sz="1800"/>
              <a:t>Advance Budget Requests for awards with anticipated start dates between 6/09 and 8/01</a:t>
            </a:r>
            <a:endParaRPr sz="1800"/>
          </a:p>
          <a:p>
            <a:pPr marL="914400" lvl="1" indent="-342900" algn="l" rtl="0">
              <a:spcBef>
                <a:spcPts val="0"/>
              </a:spcBef>
              <a:spcAft>
                <a:spcPts val="0"/>
              </a:spcAft>
              <a:buSzPts val="1800"/>
              <a:buChar char="–"/>
            </a:pPr>
            <a:r>
              <a:rPr lang="en" sz="1800"/>
              <a:t>Changes in the financial system (e.g. organization codes changes, FIN status changes)</a:t>
            </a:r>
            <a:endParaRPr sz="1800"/>
          </a:p>
          <a:p>
            <a:pPr marL="914400" lvl="1" indent="-342900" algn="l" rtl="0">
              <a:spcBef>
                <a:spcPts val="0"/>
              </a:spcBef>
              <a:spcAft>
                <a:spcPts val="0"/>
              </a:spcAft>
              <a:buSzPts val="1800"/>
              <a:buChar char="–"/>
            </a:pPr>
            <a:r>
              <a:rPr lang="en" sz="1800"/>
              <a:t>Cost Share additions and changes in eFECS</a:t>
            </a:r>
            <a:endParaRPr sz="1800"/>
          </a:p>
          <a:p>
            <a:pPr marL="457200" lvl="0" indent="-342900" algn="l" rtl="0">
              <a:spcBef>
                <a:spcPts val="0"/>
              </a:spcBef>
              <a:spcAft>
                <a:spcPts val="0"/>
              </a:spcAft>
              <a:buSzPts val="1800"/>
              <a:buChar char="&gt;"/>
            </a:pPr>
            <a:r>
              <a:rPr lang="en" sz="1800" b="1"/>
              <a:t>6/15 after 5PM</a:t>
            </a:r>
            <a:r>
              <a:rPr lang="en" sz="1800"/>
              <a:t>: Deferred Items: Items that could not be processed will be processed after Workday Go-Live</a:t>
            </a:r>
            <a:endParaRPr sz="1800"/>
          </a:p>
          <a:p>
            <a:pPr marL="457200" lvl="0" indent="-342900" algn="l" rtl="0">
              <a:spcBef>
                <a:spcPts val="0"/>
              </a:spcBef>
              <a:spcAft>
                <a:spcPts val="0"/>
              </a:spcAft>
              <a:buSzPts val="1800"/>
              <a:buChar char="&gt;"/>
            </a:pPr>
            <a:r>
              <a:rPr lang="en" sz="1800" b="1"/>
              <a:t>6/22</a:t>
            </a:r>
            <a:r>
              <a:rPr lang="en" sz="1800"/>
              <a:t>: Final Action Date for sponsor invoices due at the end of June</a:t>
            </a:r>
            <a:endParaRPr sz="1800"/>
          </a:p>
          <a:p>
            <a:pPr marL="457200" lvl="0" indent="-342900" algn="l" rtl="0">
              <a:spcBef>
                <a:spcPts val="0"/>
              </a:spcBef>
              <a:spcAft>
                <a:spcPts val="0"/>
              </a:spcAft>
              <a:buSzPts val="1800"/>
              <a:buChar char="&gt;"/>
            </a:pPr>
            <a:r>
              <a:rPr lang="en" sz="1800" b="1"/>
              <a:t>6/09-7/31</a:t>
            </a:r>
            <a:r>
              <a:rPr lang="en" sz="1800"/>
              <a:t>: GCA will continue to prepare sponsor invoices and financial reports using legacy systems to ensure that sponsor deadlines are met</a:t>
            </a:r>
            <a:endParaRPr sz="1800"/>
          </a:p>
        </p:txBody>
      </p:sp>
      <p:sp>
        <p:nvSpPr>
          <p:cNvPr id="807" name="Google Shape;807;p138"/>
          <p:cNvSpPr txBox="1"/>
          <p:nvPr/>
        </p:nvSpPr>
        <p:spPr>
          <a:xfrm>
            <a:off x="648050" y="6319900"/>
            <a:ext cx="8218800" cy="4155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480"/>
              </a:spcBef>
              <a:spcAft>
                <a:spcPts val="0"/>
              </a:spcAft>
              <a:buNone/>
            </a:pPr>
            <a:r>
              <a:rPr lang="en" sz="1500" u="sng">
                <a:solidFill>
                  <a:schemeClr val="hlink"/>
                </a:solidFill>
                <a:latin typeface="Open Sans"/>
                <a:ea typeface="Open Sans"/>
                <a:cs typeface="Open Sans"/>
                <a:sym typeface="Open Sans"/>
                <a:hlinkClick r:id="rId3"/>
              </a:rPr>
              <a:t>Important dates for Sponsored Programs announcement</a:t>
            </a:r>
            <a:endParaRPr sz="1500">
              <a:solidFill>
                <a:srgbClr val="4B2E83"/>
              </a:solidFill>
              <a:latin typeface="Open Sans"/>
              <a:ea typeface="Open Sans"/>
              <a:cs typeface="Open Sans"/>
              <a:sym typeface="Open Sans"/>
            </a:endParaRPr>
          </a:p>
        </p:txBody>
      </p:sp>
      <p:sp>
        <p:nvSpPr>
          <p:cNvPr id="808" name="Google Shape;808;p13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Important Dates for Sponsored Programs</a:t>
            </a:r>
            <a:endParaRPr/>
          </a:p>
          <a:p>
            <a:pPr marL="0" lvl="0" indent="0" algn="l" rtl="0">
              <a:spcBef>
                <a:spcPts val="600"/>
              </a:spcBef>
              <a:spcAft>
                <a:spcPts val="0"/>
              </a:spcAft>
              <a:buNone/>
            </a:pPr>
            <a:r>
              <a:rPr lang="en" sz="2300"/>
              <a:t>Prepping for Workday Go-live (2 of 2)</a:t>
            </a:r>
            <a:endParaRPr sz="23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9"/>
          <p:cNvSpPr txBox="1">
            <a:spLocks noGrp="1"/>
          </p:cNvSpPr>
          <p:nvPr>
            <p:ph type="body" idx="1"/>
          </p:nvPr>
        </p:nvSpPr>
        <p:spPr>
          <a:xfrm>
            <a:off x="720207" y="2851185"/>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3600"/>
              <a:t>How will OSP &amp; GCA Prioritize Requests after Go-Live </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40"/>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Prioritization of Requests after Go-Live</a:t>
            </a:r>
            <a:endParaRPr sz="2700"/>
          </a:p>
          <a:p>
            <a:pPr marL="0" lvl="0" indent="0" algn="l" rtl="0">
              <a:spcBef>
                <a:spcPts val="600"/>
              </a:spcBef>
              <a:spcAft>
                <a:spcPts val="0"/>
              </a:spcAft>
              <a:buNone/>
            </a:pPr>
            <a:r>
              <a:rPr lang="en" sz="2200"/>
              <a:t>High Priority Items</a:t>
            </a:r>
            <a:endParaRPr sz="2200"/>
          </a:p>
        </p:txBody>
      </p:sp>
      <p:sp>
        <p:nvSpPr>
          <p:cNvPr id="821" name="Google Shape;821;p140"/>
          <p:cNvSpPr txBox="1">
            <a:spLocks noGrp="1"/>
          </p:cNvSpPr>
          <p:nvPr>
            <p:ph type="body" idx="2"/>
          </p:nvPr>
        </p:nvSpPr>
        <p:spPr>
          <a:xfrm>
            <a:off x="473850" y="1383475"/>
            <a:ext cx="8322000" cy="4236600"/>
          </a:xfrm>
          <a:prstGeom prst="rect">
            <a:avLst/>
          </a:prstGeom>
        </p:spPr>
        <p:txBody>
          <a:bodyPr spcFirstLastPara="1" wrap="square" lIns="91425" tIns="91425" rIns="91425" bIns="91425" anchor="t" anchorCtr="0">
            <a:noAutofit/>
          </a:bodyPr>
          <a:lstStyle/>
          <a:p>
            <a:pPr marL="0" lvl="0" indent="0" algn="l" rtl="0">
              <a:lnSpc>
                <a:spcPct val="80000"/>
              </a:lnSpc>
              <a:spcBef>
                <a:spcPts val="400"/>
              </a:spcBef>
              <a:spcAft>
                <a:spcPts val="0"/>
              </a:spcAft>
              <a:buSzPts val="852"/>
              <a:buNone/>
            </a:pPr>
            <a:endParaRPr sz="2250"/>
          </a:p>
          <a:p>
            <a:pPr marL="457200" lvl="0" indent="-377825" algn="l" rtl="0">
              <a:lnSpc>
                <a:spcPct val="80000"/>
              </a:lnSpc>
              <a:spcBef>
                <a:spcPts val="400"/>
              </a:spcBef>
              <a:spcAft>
                <a:spcPts val="0"/>
              </a:spcAft>
              <a:buSzPts val="2350"/>
              <a:buChar char="&gt;"/>
            </a:pPr>
            <a:r>
              <a:rPr lang="en" sz="2350"/>
              <a:t>Advance Budget Requests: New, Renewal, Extensions</a:t>
            </a:r>
            <a:endParaRPr sz="2350"/>
          </a:p>
          <a:p>
            <a:pPr marL="457200" lvl="0" indent="-377825" algn="l" rtl="0">
              <a:lnSpc>
                <a:spcPct val="80000"/>
              </a:lnSpc>
              <a:spcBef>
                <a:spcPts val="0"/>
              </a:spcBef>
              <a:spcAft>
                <a:spcPts val="0"/>
              </a:spcAft>
              <a:buSzPts val="2350"/>
              <a:buChar char="&gt;"/>
            </a:pPr>
            <a:r>
              <a:rPr lang="en" sz="2350"/>
              <a:t>Award Setup Requests: New, start date of 7/15 &amp; earlier</a:t>
            </a:r>
            <a:endParaRPr sz="2350"/>
          </a:p>
          <a:p>
            <a:pPr marL="457200" lvl="0" indent="-377825" algn="l" rtl="0">
              <a:lnSpc>
                <a:spcPct val="80000"/>
              </a:lnSpc>
              <a:spcBef>
                <a:spcPts val="0"/>
              </a:spcBef>
              <a:spcAft>
                <a:spcPts val="0"/>
              </a:spcAft>
              <a:buSzPts val="2350"/>
              <a:buChar char="&gt;"/>
            </a:pPr>
            <a:r>
              <a:rPr lang="en" sz="2350"/>
              <a:t>Modifications:</a:t>
            </a:r>
            <a:endParaRPr sz="2350"/>
          </a:p>
          <a:p>
            <a:pPr marL="914400" lvl="1" indent="-377825" algn="l" rtl="0">
              <a:lnSpc>
                <a:spcPct val="80000"/>
              </a:lnSpc>
              <a:spcBef>
                <a:spcPts val="0"/>
              </a:spcBef>
              <a:spcAft>
                <a:spcPts val="0"/>
              </a:spcAft>
              <a:buSzPts val="2350"/>
              <a:buChar char="–"/>
            </a:pPr>
            <a:r>
              <a:rPr lang="en" sz="2350"/>
              <a:t>Supplement - awards ending between 5/1-6/30</a:t>
            </a:r>
            <a:endParaRPr sz="2350"/>
          </a:p>
          <a:p>
            <a:pPr marL="914400" lvl="1" indent="-377825" algn="l" rtl="0">
              <a:lnSpc>
                <a:spcPct val="80000"/>
              </a:lnSpc>
              <a:spcBef>
                <a:spcPts val="0"/>
              </a:spcBef>
              <a:spcAft>
                <a:spcPts val="0"/>
              </a:spcAft>
              <a:buSzPts val="2350"/>
              <a:buChar char="–"/>
            </a:pPr>
            <a:r>
              <a:rPr lang="en" sz="2350"/>
              <a:t>Renewal - start date of 7/15 &amp; earlier</a:t>
            </a:r>
            <a:endParaRPr sz="2350"/>
          </a:p>
          <a:p>
            <a:pPr marL="914400" lvl="1" indent="-377825" algn="l" rtl="0">
              <a:lnSpc>
                <a:spcPct val="80000"/>
              </a:lnSpc>
              <a:spcBef>
                <a:spcPts val="0"/>
              </a:spcBef>
              <a:spcAft>
                <a:spcPts val="0"/>
              </a:spcAft>
              <a:buSzPts val="2350"/>
              <a:buChar char="–"/>
            </a:pPr>
            <a:r>
              <a:rPr lang="en" sz="2350"/>
              <a:t>Extension</a:t>
            </a:r>
            <a:endParaRPr sz="2350"/>
          </a:p>
          <a:p>
            <a:pPr marL="914400" lvl="1" indent="-377825" algn="l" rtl="0">
              <a:lnSpc>
                <a:spcPct val="80000"/>
              </a:lnSpc>
              <a:spcBef>
                <a:spcPts val="0"/>
              </a:spcBef>
              <a:spcAft>
                <a:spcPts val="0"/>
              </a:spcAft>
              <a:buSzPts val="2350"/>
              <a:buChar char="–"/>
            </a:pPr>
            <a:r>
              <a:rPr lang="en" sz="2350"/>
              <a:t>Temporary Budget Extension</a:t>
            </a:r>
            <a:endParaRPr sz="2350"/>
          </a:p>
          <a:p>
            <a:pPr marL="914400" lvl="1" indent="-377825" algn="l" rtl="0">
              <a:lnSpc>
                <a:spcPct val="80000"/>
              </a:lnSpc>
              <a:spcBef>
                <a:spcPts val="0"/>
              </a:spcBef>
              <a:spcAft>
                <a:spcPts val="0"/>
              </a:spcAft>
              <a:buSzPts val="2350"/>
              <a:buChar char="–"/>
            </a:pPr>
            <a:r>
              <a:rPr lang="en" sz="2350"/>
              <a:t>Restriction Release - awards ending between 5/1-6/30</a:t>
            </a:r>
            <a:endParaRPr sz="2350"/>
          </a:p>
          <a:p>
            <a:pPr marL="914400" lvl="1" indent="-377825" algn="l" rtl="0">
              <a:lnSpc>
                <a:spcPct val="80000"/>
              </a:lnSpc>
              <a:spcBef>
                <a:spcPts val="0"/>
              </a:spcBef>
              <a:spcAft>
                <a:spcPts val="0"/>
              </a:spcAft>
              <a:buSzPts val="2350"/>
              <a:buChar char="–"/>
            </a:pPr>
            <a:r>
              <a:rPr lang="en" sz="2350"/>
              <a:t>Start Date Change</a:t>
            </a:r>
            <a:endParaRPr sz="2350"/>
          </a:p>
          <a:p>
            <a:pPr marL="914400" lvl="1" indent="-377825" algn="l" rtl="0">
              <a:lnSpc>
                <a:spcPct val="80000"/>
              </a:lnSpc>
              <a:spcBef>
                <a:spcPts val="0"/>
              </a:spcBef>
              <a:spcAft>
                <a:spcPts val="0"/>
              </a:spcAft>
              <a:buSzPts val="2350"/>
              <a:buChar char="–"/>
            </a:pPr>
            <a:r>
              <a:rPr lang="en" sz="2350"/>
              <a:t>Addition of Equipment or Gov't Property</a:t>
            </a:r>
            <a:endParaRPr sz="2350"/>
          </a:p>
          <a:p>
            <a:pPr marL="914400" lvl="1" indent="-377825" algn="l" rtl="0">
              <a:lnSpc>
                <a:spcPct val="80000"/>
              </a:lnSpc>
              <a:spcBef>
                <a:spcPts val="0"/>
              </a:spcBef>
              <a:spcAft>
                <a:spcPts val="0"/>
              </a:spcAft>
              <a:buSzPts val="2350"/>
              <a:buChar char="–"/>
            </a:pPr>
            <a:r>
              <a:rPr lang="en" sz="2350"/>
              <a:t>Change in Cost Center</a:t>
            </a:r>
            <a:endParaRPr sz="2350"/>
          </a:p>
          <a:p>
            <a:pPr marL="457200" lvl="0" indent="-377825" algn="l" rtl="0">
              <a:lnSpc>
                <a:spcPct val="80000"/>
              </a:lnSpc>
              <a:spcBef>
                <a:spcPts val="0"/>
              </a:spcBef>
              <a:spcAft>
                <a:spcPts val="0"/>
              </a:spcAft>
              <a:buSzPts val="2350"/>
              <a:buChar char="&gt;"/>
            </a:pPr>
            <a:r>
              <a:rPr lang="en" sz="2350"/>
              <a:t>Other Actions: New award lines (formerly sub budgets) with start date of 7/15 &amp; earlier</a:t>
            </a:r>
            <a:endParaRPr sz="255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41"/>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Prioritization of Requests</a:t>
            </a:r>
            <a:endParaRPr sz="2700"/>
          </a:p>
          <a:p>
            <a:pPr marL="0" lvl="0" indent="0" algn="l" rtl="0">
              <a:spcBef>
                <a:spcPts val="600"/>
              </a:spcBef>
              <a:spcAft>
                <a:spcPts val="0"/>
              </a:spcAft>
              <a:buNone/>
            </a:pPr>
            <a:r>
              <a:rPr lang="en" sz="2200"/>
              <a:t>Medium Priority Items</a:t>
            </a:r>
            <a:endParaRPr sz="2200"/>
          </a:p>
        </p:txBody>
      </p:sp>
      <p:sp>
        <p:nvSpPr>
          <p:cNvPr id="828" name="Google Shape;828;p141"/>
          <p:cNvSpPr txBox="1">
            <a:spLocks noGrp="1"/>
          </p:cNvSpPr>
          <p:nvPr>
            <p:ph type="body" idx="2"/>
          </p:nvPr>
        </p:nvSpPr>
        <p:spPr>
          <a:xfrm>
            <a:off x="702455" y="1578400"/>
            <a:ext cx="8196300" cy="4015500"/>
          </a:xfrm>
          <a:prstGeom prst="rect">
            <a:avLst/>
          </a:prstGeom>
        </p:spPr>
        <p:txBody>
          <a:bodyPr spcFirstLastPara="1" wrap="square" lIns="91425" tIns="91425" rIns="91425" bIns="91425" anchor="t" anchorCtr="0">
            <a:noAutofit/>
          </a:bodyPr>
          <a:lstStyle/>
          <a:p>
            <a:pPr marL="457200" lvl="0" indent="-406400" algn="l" rtl="0">
              <a:spcBef>
                <a:spcPts val="400"/>
              </a:spcBef>
              <a:spcAft>
                <a:spcPts val="0"/>
              </a:spcAft>
              <a:buSzPts val="2800"/>
              <a:buChar char="&gt;"/>
            </a:pPr>
            <a:r>
              <a:rPr lang="en" sz="2800"/>
              <a:t>Cost Share Change</a:t>
            </a:r>
            <a:endParaRPr sz="2800"/>
          </a:p>
          <a:p>
            <a:pPr marL="457200" lvl="0" indent="-406400" algn="l" rtl="0">
              <a:spcBef>
                <a:spcPts val="0"/>
              </a:spcBef>
              <a:spcAft>
                <a:spcPts val="0"/>
              </a:spcAft>
              <a:buSzPts val="2800"/>
              <a:buChar char="&gt;"/>
            </a:pPr>
            <a:r>
              <a:rPr lang="en" sz="2800"/>
              <a:t>Cost Share Change - requires sponsor approval</a:t>
            </a:r>
            <a:endParaRPr sz="2800"/>
          </a:p>
          <a:p>
            <a:pPr marL="457200" lvl="0" indent="-406400" algn="l" rtl="0">
              <a:spcBef>
                <a:spcPts val="0"/>
              </a:spcBef>
              <a:spcAft>
                <a:spcPts val="0"/>
              </a:spcAft>
              <a:buSzPts val="2800"/>
              <a:buChar char="&gt;"/>
            </a:pPr>
            <a:r>
              <a:rPr lang="en" sz="2800"/>
              <a:t>Non-competing Continuation Funding	- start date of 7/16 or later</a:t>
            </a:r>
            <a:endParaRPr sz="3200"/>
          </a:p>
          <a:p>
            <a:pPr marL="0" lvl="0" indent="0" algn="l" rtl="0">
              <a:spcBef>
                <a:spcPts val="480"/>
              </a:spcBef>
              <a:spcAft>
                <a:spcPts val="0"/>
              </a:spcAft>
              <a:buNone/>
            </a:pPr>
            <a:endParaRPr sz="3200"/>
          </a:p>
          <a:p>
            <a:pPr marL="0" lvl="0" indent="0" algn="l" rtl="0">
              <a:spcBef>
                <a:spcPts val="480"/>
              </a:spcBef>
              <a:spcAft>
                <a:spcPts val="0"/>
              </a:spcAft>
              <a:buNone/>
            </a:pPr>
            <a:endParaRPr sz="3200"/>
          </a:p>
          <a:p>
            <a:pPr marL="0" lvl="0" indent="0" algn="l" rtl="0">
              <a:spcBef>
                <a:spcPts val="480"/>
              </a:spcBef>
              <a:spcAft>
                <a:spcPts val="0"/>
              </a:spcAft>
              <a:buNone/>
            </a:pPr>
            <a:endParaRPr sz="3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42"/>
          <p:cNvSpPr txBox="1"/>
          <p:nvPr/>
        </p:nvSpPr>
        <p:spPr>
          <a:xfrm>
            <a:off x="489000" y="1743975"/>
            <a:ext cx="4299000" cy="4186800"/>
          </a:xfrm>
          <a:prstGeom prst="rect">
            <a:avLst/>
          </a:prstGeom>
          <a:noFill/>
          <a:ln>
            <a:noFill/>
          </a:ln>
        </p:spPr>
        <p:txBody>
          <a:bodyPr spcFirstLastPara="1" wrap="square" lIns="91425" tIns="91425" rIns="91425" bIns="91425" anchor="ctr" anchorCtr="0">
            <a:spAutoFit/>
          </a:bodyPr>
          <a:lstStyle/>
          <a:p>
            <a:pPr marL="0" lvl="0" indent="0" algn="l" rtl="0">
              <a:spcBef>
                <a:spcPts val="480"/>
              </a:spcBef>
              <a:spcAft>
                <a:spcPts val="0"/>
              </a:spcAft>
              <a:buNone/>
            </a:pPr>
            <a:r>
              <a:rPr lang="en" sz="2000" b="1">
                <a:solidFill>
                  <a:srgbClr val="4B2E83"/>
                </a:solidFill>
                <a:latin typeface="Open Sans"/>
                <a:ea typeface="Open Sans"/>
                <a:cs typeface="Open Sans"/>
                <a:sym typeface="Open Sans"/>
              </a:rPr>
              <a:t>Schedule Changes:</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Early Termination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Relinquishment</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a:p>
            <a:pPr marL="0" marR="0" lvl="0" indent="0" algn="l" rtl="0">
              <a:lnSpc>
                <a:spcPct val="100000"/>
              </a:lnSpc>
              <a:spcBef>
                <a:spcPts val="480"/>
              </a:spcBef>
              <a:spcAft>
                <a:spcPts val="0"/>
              </a:spcAft>
              <a:buNone/>
            </a:pPr>
            <a:r>
              <a:rPr lang="en" sz="2000" b="1">
                <a:solidFill>
                  <a:srgbClr val="4B2E83"/>
                </a:solidFill>
                <a:latin typeface="Open Sans"/>
                <a:ea typeface="Open Sans"/>
                <a:cs typeface="Open Sans"/>
                <a:sym typeface="Open Sans"/>
              </a:rPr>
              <a:t>Funding &amp; Budgeting Changes:</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Subaward Addition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Supplement</a:t>
            </a:r>
            <a:endParaRPr sz="2000">
              <a:solidFill>
                <a:srgbClr val="4B2E83"/>
              </a:solidFill>
              <a:latin typeface="Open Sans"/>
              <a:ea typeface="Open Sans"/>
              <a:cs typeface="Open Sans"/>
              <a:sym typeface="Open Sans"/>
            </a:endParaRPr>
          </a:p>
          <a:p>
            <a:pPr marL="457200" marR="0" lvl="0" indent="-355600" algn="l" rtl="0">
              <a:lnSpc>
                <a:spcPct val="100000"/>
              </a:lnSpc>
              <a:spcBef>
                <a:spcPts val="0"/>
              </a:spcBef>
              <a:spcAft>
                <a:spcPts val="0"/>
              </a:spcAft>
              <a:buClr>
                <a:srgbClr val="4B2E83"/>
              </a:buClr>
              <a:buSzPts val="2000"/>
              <a:buFont typeface="Merriweather Sans"/>
              <a:buChar char="&gt;"/>
            </a:pPr>
            <a:r>
              <a:rPr lang="en" sz="2000">
                <a:solidFill>
                  <a:srgbClr val="4B2E83"/>
                </a:solidFill>
                <a:latin typeface="Open Sans"/>
                <a:ea typeface="Open Sans"/>
                <a:cs typeface="Open Sans"/>
                <a:sym typeface="Open Sans"/>
              </a:rPr>
              <a:t>Carry-over </a:t>
            </a:r>
            <a:endParaRPr sz="2000">
              <a:solidFill>
                <a:srgbClr val="4B2E83"/>
              </a:solidFill>
              <a:latin typeface="Open Sans"/>
              <a:ea typeface="Open Sans"/>
              <a:cs typeface="Open Sans"/>
              <a:sym typeface="Open Sans"/>
            </a:endParaRPr>
          </a:p>
          <a:p>
            <a:pPr marL="457200" marR="0" lvl="0" indent="-355600" algn="l" rtl="0">
              <a:lnSpc>
                <a:spcPct val="100000"/>
              </a:lnSpc>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Rebudgeting</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De-obligation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F&amp;A Rate Change</a:t>
            </a:r>
            <a:endParaRPr sz="2000">
              <a:solidFill>
                <a:srgbClr val="4B2E83"/>
              </a:solidFill>
              <a:latin typeface="Open Sans"/>
              <a:ea typeface="Open Sans"/>
              <a:cs typeface="Open Sans"/>
              <a:sym typeface="Open Sans"/>
            </a:endParaRPr>
          </a:p>
          <a:p>
            <a:pPr marL="0" marR="0" lvl="0" indent="0" algn="l" rtl="0">
              <a:lnSpc>
                <a:spcPct val="100000"/>
              </a:lnSpc>
              <a:spcBef>
                <a:spcPts val="480"/>
              </a:spcBef>
              <a:spcAft>
                <a:spcPts val="0"/>
              </a:spcAft>
              <a:buNone/>
            </a:pPr>
            <a:endParaRPr sz="2000">
              <a:solidFill>
                <a:srgbClr val="4B2E83"/>
              </a:solidFill>
              <a:latin typeface="Open Sans"/>
              <a:ea typeface="Open Sans"/>
              <a:cs typeface="Open Sans"/>
              <a:sym typeface="Open Sans"/>
            </a:endParaRPr>
          </a:p>
        </p:txBody>
      </p:sp>
      <p:sp>
        <p:nvSpPr>
          <p:cNvPr id="835" name="Google Shape;835;p142"/>
          <p:cNvSpPr txBox="1"/>
          <p:nvPr/>
        </p:nvSpPr>
        <p:spPr>
          <a:xfrm>
            <a:off x="4788000" y="1699075"/>
            <a:ext cx="3921000" cy="44946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 sz="2000" b="1">
                <a:solidFill>
                  <a:srgbClr val="4B2E83"/>
                </a:solidFill>
                <a:latin typeface="Open Sans"/>
                <a:ea typeface="Open Sans"/>
                <a:cs typeface="Open Sans"/>
                <a:sym typeface="Open Sans"/>
              </a:rPr>
              <a:t>Programmatic Changes to:</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Award Line type or other award line changes</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Personnel</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Key Personnel or effort </a:t>
            </a:r>
            <a:endParaRPr sz="2000">
              <a:solidFill>
                <a:srgbClr val="4B2E83"/>
              </a:solidFill>
              <a:latin typeface="Open Sans"/>
              <a:ea typeface="Open Sans"/>
              <a:cs typeface="Open Sans"/>
              <a:sym typeface="Open Sans"/>
            </a:endParaRPr>
          </a:p>
          <a:p>
            <a:pPr marL="914400" lvl="1" indent="-355600" algn="l" rtl="0">
              <a:spcBef>
                <a:spcPts val="0"/>
              </a:spcBef>
              <a:spcAft>
                <a:spcPts val="0"/>
              </a:spcAft>
              <a:buClr>
                <a:srgbClr val="4B2E83"/>
              </a:buClr>
              <a:buSzPts val="2000"/>
              <a:buFont typeface="Open Sans"/>
              <a:buChar char="–"/>
            </a:pPr>
            <a:r>
              <a:rPr lang="en" sz="2000">
                <a:solidFill>
                  <a:srgbClr val="4B2E83"/>
                </a:solidFill>
                <a:latin typeface="Open Sans"/>
                <a:ea typeface="Open Sans"/>
                <a:cs typeface="Open Sans"/>
                <a:sym typeface="Open Sans"/>
              </a:rPr>
              <a:t>including change in PI </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Work Scope</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Non-Fiscal Compliance</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r>
              <a:rPr lang="en" sz="2000" b="1">
                <a:solidFill>
                  <a:srgbClr val="4B2E83"/>
                </a:solidFill>
                <a:latin typeface="Open Sans"/>
                <a:ea typeface="Open Sans"/>
                <a:cs typeface="Open Sans"/>
                <a:sym typeface="Open Sans"/>
              </a:rPr>
              <a:t>Other Changes to:</a:t>
            </a:r>
            <a:endParaRPr sz="2000" b="1">
              <a:solidFill>
                <a:srgbClr val="4B2E83"/>
              </a:solidFill>
              <a:latin typeface="Open Sans"/>
              <a:ea typeface="Open Sans"/>
              <a:cs typeface="Open Sans"/>
              <a:sym typeface="Open Sans"/>
            </a:endParaRPr>
          </a:p>
          <a:p>
            <a:pPr marL="457200" lvl="0" indent="-355600" algn="l" rtl="0">
              <a:spcBef>
                <a:spcPts val="48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Location</a:t>
            </a:r>
            <a:endParaRPr sz="2000">
              <a:solidFill>
                <a:srgbClr val="4B2E83"/>
              </a:solidFill>
              <a:latin typeface="Open Sans"/>
              <a:ea typeface="Open Sans"/>
              <a:cs typeface="Open Sans"/>
              <a:sym typeface="Open Sans"/>
            </a:endParaRPr>
          </a:p>
          <a:p>
            <a:pPr marL="457200" lvl="0" indent="-355600" algn="l" rtl="0">
              <a:spcBef>
                <a:spcPts val="0"/>
              </a:spcBef>
              <a:spcAft>
                <a:spcPts val="0"/>
              </a:spcAft>
              <a:buClr>
                <a:srgbClr val="4B2E83"/>
              </a:buClr>
              <a:buSzPts val="2000"/>
              <a:buFont typeface="Open Sans"/>
              <a:buChar char="&gt;"/>
            </a:pPr>
            <a:r>
              <a:rPr lang="en" sz="2000">
                <a:solidFill>
                  <a:srgbClr val="4B2E83"/>
                </a:solidFill>
                <a:latin typeface="Open Sans"/>
                <a:ea typeface="Open Sans"/>
                <a:cs typeface="Open Sans"/>
                <a:sym typeface="Open Sans"/>
              </a:rPr>
              <a:t>Payment schedule</a:t>
            </a:r>
            <a:endParaRPr sz="2000">
              <a:solidFill>
                <a:srgbClr val="4B2E83"/>
              </a:solidFill>
              <a:latin typeface="Open Sans"/>
              <a:ea typeface="Open Sans"/>
              <a:cs typeface="Open Sans"/>
              <a:sym typeface="Open Sans"/>
            </a:endParaRPr>
          </a:p>
          <a:p>
            <a:pPr marL="0" lvl="0" indent="0" algn="l" rtl="0">
              <a:spcBef>
                <a:spcPts val="480"/>
              </a:spcBef>
              <a:spcAft>
                <a:spcPts val="0"/>
              </a:spcAft>
              <a:buNone/>
            </a:pPr>
            <a:endParaRPr sz="2000">
              <a:solidFill>
                <a:srgbClr val="4B2E83"/>
              </a:solidFill>
              <a:latin typeface="Open Sans"/>
              <a:ea typeface="Open Sans"/>
              <a:cs typeface="Open Sans"/>
              <a:sym typeface="Open Sans"/>
            </a:endParaRPr>
          </a:p>
        </p:txBody>
      </p:sp>
      <p:sp>
        <p:nvSpPr>
          <p:cNvPr id="836" name="Google Shape;836;p142"/>
          <p:cNvSpPr txBox="1">
            <a:spLocks noGrp="1"/>
          </p:cNvSpPr>
          <p:nvPr>
            <p:ph type="body" idx="1"/>
          </p:nvPr>
        </p:nvSpPr>
        <p:spPr>
          <a:xfrm>
            <a:off x="590707" y="3573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Prioritization of Requests</a:t>
            </a:r>
            <a:endParaRPr sz="2700"/>
          </a:p>
          <a:p>
            <a:pPr marL="0" lvl="0" indent="0" algn="l" rtl="0">
              <a:spcBef>
                <a:spcPts val="600"/>
              </a:spcBef>
              <a:spcAft>
                <a:spcPts val="0"/>
              </a:spcAft>
              <a:buNone/>
            </a:pPr>
            <a:r>
              <a:rPr lang="en" sz="2200"/>
              <a:t>Low Priority Items</a:t>
            </a:r>
            <a:endParaRPr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43"/>
          <p:cNvSpPr txBox="1">
            <a:spLocks noGrp="1"/>
          </p:cNvSpPr>
          <p:nvPr>
            <p:ph type="body" idx="2"/>
          </p:nvPr>
        </p:nvSpPr>
        <p:spPr>
          <a:xfrm>
            <a:off x="473855" y="18129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
              <a:t>Business as Usual for Proposals, PANs, non-fiscal PACs, NAAs</a:t>
            </a:r>
            <a:endParaRPr/>
          </a:p>
          <a:p>
            <a:pPr marL="457200" lvl="0" indent="-381000" algn="l" rtl="0">
              <a:spcBef>
                <a:spcPts val="0"/>
              </a:spcBef>
              <a:spcAft>
                <a:spcPts val="0"/>
              </a:spcAft>
              <a:buSzPts val="2400"/>
              <a:buChar char="&gt;"/>
            </a:pPr>
            <a:r>
              <a:rPr lang="en"/>
              <a:t>OSP Staff training in SAGE Central</a:t>
            </a:r>
            <a:endParaRPr/>
          </a:p>
          <a:p>
            <a:pPr marL="457200" lvl="0" indent="-381000" algn="l" rtl="0">
              <a:spcBef>
                <a:spcPts val="0"/>
              </a:spcBef>
              <a:spcAft>
                <a:spcPts val="0"/>
              </a:spcAft>
              <a:buSzPts val="2400"/>
              <a:buChar char="&gt;"/>
            </a:pPr>
            <a:r>
              <a:rPr lang="en"/>
              <a:t>Tracking/collection of awards received from sponsor and retrieved from sponsor systems, fiscal award modifications</a:t>
            </a:r>
            <a:endParaRPr/>
          </a:p>
          <a:p>
            <a:pPr marL="0" lvl="0" indent="0" algn="l" rtl="0">
              <a:spcBef>
                <a:spcPts val="480"/>
              </a:spcBef>
              <a:spcAft>
                <a:spcPts val="0"/>
              </a:spcAft>
              <a:buNone/>
            </a:pPr>
            <a:endParaRPr/>
          </a:p>
          <a:p>
            <a:pPr marL="0" lvl="0" indent="0" algn="l" rtl="0">
              <a:spcBef>
                <a:spcPts val="480"/>
              </a:spcBef>
              <a:spcAft>
                <a:spcPts val="0"/>
              </a:spcAft>
              <a:buNone/>
            </a:pPr>
            <a:r>
              <a:rPr lang="en"/>
              <a:t>What if you receive an award between 6/09 -7/06? </a:t>
            </a:r>
            <a:endParaRPr/>
          </a:p>
          <a:p>
            <a:pPr marL="457200" lvl="0" indent="0" algn="l" rtl="0">
              <a:spcBef>
                <a:spcPts val="480"/>
              </a:spcBef>
              <a:spcAft>
                <a:spcPts val="0"/>
              </a:spcAft>
              <a:buNone/>
            </a:pPr>
            <a:r>
              <a:rPr lang="en"/>
              <a:t>Hang onto these and create Award Setup Requests after go-live unless the a</a:t>
            </a:r>
            <a:r>
              <a:rPr lang="en" sz="2400"/>
              <a:t>ward</a:t>
            </a:r>
            <a:r>
              <a:rPr lang="en"/>
              <a:t> requires </a:t>
            </a:r>
            <a:r>
              <a:rPr lang="en" sz="2400"/>
              <a:t>acceptance during the cutover </a:t>
            </a:r>
            <a:r>
              <a:rPr lang="en"/>
              <a:t>time frame</a:t>
            </a:r>
            <a:endParaRPr sz="2400"/>
          </a:p>
          <a:p>
            <a:pPr marL="914400" lvl="0" indent="0" algn="l" rtl="0">
              <a:spcBef>
                <a:spcPts val="480"/>
              </a:spcBef>
              <a:spcAft>
                <a:spcPts val="0"/>
              </a:spcAft>
              <a:buNone/>
            </a:pPr>
            <a:endParaRPr/>
          </a:p>
          <a:p>
            <a:pPr marL="457200" lvl="0" indent="0" algn="l" rtl="0">
              <a:spcBef>
                <a:spcPts val="480"/>
              </a:spcBef>
              <a:spcAft>
                <a:spcPts val="0"/>
              </a:spcAft>
              <a:buNone/>
            </a:pPr>
            <a:endParaRPr/>
          </a:p>
        </p:txBody>
      </p:sp>
      <p:sp>
        <p:nvSpPr>
          <p:cNvPr id="843" name="Google Shape;843;p143"/>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What to expect from OSP during Cutover: 6/09-7/06</a:t>
            </a:r>
            <a:endParaRPr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44"/>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What you can expect from OSP after Go-Live</a:t>
            </a:r>
            <a:endParaRPr sz="1400"/>
          </a:p>
        </p:txBody>
      </p:sp>
      <p:sp>
        <p:nvSpPr>
          <p:cNvPr id="850" name="Google Shape;850;p144"/>
          <p:cNvSpPr txBox="1">
            <a:spLocks noGrp="1"/>
          </p:cNvSpPr>
          <p:nvPr>
            <p:ph type="body" idx="2"/>
          </p:nvPr>
        </p:nvSpPr>
        <p:spPr>
          <a:xfrm>
            <a:off x="659305" y="15843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All awards and modifications in SAGE Awards </a:t>
            </a:r>
            <a:endParaRPr/>
          </a:p>
          <a:p>
            <a:pPr marL="0" lvl="0" indent="0" algn="l" rtl="0">
              <a:spcBef>
                <a:spcPts val="480"/>
              </a:spcBef>
              <a:spcAft>
                <a:spcPts val="0"/>
              </a:spcAft>
              <a:buNone/>
            </a:pPr>
            <a:endParaRPr/>
          </a:p>
          <a:p>
            <a:pPr marL="0" lvl="0" indent="0" algn="l" rtl="0">
              <a:spcBef>
                <a:spcPts val="480"/>
              </a:spcBef>
              <a:spcAft>
                <a:spcPts val="0"/>
              </a:spcAft>
              <a:buNone/>
            </a:pPr>
            <a:r>
              <a:rPr lang="en"/>
              <a:t>You will have Award Setup Requests and Modification requests sent from OSP that need to be completed and sent back to OSP </a:t>
            </a:r>
            <a:endParaRPr/>
          </a:p>
          <a:p>
            <a:pPr marL="0" lvl="0" indent="0" algn="l" rtl="0">
              <a:spcBef>
                <a:spcPts val="480"/>
              </a:spcBef>
              <a:spcAft>
                <a:spcPts val="0"/>
              </a:spcAft>
              <a:buNone/>
            </a:pPr>
            <a:endParaRPr/>
          </a:p>
          <a:p>
            <a:pPr marL="0" lvl="0" indent="0" algn="l" rtl="0">
              <a:spcBef>
                <a:spcPts val="480"/>
              </a:spcBef>
              <a:spcAft>
                <a:spcPts val="0"/>
              </a:spcAft>
              <a:buNone/>
            </a:pPr>
            <a:r>
              <a:rPr lang="en"/>
              <a:t>SAGE will notify eGC1 owners when this happens</a:t>
            </a:r>
            <a:endParaRPr/>
          </a:p>
          <a:p>
            <a:pPr marL="0" lvl="0" indent="0" algn="l" rtl="0">
              <a:spcBef>
                <a:spcPts val="480"/>
              </a:spcBef>
              <a:spcAft>
                <a:spcPts val="0"/>
              </a:spcAft>
              <a:buNone/>
            </a:pPr>
            <a:endParaRPr/>
          </a:p>
          <a:p>
            <a:pPr marL="0" lvl="0" indent="0" algn="l" rtl="0">
              <a:spcBef>
                <a:spcPts val="480"/>
              </a:spcBef>
              <a:spcAft>
                <a:spcPts val="0"/>
              </a:spcAft>
              <a:buNone/>
            </a:pPr>
            <a:r>
              <a:rPr lang="en"/>
              <a:t>You will create Award Setup Requests and modifications and send them to OSP</a:t>
            </a:r>
            <a:endParaRPr/>
          </a:p>
          <a:p>
            <a:pPr marL="0" lvl="0" indent="0" algn="l" rtl="0">
              <a:spcBef>
                <a:spcPts val="480"/>
              </a:spcBef>
              <a:spcAft>
                <a:spcPts val="0"/>
              </a:spcAft>
              <a:buNone/>
            </a:pPr>
            <a:endParaRPr/>
          </a:p>
          <a:p>
            <a:pPr marL="0" lvl="0" indent="0" algn="l" rtl="0">
              <a:spcBef>
                <a:spcPts val="480"/>
              </a:spcBef>
              <a:spcAft>
                <a:spcPts val="0"/>
              </a:spcAft>
              <a:buNone/>
            </a:pPr>
            <a:r>
              <a:rPr lang="en"/>
              <a:t>Research website updates (including GIMs)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0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200"/>
              <a:buNone/>
            </a:pPr>
            <a:r>
              <a:rPr lang="en" sz="3200" b="1">
                <a:latin typeface="Arial"/>
                <a:ea typeface="Arial"/>
                <a:cs typeface="Arial"/>
                <a:sym typeface="Arial"/>
              </a:rPr>
              <a:t>Today’s Topics</a:t>
            </a:r>
            <a:endParaRPr/>
          </a:p>
        </p:txBody>
      </p:sp>
      <p:sp>
        <p:nvSpPr>
          <p:cNvPr id="564" name="Google Shape;564;p109"/>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800"/>
              <a:buFont typeface="Merriweather Sans"/>
              <a:buChar char="&gt;"/>
            </a:pPr>
            <a:r>
              <a:rPr lang="en" sz="2800">
                <a:latin typeface="Arial"/>
                <a:ea typeface="Arial"/>
                <a:cs typeface="Arial"/>
                <a:sym typeface="Arial"/>
              </a:rPr>
              <a:t>A New Effort Reporting System: </a:t>
            </a:r>
            <a:endParaRPr/>
          </a:p>
          <a:p>
            <a:pPr marL="742950" lvl="1" indent="-285750" algn="l" rtl="0">
              <a:spcBef>
                <a:spcPts val="480"/>
              </a:spcBef>
              <a:spcAft>
                <a:spcPts val="0"/>
              </a:spcAft>
              <a:buClr>
                <a:srgbClr val="4B2E83"/>
              </a:buClr>
              <a:buSzPts val="2400"/>
              <a:buChar char="–"/>
            </a:pPr>
            <a:r>
              <a:rPr lang="en" sz="2400">
                <a:latin typeface="Arial"/>
                <a:ea typeface="Arial"/>
                <a:cs typeface="Arial"/>
                <a:sym typeface="Arial"/>
              </a:rPr>
              <a:t>Employee Compensation Compliance (“ECC”)</a:t>
            </a:r>
            <a:endParaRPr/>
          </a:p>
          <a:p>
            <a:pPr marL="342900" lvl="0" indent="-165100" algn="l" rtl="0">
              <a:spcBef>
                <a:spcPts val="560"/>
              </a:spcBef>
              <a:spcAft>
                <a:spcPts val="0"/>
              </a:spcAft>
              <a:buClr>
                <a:srgbClr val="4B2E83"/>
              </a:buClr>
              <a:buSzPts val="2800"/>
              <a:buFont typeface="Merriweather Sans"/>
              <a:buNone/>
            </a:pPr>
            <a:endParaRPr sz="2800">
              <a:latin typeface="Arial"/>
              <a:ea typeface="Arial"/>
              <a:cs typeface="Arial"/>
              <a:sym typeface="Arial"/>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Retiring eFECS / Cutover</a:t>
            </a:r>
            <a:endParaRPr/>
          </a:p>
          <a:p>
            <a:pPr marL="342900" lvl="0" indent="-165100" algn="l" rtl="0">
              <a:spcBef>
                <a:spcPts val="560"/>
              </a:spcBef>
              <a:spcAft>
                <a:spcPts val="0"/>
              </a:spcAft>
              <a:buClr>
                <a:srgbClr val="4B2E83"/>
              </a:buClr>
              <a:buSzPts val="2800"/>
              <a:buFont typeface="Merriweather Sans"/>
              <a:buNone/>
            </a:pPr>
            <a:endParaRPr sz="2800">
              <a:latin typeface="Arial"/>
              <a:ea typeface="Arial"/>
              <a:cs typeface="Arial"/>
              <a:sym typeface="Arial"/>
            </a:endParaRPr>
          </a:p>
          <a:p>
            <a:pPr marL="342900" lvl="0" indent="-342900" algn="l" rtl="0">
              <a:spcBef>
                <a:spcPts val="560"/>
              </a:spcBef>
              <a:spcAft>
                <a:spcPts val="0"/>
              </a:spcAft>
              <a:buClr>
                <a:srgbClr val="4B2E83"/>
              </a:buClr>
              <a:buSzPts val="2800"/>
              <a:buFont typeface="Merriweather Sans"/>
              <a:buChar char="&gt;"/>
            </a:pPr>
            <a:r>
              <a:rPr lang="en" sz="2800">
                <a:latin typeface="Arial"/>
                <a:ea typeface="Arial"/>
                <a:cs typeface="Arial"/>
                <a:sym typeface="Arial"/>
              </a:rPr>
              <a:t>Resources and Questions</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565" name="Google Shape;565;p10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45"/>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GCA - Leading up to 6/15</a:t>
            </a:r>
            <a:endParaRPr sz="1400"/>
          </a:p>
        </p:txBody>
      </p:sp>
      <p:sp>
        <p:nvSpPr>
          <p:cNvPr id="857" name="Google Shape;857;p145"/>
          <p:cNvSpPr txBox="1">
            <a:spLocks noGrp="1"/>
          </p:cNvSpPr>
          <p:nvPr>
            <p:ph type="body" idx="2"/>
          </p:nvPr>
        </p:nvSpPr>
        <p:spPr>
          <a:xfrm>
            <a:off x="506905" y="1812925"/>
            <a:ext cx="8196300" cy="4015500"/>
          </a:xfrm>
          <a:prstGeom prst="rect">
            <a:avLst/>
          </a:prstGeom>
        </p:spPr>
        <p:txBody>
          <a:bodyPr spcFirstLastPara="1" wrap="square" lIns="91425" tIns="91425" rIns="91425" bIns="91425" anchor="t" anchorCtr="0">
            <a:normAutofit lnSpcReduction="10000"/>
          </a:bodyPr>
          <a:lstStyle/>
          <a:p>
            <a:pPr marL="457200" lvl="0" indent="-374650" algn="l" rtl="0">
              <a:spcBef>
                <a:spcPts val="400"/>
              </a:spcBef>
              <a:spcAft>
                <a:spcPts val="0"/>
              </a:spcAft>
              <a:buSzPts val="2300"/>
              <a:buChar char="&gt;"/>
            </a:pPr>
            <a:r>
              <a:rPr lang="en" sz="2300" b="1"/>
              <a:t>5/1</a:t>
            </a:r>
            <a:r>
              <a:rPr lang="en" sz="2300"/>
              <a:t>: Communicating to departments with grants expiring in the next 60 days</a:t>
            </a:r>
            <a:endParaRPr sz="2300"/>
          </a:p>
          <a:p>
            <a:pPr marL="457200" lvl="0" indent="-374650" algn="l" rtl="0">
              <a:spcBef>
                <a:spcPts val="0"/>
              </a:spcBef>
              <a:spcAft>
                <a:spcPts val="0"/>
              </a:spcAft>
              <a:buSzPts val="2300"/>
              <a:buChar char="&gt;"/>
            </a:pPr>
            <a:r>
              <a:rPr lang="en" sz="2300" b="1"/>
              <a:t>5/19</a:t>
            </a:r>
            <a:r>
              <a:rPr lang="en" sz="2300"/>
              <a:t>: Last day for GCA to initiate refunds</a:t>
            </a:r>
            <a:endParaRPr sz="2300"/>
          </a:p>
          <a:p>
            <a:pPr marL="457200" lvl="0" indent="-374650" algn="l" rtl="0">
              <a:spcBef>
                <a:spcPts val="0"/>
              </a:spcBef>
              <a:spcAft>
                <a:spcPts val="0"/>
              </a:spcAft>
              <a:buSzPts val="2300"/>
              <a:buChar char="&gt;"/>
            </a:pPr>
            <a:r>
              <a:rPr lang="en" sz="2300" b="1"/>
              <a:t>5/31</a:t>
            </a:r>
            <a:r>
              <a:rPr lang="en" sz="2300"/>
              <a:t>: Soft deadline for campus to submit advance budget requests</a:t>
            </a:r>
            <a:endParaRPr sz="2300"/>
          </a:p>
          <a:p>
            <a:pPr marL="457200" lvl="0" indent="-374650" algn="l" rtl="0">
              <a:spcBef>
                <a:spcPts val="0"/>
              </a:spcBef>
              <a:spcAft>
                <a:spcPts val="0"/>
              </a:spcAft>
              <a:buSzPts val="2300"/>
              <a:buChar char="&gt;"/>
            </a:pPr>
            <a:r>
              <a:rPr lang="en" sz="2300" b="1"/>
              <a:t>6/8</a:t>
            </a:r>
            <a:r>
              <a:rPr lang="en" sz="2300"/>
              <a:t>: Final Action Date for financial reports due at the end of June</a:t>
            </a:r>
            <a:endParaRPr sz="2300"/>
          </a:p>
          <a:p>
            <a:pPr marL="457200" lvl="0" indent="-374650" algn="l" rtl="0">
              <a:spcBef>
                <a:spcPts val="0"/>
              </a:spcBef>
              <a:spcAft>
                <a:spcPts val="0"/>
              </a:spcAft>
              <a:buSzPts val="2300"/>
              <a:buChar char="&gt;"/>
            </a:pPr>
            <a:r>
              <a:rPr lang="en" sz="2300" b="1"/>
              <a:t>6/9</a:t>
            </a:r>
            <a:r>
              <a:rPr lang="en" sz="2300"/>
              <a:t>: Last day OSP will send final and ready to be approved Funding Actions, financial-related Post Award Changes</a:t>
            </a:r>
            <a:endParaRPr sz="2300"/>
          </a:p>
          <a:p>
            <a:pPr marL="457200" lvl="0" indent="-374650" algn="l" rtl="0">
              <a:spcBef>
                <a:spcPts val="0"/>
              </a:spcBef>
              <a:spcAft>
                <a:spcPts val="0"/>
              </a:spcAft>
              <a:buSzPts val="2300"/>
              <a:buChar char="&gt;"/>
            </a:pPr>
            <a:r>
              <a:rPr lang="en" sz="2300" b="1"/>
              <a:t>6/12 – 6/15</a:t>
            </a:r>
            <a:r>
              <a:rPr lang="en" sz="2300"/>
              <a:t>: Push to process FAs, PACs, JVs, and finalize as many award closeouts as possible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46"/>
          <p:cNvSpPr txBox="1">
            <a:spLocks noGrp="1"/>
          </p:cNvSpPr>
          <p:nvPr>
            <p:ph type="body" idx="2"/>
          </p:nvPr>
        </p:nvSpPr>
        <p:spPr>
          <a:xfrm>
            <a:off x="506905" y="18129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GCA will be: </a:t>
            </a:r>
            <a:endParaRPr/>
          </a:p>
          <a:p>
            <a:pPr marL="457200" lvl="0" indent="-381000" algn="l" rtl="0">
              <a:spcBef>
                <a:spcPts val="480"/>
              </a:spcBef>
              <a:spcAft>
                <a:spcPts val="0"/>
              </a:spcAft>
              <a:buSzPts val="2400"/>
              <a:buChar char="&gt;"/>
            </a:pPr>
            <a:r>
              <a:rPr lang="en"/>
              <a:t>Running exception reports to make sure data is ready before freeze</a:t>
            </a:r>
            <a:endParaRPr/>
          </a:p>
          <a:p>
            <a:pPr marL="457200" lvl="0" indent="-381000" algn="l" rtl="0">
              <a:spcBef>
                <a:spcPts val="0"/>
              </a:spcBef>
              <a:spcAft>
                <a:spcPts val="0"/>
              </a:spcAft>
              <a:buSzPts val="2400"/>
              <a:buChar char="&gt;"/>
            </a:pPr>
            <a:r>
              <a:rPr lang="en"/>
              <a:t>Conducting staff training </a:t>
            </a:r>
            <a:endParaRPr/>
          </a:p>
          <a:p>
            <a:pPr marL="457200" lvl="0" indent="-381000" algn="l" rtl="0">
              <a:spcBef>
                <a:spcPts val="0"/>
              </a:spcBef>
              <a:spcAft>
                <a:spcPts val="0"/>
              </a:spcAft>
              <a:buSzPts val="2400"/>
              <a:buChar char="&gt;"/>
            </a:pPr>
            <a:r>
              <a:rPr lang="en"/>
              <a:t>Validating data for cutover</a:t>
            </a:r>
            <a:endParaRPr/>
          </a:p>
          <a:p>
            <a:pPr marL="457200" lvl="0" indent="-381000" algn="l" rtl="0">
              <a:spcBef>
                <a:spcPts val="0"/>
              </a:spcBef>
              <a:spcAft>
                <a:spcPts val="0"/>
              </a:spcAft>
              <a:buSzPts val="2400"/>
              <a:buChar char="&gt;"/>
            </a:pPr>
            <a:r>
              <a:rPr lang="en"/>
              <a:t>Updating web content</a:t>
            </a:r>
            <a:endParaRPr/>
          </a:p>
          <a:p>
            <a:pPr marL="0" lvl="0" indent="0" algn="l" rtl="0">
              <a:spcBef>
                <a:spcPts val="480"/>
              </a:spcBef>
              <a:spcAft>
                <a:spcPts val="0"/>
              </a:spcAft>
              <a:buNone/>
            </a:pPr>
            <a:endParaRPr/>
          </a:p>
          <a:p>
            <a:pPr marL="0" lvl="0" indent="0" algn="l" rtl="0">
              <a:spcBef>
                <a:spcPts val="480"/>
              </a:spcBef>
              <a:spcAft>
                <a:spcPts val="0"/>
              </a:spcAft>
              <a:buNone/>
            </a:pPr>
            <a:r>
              <a:rPr lang="en"/>
              <a:t>Invoicing, Reporting, Grant Tracker and GCA Help are business as usual</a:t>
            </a: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864" name="Google Shape;864;p146"/>
          <p:cNvSpPr txBox="1">
            <a:spLocks noGrp="1"/>
          </p:cNvSpPr>
          <p:nvPr>
            <p:ph type="body" idx="1"/>
          </p:nvPr>
        </p:nvSpPr>
        <p:spPr>
          <a:xfrm>
            <a:off x="6651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700"/>
              <a:t>GCA - During Cutover 6/16-7/06</a:t>
            </a:r>
            <a:endParaRPr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4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GCA - After Go-Live </a:t>
            </a:r>
            <a:endParaRPr/>
          </a:p>
        </p:txBody>
      </p:sp>
      <p:sp>
        <p:nvSpPr>
          <p:cNvPr id="871" name="Google Shape;871;p147"/>
          <p:cNvSpPr txBox="1">
            <a:spLocks noGrp="1"/>
          </p:cNvSpPr>
          <p:nvPr>
            <p:ph type="body" idx="2"/>
          </p:nvPr>
        </p:nvSpPr>
        <p:spPr>
          <a:xfrm>
            <a:off x="720200" y="1421250"/>
            <a:ext cx="80877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
              <a:t>GCA will be:</a:t>
            </a:r>
            <a:endParaRPr/>
          </a:p>
          <a:p>
            <a:pPr marL="457200" lvl="0" indent="-381000" algn="l" rtl="0">
              <a:spcBef>
                <a:spcPts val="480"/>
              </a:spcBef>
              <a:spcAft>
                <a:spcPts val="0"/>
              </a:spcAft>
              <a:buSzPts val="2400"/>
              <a:buChar char="&gt;"/>
            </a:pPr>
            <a:r>
              <a:rPr lang="en"/>
              <a:t>Entering catch-up data into Workday</a:t>
            </a:r>
            <a:endParaRPr/>
          </a:p>
          <a:p>
            <a:pPr marL="457200" lvl="0" indent="-381000" algn="l" rtl="0">
              <a:spcBef>
                <a:spcPts val="0"/>
              </a:spcBef>
              <a:spcAft>
                <a:spcPts val="0"/>
              </a:spcAft>
              <a:buSzPts val="2400"/>
              <a:buChar char="&gt;"/>
            </a:pPr>
            <a:r>
              <a:rPr lang="en"/>
              <a:t>Identifying and addressing any gaps in process</a:t>
            </a:r>
            <a:endParaRPr/>
          </a:p>
          <a:p>
            <a:pPr marL="457200" lvl="0" indent="-381000" algn="l" rtl="0">
              <a:spcBef>
                <a:spcPts val="0"/>
              </a:spcBef>
              <a:spcAft>
                <a:spcPts val="0"/>
              </a:spcAft>
              <a:buSzPts val="2400"/>
              <a:buChar char="&gt;"/>
            </a:pPr>
            <a:r>
              <a:rPr lang="en"/>
              <a:t>Developing new Key Performance Indicators</a:t>
            </a:r>
            <a:endParaRPr/>
          </a:p>
          <a:p>
            <a:pPr marL="457200" lvl="0" indent="-381000" algn="l" rtl="0">
              <a:spcBef>
                <a:spcPts val="0"/>
              </a:spcBef>
              <a:spcAft>
                <a:spcPts val="0"/>
              </a:spcAft>
              <a:buSzPts val="2400"/>
              <a:buChar char="&gt;"/>
            </a:pPr>
            <a:r>
              <a:rPr lang="en"/>
              <a:t>Update existing turnaround times to reflect new processes</a:t>
            </a:r>
            <a:endParaRPr/>
          </a:p>
          <a:p>
            <a:pPr marL="457200" lvl="0" indent="-381000" algn="l" rtl="0">
              <a:spcBef>
                <a:spcPts val="0"/>
              </a:spcBef>
              <a:spcAft>
                <a:spcPts val="0"/>
              </a:spcAft>
              <a:buSzPts val="2400"/>
              <a:buChar char="&gt;"/>
            </a:pPr>
            <a:r>
              <a:rPr lang="en"/>
              <a:t>Transitioning from GrantTracker to Award Portal</a:t>
            </a:r>
            <a:endParaRPr>
              <a:solidFill>
                <a:srgbClr val="FF0000"/>
              </a:solidFill>
            </a:endParaRPr>
          </a:p>
          <a:p>
            <a:pPr marL="0" lvl="0" indent="0" algn="l" rtl="0">
              <a:lnSpc>
                <a:spcPct val="115000"/>
              </a:lnSpc>
              <a:spcBef>
                <a:spcPts val="48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4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ORIS: Building New Functionality in SAGE</a:t>
            </a:r>
            <a:endParaRPr/>
          </a:p>
        </p:txBody>
      </p:sp>
      <p:sp>
        <p:nvSpPr>
          <p:cNvPr id="878" name="Google Shape;878;p148"/>
          <p:cNvSpPr txBox="1">
            <a:spLocks noGrp="1"/>
          </p:cNvSpPr>
          <p:nvPr>
            <p:ph type="body" idx="2"/>
          </p:nvPr>
        </p:nvSpPr>
        <p:spPr>
          <a:xfrm>
            <a:off x="720200" y="1649850"/>
            <a:ext cx="8087700" cy="46242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 sz="1800"/>
              <a:t>SAGE will continue to function as usual in all areas up until the SAGE release. </a:t>
            </a:r>
            <a:endParaRPr sz="1800"/>
          </a:p>
          <a:p>
            <a:pPr marL="0" lvl="0" indent="0" algn="l" rtl="0">
              <a:lnSpc>
                <a:spcPct val="115000"/>
              </a:lnSpc>
              <a:spcBef>
                <a:spcPts val="480"/>
              </a:spcBef>
              <a:spcAft>
                <a:spcPts val="0"/>
              </a:spcAft>
              <a:buNone/>
            </a:pPr>
            <a:endParaRPr sz="1800"/>
          </a:p>
          <a:p>
            <a:pPr marL="0" lvl="0" indent="0" algn="l" rtl="0">
              <a:lnSpc>
                <a:spcPct val="115000"/>
              </a:lnSpc>
              <a:spcBef>
                <a:spcPts val="480"/>
              </a:spcBef>
              <a:spcAft>
                <a:spcPts val="0"/>
              </a:spcAft>
              <a:buNone/>
            </a:pPr>
            <a:r>
              <a:rPr lang="en" sz="1800" b="1"/>
              <a:t>SAGE Release Dates:</a:t>
            </a:r>
            <a:endParaRPr sz="1800"/>
          </a:p>
          <a:p>
            <a:pPr marL="457200" lvl="0" indent="-342900" algn="l" rtl="0">
              <a:lnSpc>
                <a:spcPct val="115000"/>
              </a:lnSpc>
              <a:spcBef>
                <a:spcPts val="480"/>
              </a:spcBef>
              <a:spcAft>
                <a:spcPts val="0"/>
              </a:spcAft>
              <a:buSzPts val="1800"/>
              <a:buChar char="&gt;"/>
            </a:pPr>
            <a:r>
              <a:rPr lang="en" sz="1800"/>
              <a:t>SAGE operational through 7/5 at 5:30 p.m. to meet the NIH deadline</a:t>
            </a:r>
            <a:endParaRPr sz="1800"/>
          </a:p>
          <a:p>
            <a:pPr marL="457200" lvl="0" indent="-342900" algn="l" rtl="0">
              <a:lnSpc>
                <a:spcPct val="115000"/>
              </a:lnSpc>
              <a:spcBef>
                <a:spcPts val="0"/>
              </a:spcBef>
              <a:spcAft>
                <a:spcPts val="0"/>
              </a:spcAft>
              <a:buSzPts val="1800"/>
              <a:buChar char="&gt;"/>
            </a:pPr>
            <a:r>
              <a:rPr lang="en" sz="1800" b="1"/>
              <a:t>7/5 starting at 5:35 p.m.:</a:t>
            </a:r>
            <a:r>
              <a:rPr lang="en" sz="1800"/>
              <a:t> SAGE unavailable</a:t>
            </a:r>
            <a:endParaRPr sz="1800"/>
          </a:p>
          <a:p>
            <a:pPr marL="457200" lvl="0" indent="-342900" algn="l" rtl="0">
              <a:lnSpc>
                <a:spcPct val="115000"/>
              </a:lnSpc>
              <a:spcBef>
                <a:spcPts val="0"/>
              </a:spcBef>
              <a:spcAft>
                <a:spcPts val="0"/>
              </a:spcAft>
              <a:buSzPts val="1800"/>
              <a:buChar char="&gt;"/>
            </a:pPr>
            <a:r>
              <a:rPr lang="en" sz="1800" b="1"/>
              <a:t>7/6 all day: </a:t>
            </a:r>
            <a:r>
              <a:rPr lang="en" sz="1800"/>
              <a:t>SAGE unavailable</a:t>
            </a:r>
            <a:endParaRPr sz="1800"/>
          </a:p>
          <a:p>
            <a:pPr marL="457200" lvl="0" indent="-342900" algn="l" rtl="0">
              <a:lnSpc>
                <a:spcPct val="115000"/>
              </a:lnSpc>
              <a:spcBef>
                <a:spcPts val="0"/>
              </a:spcBef>
              <a:spcAft>
                <a:spcPts val="0"/>
              </a:spcAft>
              <a:buSzPts val="1800"/>
              <a:buChar char="&gt;"/>
            </a:pPr>
            <a:r>
              <a:rPr lang="en" sz="1800" b="1"/>
              <a:t>7/7 at 6 a.m.:</a:t>
            </a:r>
            <a:r>
              <a:rPr lang="en" sz="1800"/>
              <a:t> SAGE back online - new features available! </a:t>
            </a:r>
            <a:endParaRPr sz="1800"/>
          </a:p>
          <a:p>
            <a:pPr marL="0" lvl="0" indent="0" algn="l" rtl="0">
              <a:lnSpc>
                <a:spcPct val="115000"/>
              </a:lnSpc>
              <a:spcBef>
                <a:spcPts val="480"/>
              </a:spcBef>
              <a:spcAft>
                <a:spcPts val="0"/>
              </a:spcAft>
              <a:buNone/>
            </a:pPr>
            <a:endParaRPr sz="1800"/>
          </a:p>
          <a:p>
            <a:pPr marL="0" lvl="0" indent="0" algn="l" rtl="0">
              <a:lnSpc>
                <a:spcPct val="115000"/>
              </a:lnSpc>
              <a:spcBef>
                <a:spcPts val="480"/>
              </a:spcBef>
              <a:spcAft>
                <a:spcPts val="0"/>
              </a:spcAft>
              <a:buNone/>
            </a:pPr>
            <a:r>
              <a:rPr lang="en" sz="1800" b="1"/>
              <a:t>Key Post Go-Live Changes:</a:t>
            </a:r>
            <a:endParaRPr sz="1800" b="1"/>
          </a:p>
          <a:p>
            <a:pPr marL="457200" lvl="0" indent="-342900" algn="l" rtl="0">
              <a:lnSpc>
                <a:spcPct val="115000"/>
              </a:lnSpc>
              <a:spcBef>
                <a:spcPts val="480"/>
              </a:spcBef>
              <a:spcAft>
                <a:spcPts val="0"/>
              </a:spcAft>
              <a:buSzPts val="1800"/>
              <a:buChar char="&gt;"/>
            </a:pPr>
            <a:r>
              <a:rPr lang="en" sz="1800"/>
              <a:t>After 7/7, new awards (formerly new Funding Actions) will be entered into the SAGE Award Setup Request form</a:t>
            </a:r>
            <a:endParaRPr sz="1800"/>
          </a:p>
          <a:p>
            <a:pPr marL="457200" lvl="0" indent="-342900" algn="l" rtl="0">
              <a:lnSpc>
                <a:spcPct val="115000"/>
              </a:lnSpc>
              <a:spcBef>
                <a:spcPts val="0"/>
              </a:spcBef>
              <a:spcAft>
                <a:spcPts val="0"/>
              </a:spcAft>
              <a:buSzPts val="1800"/>
              <a:buChar char="&gt;"/>
            </a:pPr>
            <a:r>
              <a:rPr lang="en" sz="1800"/>
              <a:t>SAGE Advances will move to new </a:t>
            </a:r>
            <a:r>
              <a:rPr lang="en" sz="1800" u="sng">
                <a:solidFill>
                  <a:schemeClr val="hlink"/>
                </a:solidFill>
                <a:hlinkClick r:id="rId3"/>
              </a:rPr>
              <a:t>SAGE Awards</a:t>
            </a:r>
            <a:r>
              <a:rPr lang="en" sz="1800"/>
              <a:t> tab</a:t>
            </a:r>
            <a:endParaRPr sz="1800"/>
          </a:p>
          <a:p>
            <a:pPr marL="457200" lvl="0" indent="-342900" algn="l" rtl="0">
              <a:lnSpc>
                <a:spcPct val="115000"/>
              </a:lnSpc>
              <a:spcBef>
                <a:spcPts val="0"/>
              </a:spcBef>
              <a:spcAft>
                <a:spcPts val="0"/>
              </a:spcAft>
              <a:buSzPts val="1800"/>
              <a:buChar char="&gt;"/>
            </a:pPr>
            <a:r>
              <a:rPr lang="en" sz="1800"/>
              <a:t>And more! Visit </a:t>
            </a:r>
            <a:r>
              <a:rPr lang="en" sz="1800" u="sng">
                <a:solidFill>
                  <a:schemeClr val="hlink"/>
                </a:solidFill>
                <a:hlinkClick r:id="rId4"/>
              </a:rPr>
              <a:t>UWFT for the Research Community</a:t>
            </a:r>
            <a:endParaRPr sz="1800"/>
          </a:p>
          <a:p>
            <a:pPr marL="0" lvl="0" indent="0" algn="l" rtl="0">
              <a:lnSpc>
                <a:spcPct val="115000"/>
              </a:lnSpc>
              <a:spcBef>
                <a:spcPts val="48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4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a:t>Resources</a:t>
            </a:r>
            <a:endParaRPr/>
          </a:p>
        </p:txBody>
      </p:sp>
      <p:sp>
        <p:nvSpPr>
          <p:cNvPr id="884" name="Google Shape;884;p149"/>
          <p:cNvSpPr txBox="1">
            <a:spLocks noGrp="1"/>
          </p:cNvSpPr>
          <p:nvPr>
            <p:ph type="body" idx="2"/>
          </p:nvPr>
        </p:nvSpPr>
        <p:spPr>
          <a:xfrm>
            <a:off x="720200" y="1497450"/>
            <a:ext cx="8087700" cy="4015500"/>
          </a:xfrm>
          <a:prstGeom prst="rect">
            <a:avLst/>
          </a:prstGeom>
        </p:spPr>
        <p:txBody>
          <a:bodyPr spcFirstLastPara="1" wrap="square" lIns="91425" tIns="91425" rIns="91425" bIns="91425" anchor="t" anchorCtr="0">
            <a:noAutofit/>
          </a:bodyPr>
          <a:lstStyle/>
          <a:p>
            <a:pPr marL="457200" lvl="0" indent="-349250" algn="l" rtl="0">
              <a:spcBef>
                <a:spcPts val="480"/>
              </a:spcBef>
              <a:spcAft>
                <a:spcPts val="0"/>
              </a:spcAft>
              <a:buSzPts val="1900"/>
              <a:buChar char="&gt;"/>
            </a:pPr>
            <a:r>
              <a:rPr lang="en" sz="1900" u="sng">
                <a:solidFill>
                  <a:schemeClr val="hlink"/>
                </a:solidFill>
                <a:hlinkClick r:id="rId3"/>
              </a:rPr>
              <a:t>Important Dates for Sponsored Programs: prepping for July 6th </a:t>
            </a:r>
            <a:endParaRPr sz="1900"/>
          </a:p>
          <a:p>
            <a:pPr marL="457200" lvl="0" indent="-349250" algn="l" rtl="0">
              <a:spcBef>
                <a:spcPts val="0"/>
              </a:spcBef>
              <a:spcAft>
                <a:spcPts val="0"/>
              </a:spcAft>
              <a:buSzPts val="1900"/>
              <a:buChar char="&gt;"/>
            </a:pPr>
            <a:r>
              <a:rPr lang="en" sz="1900" u="sng">
                <a:solidFill>
                  <a:schemeClr val="hlink"/>
                </a:solidFill>
                <a:hlinkClick r:id="rId4"/>
              </a:rPr>
              <a:t>UWFT for the Research Community</a:t>
            </a:r>
            <a:endParaRPr sz="1900"/>
          </a:p>
          <a:p>
            <a:pPr marL="457200" lvl="0" indent="-349250" algn="l" rtl="0">
              <a:spcBef>
                <a:spcPts val="0"/>
              </a:spcBef>
              <a:spcAft>
                <a:spcPts val="0"/>
              </a:spcAft>
              <a:buSzPts val="1900"/>
              <a:buChar char="&gt;"/>
            </a:pPr>
            <a:r>
              <a:rPr lang="en" sz="1900" u="sng">
                <a:solidFill>
                  <a:schemeClr val="hlink"/>
                </a:solidFill>
                <a:hlinkClick r:id="rId5"/>
              </a:rPr>
              <a:t>April MRAM Materials including Q&amp;A</a:t>
            </a:r>
            <a:endParaRPr sz="1900"/>
          </a:p>
          <a:p>
            <a:pPr marL="457200" lvl="0" indent="-349250" algn="l" rtl="0">
              <a:spcBef>
                <a:spcPts val="0"/>
              </a:spcBef>
              <a:spcAft>
                <a:spcPts val="0"/>
              </a:spcAft>
              <a:buSzPts val="1900"/>
              <a:buChar char="&gt;"/>
            </a:pPr>
            <a:r>
              <a:rPr lang="en" sz="1900" u="sng">
                <a:solidFill>
                  <a:schemeClr val="hlink"/>
                </a:solidFill>
                <a:hlinkClick r:id="rId6"/>
              </a:rPr>
              <a:t>UWFT Change Network - Cutover Planning</a:t>
            </a:r>
            <a:endParaRPr sz="1900"/>
          </a:p>
          <a:p>
            <a:pPr marL="0" lvl="0" indent="0" algn="l" rtl="0">
              <a:spcBef>
                <a:spcPts val="480"/>
              </a:spcBef>
              <a:spcAft>
                <a:spcPts val="0"/>
              </a:spcAft>
              <a:buNone/>
            </a:pPr>
            <a:endParaRPr sz="1900"/>
          </a:p>
          <a:p>
            <a:pPr marL="0" lvl="0" indent="0" algn="l" rtl="0">
              <a:spcBef>
                <a:spcPts val="480"/>
              </a:spcBef>
              <a:spcAft>
                <a:spcPts val="0"/>
              </a:spcAft>
              <a:buNone/>
            </a:pPr>
            <a:r>
              <a:rPr lang="en" sz="1900"/>
              <a:t>Requesting: </a:t>
            </a:r>
            <a:endParaRPr sz="1900"/>
          </a:p>
          <a:p>
            <a:pPr marL="457200" lvl="0" indent="-349250" algn="l" rtl="0">
              <a:spcBef>
                <a:spcPts val="480"/>
              </a:spcBef>
              <a:spcAft>
                <a:spcPts val="0"/>
              </a:spcAft>
              <a:buSzPts val="1900"/>
              <a:buChar char="&gt;"/>
            </a:pPr>
            <a:r>
              <a:rPr lang="en" sz="1900" u="sng">
                <a:solidFill>
                  <a:schemeClr val="hlink"/>
                </a:solidFill>
                <a:hlinkClick r:id="rId7"/>
              </a:rPr>
              <a:t>Change of PI</a:t>
            </a:r>
            <a:endParaRPr sz="1900"/>
          </a:p>
          <a:p>
            <a:pPr marL="457200" lvl="0" indent="-349250" algn="l" rtl="0">
              <a:spcBef>
                <a:spcPts val="0"/>
              </a:spcBef>
              <a:spcAft>
                <a:spcPts val="0"/>
              </a:spcAft>
              <a:buSzPts val="1900"/>
              <a:buChar char="&gt;"/>
            </a:pPr>
            <a:r>
              <a:rPr lang="en" sz="1900" u="sng">
                <a:solidFill>
                  <a:schemeClr val="hlink"/>
                </a:solidFill>
                <a:hlinkClick r:id="rId8"/>
              </a:rPr>
              <a:t>Advance Budget </a:t>
            </a:r>
            <a:endParaRPr sz="1900"/>
          </a:p>
          <a:p>
            <a:pPr marL="457200" lvl="0" indent="-349250" algn="l" rtl="0">
              <a:spcBef>
                <a:spcPts val="0"/>
              </a:spcBef>
              <a:spcAft>
                <a:spcPts val="0"/>
              </a:spcAft>
              <a:buSzPts val="1900"/>
              <a:buChar char="&gt;"/>
            </a:pPr>
            <a:r>
              <a:rPr lang="en" sz="1900" u="sng">
                <a:solidFill>
                  <a:schemeClr val="hlink"/>
                </a:solidFill>
                <a:hlinkClick r:id="rId9"/>
              </a:rPr>
              <a:t>No-Cost Extension or Temporary Budget Extension</a:t>
            </a:r>
            <a:endParaRPr sz="1900"/>
          </a:p>
          <a:p>
            <a:pPr marL="0" lvl="0" indent="0" algn="l" rtl="0">
              <a:spcBef>
                <a:spcPts val="480"/>
              </a:spcBef>
              <a:spcAft>
                <a:spcPts val="0"/>
              </a:spcAft>
              <a:buNone/>
            </a:pPr>
            <a:endParaRPr sz="1900"/>
          </a:p>
          <a:p>
            <a:pPr marL="0" lvl="0" indent="0" algn="l" rtl="0">
              <a:spcBef>
                <a:spcPts val="480"/>
              </a:spcBef>
              <a:spcAft>
                <a:spcPts val="0"/>
              </a:spcAft>
              <a:buNone/>
            </a:pPr>
            <a:r>
              <a:rPr lang="en" sz="1900"/>
              <a:t>NEW SAGE Training Resources:</a:t>
            </a:r>
            <a:endParaRPr sz="1900"/>
          </a:p>
          <a:p>
            <a:pPr marL="457200" lvl="0" indent="-349250" algn="l" rtl="0">
              <a:spcBef>
                <a:spcPts val="480"/>
              </a:spcBef>
              <a:spcAft>
                <a:spcPts val="0"/>
              </a:spcAft>
              <a:buSzPts val="1900"/>
              <a:buChar char="&gt;"/>
            </a:pPr>
            <a:r>
              <a:rPr lang="en" sz="1900" u="sng">
                <a:solidFill>
                  <a:schemeClr val="hlink"/>
                </a:solidFill>
                <a:hlinkClick r:id="rId10"/>
              </a:rPr>
              <a:t>What’s Changing in SAGE?</a:t>
            </a:r>
            <a:r>
              <a:rPr lang="en" sz="1900"/>
              <a:t> Video</a:t>
            </a:r>
            <a:endParaRPr sz="1900"/>
          </a:p>
          <a:p>
            <a:pPr marL="457200" lvl="0" indent="-349250" algn="l" rtl="0">
              <a:spcBef>
                <a:spcPts val="0"/>
              </a:spcBef>
              <a:spcAft>
                <a:spcPts val="0"/>
              </a:spcAft>
              <a:buSzPts val="1900"/>
              <a:buChar char="&gt;"/>
            </a:pPr>
            <a:r>
              <a:rPr lang="en" sz="1900" u="sng">
                <a:solidFill>
                  <a:schemeClr val="hlink"/>
                </a:solidFill>
                <a:hlinkClick r:id="rId11"/>
              </a:rPr>
              <a:t>SAGE Award Setup Workflow</a:t>
            </a:r>
            <a:r>
              <a:rPr lang="en" sz="1900"/>
              <a:t> Video</a:t>
            </a:r>
            <a:endParaRPr sz="1900"/>
          </a:p>
          <a:p>
            <a:pPr marL="457200" lvl="0" indent="-349250" algn="l" rtl="0">
              <a:spcBef>
                <a:spcPts val="0"/>
              </a:spcBef>
              <a:spcAft>
                <a:spcPts val="0"/>
              </a:spcAft>
              <a:buSzPts val="1900"/>
              <a:buChar char="&gt;"/>
            </a:pPr>
            <a:r>
              <a:rPr lang="en" sz="1900" u="sng">
                <a:solidFill>
                  <a:schemeClr val="hlink"/>
                </a:solidFill>
                <a:hlinkClick r:id="rId12"/>
              </a:rPr>
              <a:t>SAGE Budget eLearning</a:t>
            </a:r>
            <a:endParaRPr sz="1900"/>
          </a:p>
          <a:p>
            <a:pPr marL="0" lvl="0" indent="0" algn="l" rtl="0">
              <a:spcBef>
                <a:spcPts val="480"/>
              </a:spcBef>
              <a:spcAft>
                <a:spcPts val="0"/>
              </a:spcAft>
              <a:buNone/>
            </a:pPr>
            <a:endParaRPr sz="1900"/>
          </a:p>
          <a:p>
            <a:pPr marL="0" lvl="0" indent="0" algn="l" rtl="0">
              <a:spcBef>
                <a:spcPts val="480"/>
              </a:spcBef>
              <a:spcAft>
                <a:spcPts val="0"/>
              </a:spcAft>
              <a:buNone/>
            </a:pPr>
            <a:endParaRPr sz="1900"/>
          </a:p>
          <a:p>
            <a:pPr marL="0" lvl="0" indent="0" algn="l" rtl="0">
              <a:spcBef>
                <a:spcPts val="480"/>
              </a:spcBef>
              <a:spcAft>
                <a:spcPts val="0"/>
              </a:spcAft>
              <a:buNone/>
            </a:pPr>
            <a:endParaRPr sz="1900"/>
          </a:p>
          <a:p>
            <a:pPr marL="0" lvl="0" indent="0" algn="l" rtl="0">
              <a:spcBef>
                <a:spcPts val="480"/>
              </a:spcBef>
              <a:spcAft>
                <a:spcPts val="0"/>
              </a:spcAft>
              <a:buNone/>
            </a:pPr>
            <a:endParaRPr sz="1900"/>
          </a:p>
          <a:p>
            <a:pPr marL="0" lvl="0" indent="0" algn="l" rtl="0">
              <a:spcBef>
                <a:spcPts val="480"/>
              </a:spcBef>
              <a:spcAft>
                <a:spcPts val="0"/>
              </a:spcAft>
              <a:buNone/>
            </a:pPr>
            <a:endParaRPr sz="1900"/>
          </a:p>
          <a:p>
            <a:pPr marL="0" lvl="0" indent="0" algn="l" rtl="0">
              <a:lnSpc>
                <a:spcPct val="115000"/>
              </a:lnSpc>
              <a:spcBef>
                <a:spcPts val="480"/>
              </a:spcBef>
              <a:spcAft>
                <a:spcPts val="0"/>
              </a:spcAft>
              <a:buNone/>
            </a:pPr>
            <a:endParaRPr sz="19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50"/>
          <p:cNvSpPr txBox="1">
            <a:spLocks noGrp="1"/>
          </p:cNvSpPr>
          <p:nvPr>
            <p:ph type="title"/>
          </p:nvPr>
        </p:nvSpPr>
        <p:spPr>
          <a:xfrm>
            <a:off x="460375" y="860000"/>
            <a:ext cx="8683500" cy="3522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sz="4500"/>
              <a:t>SAGE TRAINING RESOURCES </a:t>
            </a:r>
            <a:endParaRPr sz="4500"/>
          </a:p>
          <a:p>
            <a:pPr marL="0" lvl="0" indent="0" algn="l" rtl="0">
              <a:lnSpc>
                <a:spcPct val="115000"/>
              </a:lnSpc>
              <a:spcBef>
                <a:spcPts val="0"/>
              </a:spcBef>
              <a:spcAft>
                <a:spcPts val="0"/>
              </a:spcAft>
              <a:buClr>
                <a:schemeClr val="lt2"/>
              </a:buClr>
              <a:buSzPts val="5000"/>
              <a:buFont typeface="Encode Sans Black"/>
              <a:buNone/>
            </a:pPr>
            <a:r>
              <a:rPr lang="en" sz="2200">
                <a:solidFill>
                  <a:schemeClr val="lt1"/>
                </a:solidFill>
              </a:rPr>
              <a:t>April 13, 2023</a:t>
            </a:r>
            <a:endParaRPr sz="3200">
              <a:solidFill>
                <a:schemeClr val="lt1"/>
              </a:solidFill>
            </a:endParaRPr>
          </a:p>
        </p:txBody>
      </p:sp>
      <p:sp>
        <p:nvSpPr>
          <p:cNvPr id="890" name="Google Shape;890;p150"/>
          <p:cNvSpPr/>
          <p:nvPr/>
        </p:nvSpPr>
        <p:spPr>
          <a:xfrm>
            <a:off x="300250" y="5601633"/>
            <a:ext cx="3129000" cy="108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0"/>
          <p:cNvSpPr txBox="1"/>
          <p:nvPr/>
        </p:nvSpPr>
        <p:spPr>
          <a:xfrm>
            <a:off x="491725" y="4927600"/>
            <a:ext cx="5850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2"/>
                </a:solidFill>
                <a:latin typeface="Open Sans"/>
                <a:ea typeface="Open Sans"/>
                <a:cs typeface="Open Sans"/>
                <a:sym typeface="Open Sans"/>
              </a:rPr>
              <a:t>Kim Halstead</a:t>
            </a:r>
            <a:endParaRPr sz="1800">
              <a:solidFill>
                <a:schemeClr val="lt2"/>
              </a:solidFill>
              <a:latin typeface="Open Sans"/>
              <a:ea typeface="Open Sans"/>
              <a:cs typeface="Open Sans"/>
              <a:sym typeface="Open Sans"/>
            </a:endParaRPr>
          </a:p>
          <a:p>
            <a:pPr marL="0" lvl="0" indent="0" algn="l" rtl="0">
              <a:spcBef>
                <a:spcPts val="0"/>
              </a:spcBef>
              <a:spcAft>
                <a:spcPts val="0"/>
              </a:spcAft>
              <a:buNone/>
            </a:pPr>
            <a:r>
              <a:rPr lang="en" sz="1800">
                <a:solidFill>
                  <a:schemeClr val="lt2"/>
                </a:solidFill>
                <a:latin typeface="Open Sans"/>
                <a:ea typeface="Open Sans"/>
                <a:cs typeface="Open Sans"/>
                <a:sym typeface="Open Sans"/>
              </a:rPr>
              <a:t>Office of Research Information Services</a:t>
            </a:r>
            <a:endParaRPr>
              <a:solidFill>
                <a:schemeClr val="lt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51"/>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WHAT’S CHANGING IN SAGE? VIDEO</a:t>
            </a:r>
            <a:endParaRPr/>
          </a:p>
        </p:txBody>
      </p:sp>
      <p:pic>
        <p:nvPicPr>
          <p:cNvPr id="897" name="Google Shape;897;p151">
            <a:hlinkClick r:id="rId3"/>
          </p:cNvPr>
          <p:cNvPicPr preferRelativeResize="0"/>
          <p:nvPr/>
        </p:nvPicPr>
        <p:blipFill>
          <a:blip r:embed="rId4">
            <a:alphaModFix/>
          </a:blip>
          <a:stretch>
            <a:fillRect/>
          </a:stretch>
        </p:blipFill>
        <p:spPr>
          <a:xfrm>
            <a:off x="3741800" y="2155652"/>
            <a:ext cx="5168475" cy="2913425"/>
          </a:xfrm>
          <a:prstGeom prst="rect">
            <a:avLst/>
          </a:prstGeom>
          <a:noFill/>
          <a:ln w="19050" cap="flat" cmpd="sng">
            <a:solidFill>
              <a:schemeClr val="dk2"/>
            </a:solidFill>
            <a:prstDash val="solid"/>
            <a:round/>
            <a:headEnd type="none" w="sm" len="sm"/>
            <a:tailEnd type="none" w="sm" len="sm"/>
          </a:ln>
        </p:spPr>
      </p:pic>
      <p:sp>
        <p:nvSpPr>
          <p:cNvPr id="898" name="Google Shape;898;p151"/>
          <p:cNvSpPr txBox="1">
            <a:spLocks noGrp="1"/>
          </p:cNvSpPr>
          <p:nvPr>
            <p:ph type="body" idx="2"/>
          </p:nvPr>
        </p:nvSpPr>
        <p:spPr>
          <a:xfrm>
            <a:off x="536600" y="2453033"/>
            <a:ext cx="2956500" cy="3587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1600" b="1"/>
              <a:t>New!</a:t>
            </a:r>
            <a:endParaRPr sz="1600" b="1"/>
          </a:p>
          <a:p>
            <a:pPr marL="457200" lvl="0" indent="-330200" algn="l" rtl="0">
              <a:spcBef>
                <a:spcPts val="480"/>
              </a:spcBef>
              <a:spcAft>
                <a:spcPts val="0"/>
              </a:spcAft>
              <a:buClr>
                <a:srgbClr val="4B2E83"/>
              </a:buClr>
              <a:buSzPts val="1600"/>
              <a:buChar char="˃"/>
            </a:pPr>
            <a:r>
              <a:rPr lang="en" sz="1600">
                <a:solidFill>
                  <a:srgbClr val="4B2E83"/>
                </a:solidFill>
              </a:rPr>
              <a:t>Provides a high-level overview of changes coming to SAGE with UWFT, including:</a:t>
            </a:r>
            <a:endParaRPr sz="1600">
              <a:solidFill>
                <a:srgbClr val="4B2E83"/>
              </a:solidFill>
            </a:endParaRPr>
          </a:p>
          <a:p>
            <a:pPr marL="914400" lvl="1" indent="-330200" algn="l" rtl="0">
              <a:spcBef>
                <a:spcPts val="0"/>
              </a:spcBef>
              <a:spcAft>
                <a:spcPts val="0"/>
              </a:spcAft>
              <a:buClr>
                <a:srgbClr val="4B2E83"/>
              </a:buClr>
              <a:buSzPts val="1600"/>
              <a:buChar char="○"/>
            </a:pPr>
            <a:r>
              <a:rPr lang="en" sz="1600">
                <a:solidFill>
                  <a:srgbClr val="4B2E83"/>
                </a:solidFill>
              </a:rPr>
              <a:t>SAGE Award Setup Requests</a:t>
            </a:r>
            <a:endParaRPr sz="1600">
              <a:solidFill>
                <a:srgbClr val="4B2E83"/>
              </a:solidFill>
            </a:endParaRPr>
          </a:p>
          <a:p>
            <a:pPr marL="914400" lvl="1" indent="-330200" algn="l" rtl="0">
              <a:spcBef>
                <a:spcPts val="0"/>
              </a:spcBef>
              <a:spcAft>
                <a:spcPts val="0"/>
              </a:spcAft>
              <a:buClr>
                <a:srgbClr val="4B2E83"/>
              </a:buClr>
              <a:buSzPts val="1600"/>
              <a:buChar char="○"/>
            </a:pPr>
            <a:r>
              <a:rPr lang="en" sz="1600">
                <a:solidFill>
                  <a:srgbClr val="4B2E83"/>
                </a:solidFill>
              </a:rPr>
              <a:t>Cost Centers</a:t>
            </a:r>
            <a:endParaRPr sz="1600">
              <a:solidFill>
                <a:srgbClr val="4B2E83"/>
              </a:solidFill>
            </a:endParaRPr>
          </a:p>
          <a:p>
            <a:pPr marL="914400" lvl="1" indent="-330200" algn="l" rtl="0">
              <a:spcBef>
                <a:spcPts val="0"/>
              </a:spcBef>
              <a:spcAft>
                <a:spcPts val="0"/>
              </a:spcAft>
              <a:buClr>
                <a:srgbClr val="4B2E83"/>
              </a:buClr>
              <a:buSzPts val="1600"/>
              <a:buChar char="○"/>
            </a:pPr>
            <a:r>
              <a:rPr lang="en" sz="1600">
                <a:solidFill>
                  <a:srgbClr val="4B2E83"/>
                </a:solidFill>
              </a:rPr>
              <a:t>SAGE Budget and Award Lines</a:t>
            </a:r>
            <a:endParaRPr sz="1600">
              <a:solidFill>
                <a:srgbClr val="4B2E83"/>
              </a:solidFill>
            </a:endParaRPr>
          </a:p>
          <a:p>
            <a:pPr marL="0" lvl="0" indent="0" algn="l" rtl="0">
              <a:spcBef>
                <a:spcPts val="480"/>
              </a:spcBef>
              <a:spcAft>
                <a:spcPts val="0"/>
              </a:spcAft>
              <a:buNone/>
            </a:pPr>
            <a:endParaRPr sz="1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52"/>
          <p:cNvSpPr txBox="1">
            <a:spLocks noGrp="1"/>
          </p:cNvSpPr>
          <p:nvPr>
            <p:ph type="title"/>
          </p:nvPr>
        </p:nvSpPr>
        <p:spPr>
          <a:xfrm>
            <a:off x="447925" y="492367"/>
            <a:ext cx="84456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SETUP WORKFLOW VIDEO</a:t>
            </a:r>
            <a:endParaRPr/>
          </a:p>
        </p:txBody>
      </p:sp>
      <p:sp>
        <p:nvSpPr>
          <p:cNvPr id="904" name="Google Shape;904;p152"/>
          <p:cNvSpPr txBox="1">
            <a:spLocks noGrp="1"/>
          </p:cNvSpPr>
          <p:nvPr>
            <p:ph type="body" idx="2"/>
          </p:nvPr>
        </p:nvSpPr>
        <p:spPr>
          <a:xfrm>
            <a:off x="532075" y="2459933"/>
            <a:ext cx="2871900" cy="3587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1600" b="1"/>
              <a:t>New!</a:t>
            </a:r>
            <a:endParaRPr sz="1600" b="1"/>
          </a:p>
          <a:p>
            <a:pPr marL="457200" lvl="0" indent="-330200" algn="l" rtl="0">
              <a:spcBef>
                <a:spcPts val="480"/>
              </a:spcBef>
              <a:spcAft>
                <a:spcPts val="0"/>
              </a:spcAft>
              <a:buClr>
                <a:srgbClr val="4B2E83"/>
              </a:buClr>
              <a:buSzPts val="1600"/>
              <a:buChar char="˃"/>
            </a:pPr>
            <a:r>
              <a:rPr lang="en" sz="1600">
                <a:solidFill>
                  <a:srgbClr val="4B2E83"/>
                </a:solidFill>
              </a:rPr>
              <a:t>Provides an overview of the future of the award setup workflow in SAGE</a:t>
            </a:r>
            <a:endParaRPr sz="1600">
              <a:solidFill>
                <a:srgbClr val="4B2E83"/>
              </a:solidFill>
            </a:endParaRPr>
          </a:p>
          <a:p>
            <a:pPr marL="0" lvl="0" indent="0" algn="l" rtl="0">
              <a:spcBef>
                <a:spcPts val="480"/>
              </a:spcBef>
              <a:spcAft>
                <a:spcPts val="0"/>
              </a:spcAft>
              <a:buNone/>
            </a:pPr>
            <a:endParaRPr sz="1600"/>
          </a:p>
        </p:txBody>
      </p:sp>
      <p:pic>
        <p:nvPicPr>
          <p:cNvPr id="905" name="Google Shape;905;p152">
            <a:hlinkClick r:id="rId3"/>
          </p:cNvPr>
          <p:cNvPicPr preferRelativeResize="0"/>
          <p:nvPr/>
        </p:nvPicPr>
        <p:blipFill>
          <a:blip r:embed="rId4">
            <a:alphaModFix/>
          </a:blip>
          <a:stretch>
            <a:fillRect/>
          </a:stretch>
        </p:blipFill>
        <p:spPr>
          <a:xfrm>
            <a:off x="3616776" y="2136033"/>
            <a:ext cx="5192124" cy="2933332"/>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53"/>
          <p:cNvSpPr txBox="1">
            <a:spLocks noGrp="1"/>
          </p:cNvSpPr>
          <p:nvPr>
            <p:ph type="title"/>
          </p:nvPr>
        </p:nvSpPr>
        <p:spPr>
          <a:xfrm>
            <a:off x="447925" y="492367"/>
            <a:ext cx="84456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BUDGET ELEARNING</a:t>
            </a:r>
            <a:endParaRPr/>
          </a:p>
        </p:txBody>
      </p:sp>
      <p:sp>
        <p:nvSpPr>
          <p:cNvPr id="911" name="Google Shape;911;p153"/>
          <p:cNvSpPr txBox="1">
            <a:spLocks noGrp="1"/>
          </p:cNvSpPr>
          <p:nvPr>
            <p:ph type="body" idx="2"/>
          </p:nvPr>
        </p:nvSpPr>
        <p:spPr>
          <a:xfrm>
            <a:off x="532075" y="2459933"/>
            <a:ext cx="2559000" cy="3587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1600" b="1"/>
              <a:t>Launched January 2023</a:t>
            </a:r>
            <a:endParaRPr sz="1600">
              <a:solidFill>
                <a:srgbClr val="4B2E83"/>
              </a:solidFill>
            </a:endParaRPr>
          </a:p>
          <a:p>
            <a:pPr marL="457200" lvl="0" indent="-330200" algn="l" rtl="0">
              <a:spcBef>
                <a:spcPts val="480"/>
              </a:spcBef>
              <a:spcAft>
                <a:spcPts val="0"/>
              </a:spcAft>
              <a:buClr>
                <a:srgbClr val="4B2E83"/>
              </a:buClr>
              <a:buSzPts val="1600"/>
              <a:buChar char="˃"/>
            </a:pPr>
            <a:r>
              <a:rPr lang="en" sz="1600">
                <a:solidFill>
                  <a:srgbClr val="4B2E83"/>
                </a:solidFill>
              </a:rPr>
              <a:t>Provides on-demand instruction in SAGE Budget when you need it!</a:t>
            </a:r>
            <a:endParaRPr sz="1600">
              <a:solidFill>
                <a:srgbClr val="4B2E83"/>
              </a:solidFill>
            </a:endParaRPr>
          </a:p>
          <a:p>
            <a:pPr marL="0" lvl="0" indent="0" algn="l" rtl="0">
              <a:spcBef>
                <a:spcPts val="480"/>
              </a:spcBef>
              <a:spcAft>
                <a:spcPts val="0"/>
              </a:spcAft>
              <a:buNone/>
            </a:pPr>
            <a:endParaRPr sz="1600"/>
          </a:p>
        </p:txBody>
      </p:sp>
      <p:pic>
        <p:nvPicPr>
          <p:cNvPr id="912" name="Google Shape;912;p153">
            <a:hlinkClick r:id="rId3"/>
          </p:cNvPr>
          <p:cNvPicPr preferRelativeResize="0"/>
          <p:nvPr/>
        </p:nvPicPr>
        <p:blipFill>
          <a:blip r:embed="rId4">
            <a:alphaModFix/>
          </a:blip>
          <a:stretch>
            <a:fillRect/>
          </a:stretch>
        </p:blipFill>
        <p:spPr>
          <a:xfrm>
            <a:off x="3038000" y="1959760"/>
            <a:ext cx="5675550" cy="2980579"/>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54"/>
          <p:cNvSpPr txBox="1">
            <a:spLocks noGrp="1"/>
          </p:cNvSpPr>
          <p:nvPr>
            <p:ph type="title"/>
          </p:nvPr>
        </p:nvSpPr>
        <p:spPr>
          <a:xfrm>
            <a:off x="447922" y="492380"/>
            <a:ext cx="8197200" cy="132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ADDITIONAL SAGE TRAINING</a:t>
            </a:r>
            <a:endParaRPr/>
          </a:p>
        </p:txBody>
      </p:sp>
      <p:sp>
        <p:nvSpPr>
          <p:cNvPr id="918" name="Google Shape;918;p154"/>
          <p:cNvSpPr txBox="1">
            <a:spLocks noGrp="1"/>
          </p:cNvSpPr>
          <p:nvPr>
            <p:ph type="body" idx="2"/>
          </p:nvPr>
        </p:nvSpPr>
        <p:spPr>
          <a:xfrm>
            <a:off x="532950" y="2216500"/>
            <a:ext cx="3749100" cy="4557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sz="1600" b="1"/>
              <a:t>Available Now</a:t>
            </a:r>
            <a:endParaRPr sz="1600" b="1"/>
          </a:p>
          <a:p>
            <a:pPr marL="0" lvl="0" indent="0" algn="l" rtl="0">
              <a:spcBef>
                <a:spcPts val="480"/>
              </a:spcBef>
              <a:spcAft>
                <a:spcPts val="0"/>
              </a:spcAft>
              <a:buNone/>
            </a:pPr>
            <a:r>
              <a:rPr lang="en" sz="1600" u="sng">
                <a:solidFill>
                  <a:schemeClr val="dk1"/>
                </a:solidFill>
                <a:hlinkClick r:id="rId3">
                  <a:extLst>
                    <a:ext uri="{A12FA001-AC4F-418D-AE19-62706E023703}">
                      <ahyp:hlinkClr xmlns:ahyp="http://schemas.microsoft.com/office/drawing/2018/hyperlinkcolor" val="tx"/>
                    </a:ext>
                  </a:extLst>
                </a:hlinkClick>
              </a:rPr>
              <a:t>SAGE Budget Instructor-led Classes</a:t>
            </a:r>
            <a:endParaRPr sz="1600">
              <a:solidFill>
                <a:schemeClr val="dk1"/>
              </a:solidFill>
            </a:endParaRPr>
          </a:p>
          <a:p>
            <a:pPr marL="457200" lvl="0" indent="-330200" algn="l" rtl="0">
              <a:spcBef>
                <a:spcPts val="480"/>
              </a:spcBef>
              <a:spcAft>
                <a:spcPts val="0"/>
              </a:spcAft>
              <a:buClr>
                <a:srgbClr val="4B2E83"/>
              </a:buClr>
              <a:buSzPts val="1600"/>
              <a:buChar char="˃"/>
            </a:pPr>
            <a:r>
              <a:rPr lang="en" sz="1600" u="sng">
                <a:solidFill>
                  <a:srgbClr val="4B2E83"/>
                </a:solidFill>
                <a:hlinkClick r:id="rId4">
                  <a:extLst>
                    <a:ext uri="{A12FA001-AC4F-418D-AE19-62706E023703}">
                      <ahyp:hlinkClr xmlns:ahyp="http://schemas.microsoft.com/office/drawing/2018/hyperlinkcolor" val="tx"/>
                    </a:ext>
                  </a:extLst>
                </a:hlinkClick>
              </a:rPr>
              <a:t>04/11</a:t>
            </a:r>
            <a:endParaRPr sz="1600">
              <a:solidFill>
                <a:srgbClr val="4B2E83"/>
              </a:solidFill>
            </a:endParaRPr>
          </a:p>
          <a:p>
            <a:pPr marL="457200" lvl="0" indent="-330200" algn="l" rtl="0">
              <a:spcBef>
                <a:spcPts val="0"/>
              </a:spcBef>
              <a:spcAft>
                <a:spcPts val="0"/>
              </a:spcAft>
              <a:buClr>
                <a:srgbClr val="4B2E83"/>
              </a:buClr>
              <a:buSzPts val="1600"/>
              <a:buChar char="˃"/>
            </a:pPr>
            <a:r>
              <a:rPr lang="en" sz="1600" u="sng">
                <a:solidFill>
                  <a:srgbClr val="4B2E83"/>
                </a:solidFill>
                <a:hlinkClick r:id="rId5">
                  <a:extLst>
                    <a:ext uri="{A12FA001-AC4F-418D-AE19-62706E023703}">
                      <ahyp:hlinkClr xmlns:ahyp="http://schemas.microsoft.com/office/drawing/2018/hyperlinkcolor" val="tx"/>
                    </a:ext>
                  </a:extLst>
                </a:hlinkClick>
              </a:rPr>
              <a:t>05/18</a:t>
            </a:r>
            <a:endParaRPr sz="1600">
              <a:solidFill>
                <a:srgbClr val="4B2E83"/>
              </a:solidFill>
            </a:endParaRPr>
          </a:p>
          <a:p>
            <a:pPr marL="457200" lvl="0" indent="-330200" algn="l" rtl="0">
              <a:spcBef>
                <a:spcPts val="0"/>
              </a:spcBef>
              <a:spcAft>
                <a:spcPts val="0"/>
              </a:spcAft>
              <a:buClr>
                <a:srgbClr val="4B2E83"/>
              </a:buClr>
              <a:buSzPts val="1600"/>
              <a:buChar char="˃"/>
            </a:pPr>
            <a:r>
              <a:rPr lang="en" sz="1600" u="sng">
                <a:solidFill>
                  <a:srgbClr val="4B2E83"/>
                </a:solidFill>
                <a:hlinkClick r:id="rId6">
                  <a:extLst>
                    <a:ext uri="{A12FA001-AC4F-418D-AE19-62706E023703}">
                      <ahyp:hlinkClr xmlns:ahyp="http://schemas.microsoft.com/office/drawing/2018/hyperlinkcolor" val="tx"/>
                    </a:ext>
                  </a:extLst>
                </a:hlinkClick>
              </a:rPr>
              <a:t>06/13</a:t>
            </a:r>
            <a:endParaRPr sz="1600">
              <a:solidFill>
                <a:srgbClr val="4B2E83"/>
              </a:solidFill>
            </a:endParaRPr>
          </a:p>
          <a:p>
            <a:pPr marL="0" lvl="0" indent="0" algn="l" rtl="0">
              <a:spcBef>
                <a:spcPts val="480"/>
              </a:spcBef>
              <a:spcAft>
                <a:spcPts val="0"/>
              </a:spcAft>
              <a:buNone/>
            </a:pPr>
            <a:endParaRPr sz="1600"/>
          </a:p>
          <a:p>
            <a:pPr marL="0" lvl="0" indent="0" algn="l" rtl="0">
              <a:spcBef>
                <a:spcPts val="480"/>
              </a:spcBef>
              <a:spcAft>
                <a:spcPts val="0"/>
              </a:spcAft>
              <a:buNone/>
            </a:pPr>
            <a:r>
              <a:rPr lang="en" sz="1600" u="sng">
                <a:solidFill>
                  <a:srgbClr val="4B2E83"/>
                </a:solidFill>
                <a:hlinkClick r:id="rId7">
                  <a:extLst>
                    <a:ext uri="{A12FA001-AC4F-418D-AE19-62706E023703}">
                      <ahyp:hlinkClr xmlns:ahyp="http://schemas.microsoft.com/office/drawing/2018/hyperlinkcolor" val="tx"/>
                    </a:ext>
                  </a:extLst>
                </a:hlinkClick>
              </a:rPr>
              <a:t>SAGE Budget Virtual Office Hours</a:t>
            </a:r>
            <a:r>
              <a:rPr lang="en" sz="1600">
                <a:solidFill>
                  <a:srgbClr val="4B2E83"/>
                </a:solidFill>
              </a:rPr>
              <a:t> </a:t>
            </a:r>
            <a:endParaRPr sz="1600">
              <a:solidFill>
                <a:srgbClr val="4B2E83"/>
              </a:solidFill>
            </a:endParaRPr>
          </a:p>
          <a:p>
            <a:pPr marL="457200" lvl="0" indent="-330200" algn="l" rtl="0">
              <a:spcBef>
                <a:spcPts val="480"/>
              </a:spcBef>
              <a:spcAft>
                <a:spcPts val="0"/>
              </a:spcAft>
              <a:buClr>
                <a:schemeClr val="dk1"/>
              </a:buClr>
              <a:buSzPts val="1600"/>
              <a:buChar char="˃"/>
            </a:pPr>
            <a:r>
              <a:rPr lang="en" sz="1600">
                <a:solidFill>
                  <a:schemeClr val="dk1"/>
                </a:solidFill>
              </a:rPr>
              <a:t>04/20</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05/04</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05/18</a:t>
            </a:r>
            <a:endParaRPr sz="1600"/>
          </a:p>
          <a:p>
            <a:pPr marL="0" lvl="0" indent="0" algn="l" rtl="0">
              <a:spcBef>
                <a:spcPts val="480"/>
              </a:spcBef>
              <a:spcAft>
                <a:spcPts val="0"/>
              </a:spcAft>
              <a:buNone/>
            </a:pPr>
            <a:endParaRPr sz="1600"/>
          </a:p>
          <a:p>
            <a:pPr marL="0" lvl="0" indent="0" algn="l" rtl="0">
              <a:spcBef>
                <a:spcPts val="480"/>
              </a:spcBef>
              <a:spcAft>
                <a:spcPts val="0"/>
              </a:spcAft>
              <a:buNone/>
            </a:pPr>
            <a:r>
              <a:rPr lang="en" sz="1300" i="1"/>
              <a:t>More SAGE resources are accessible through the </a:t>
            </a:r>
            <a:r>
              <a:rPr lang="en" sz="1300" i="1" u="sng">
                <a:solidFill>
                  <a:srgbClr val="4B2E83"/>
                </a:solidFill>
                <a:hlinkClick r:id="rId7">
                  <a:extLst>
                    <a:ext uri="{A12FA001-AC4F-418D-AE19-62706E023703}">
                      <ahyp:hlinkClr xmlns:ahyp="http://schemas.microsoft.com/office/drawing/2018/hyperlinkcolor" val="tx"/>
                    </a:ext>
                  </a:extLst>
                </a:hlinkClick>
              </a:rPr>
              <a:t>UWFT for the Research Community</a:t>
            </a:r>
            <a:r>
              <a:rPr lang="en" sz="1300" i="1"/>
              <a:t> webpage.</a:t>
            </a:r>
            <a:endParaRPr sz="1300" i="1"/>
          </a:p>
          <a:p>
            <a:pPr marL="0" lvl="0" indent="0" algn="l" rtl="0">
              <a:spcBef>
                <a:spcPts val="480"/>
              </a:spcBef>
              <a:spcAft>
                <a:spcPts val="0"/>
              </a:spcAft>
              <a:buNone/>
            </a:pPr>
            <a:endParaRPr sz="1600"/>
          </a:p>
        </p:txBody>
      </p:sp>
      <p:sp>
        <p:nvSpPr>
          <p:cNvPr id="919" name="Google Shape;919;p154"/>
          <p:cNvSpPr txBox="1"/>
          <p:nvPr/>
        </p:nvSpPr>
        <p:spPr>
          <a:xfrm>
            <a:off x="5103775" y="2216500"/>
            <a:ext cx="3000000" cy="911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480"/>
              </a:spcBef>
              <a:spcAft>
                <a:spcPts val="0"/>
              </a:spcAft>
              <a:buNone/>
            </a:pPr>
            <a:r>
              <a:rPr lang="en" sz="1600" b="1">
                <a:solidFill>
                  <a:schemeClr val="dk1"/>
                </a:solidFill>
                <a:latin typeface="Open Sans"/>
                <a:ea typeface="Open Sans"/>
                <a:cs typeface="Open Sans"/>
                <a:sym typeface="Open Sans"/>
              </a:rPr>
              <a:t>In Development</a:t>
            </a:r>
            <a:endParaRPr sz="1600" b="1">
              <a:solidFill>
                <a:schemeClr val="dk1"/>
              </a:solidFill>
              <a:latin typeface="Open Sans"/>
              <a:ea typeface="Open Sans"/>
              <a:cs typeface="Open Sans"/>
              <a:sym typeface="Open Sans"/>
            </a:endParaRPr>
          </a:p>
          <a:p>
            <a:pPr marL="457200" lvl="0" indent="-330200" algn="l" rtl="0">
              <a:lnSpc>
                <a:spcPct val="90000"/>
              </a:lnSpc>
              <a:spcBef>
                <a:spcPts val="48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SAGE Awards eLearning and user guides</a:t>
            </a:r>
            <a:endParaRPr sz="1600">
              <a:solidFill>
                <a:schemeClr val="dk1"/>
              </a:solidFill>
              <a:latin typeface="Open Sans"/>
              <a:ea typeface="Open Sans"/>
              <a:cs typeface="Open Sans"/>
              <a:sym typeface="Open Sans"/>
            </a:endParaRPr>
          </a:p>
        </p:txBody>
      </p:sp>
      <p:cxnSp>
        <p:nvCxnSpPr>
          <p:cNvPr id="920" name="Google Shape;920;p154"/>
          <p:cNvCxnSpPr/>
          <p:nvPr/>
        </p:nvCxnSpPr>
        <p:spPr>
          <a:xfrm>
            <a:off x="4501600" y="2216500"/>
            <a:ext cx="0" cy="3741600"/>
          </a:xfrm>
          <a:prstGeom prst="straightConnector1">
            <a:avLst/>
          </a:prstGeom>
          <a:noFill/>
          <a:ln w="9525" cap="flat" cmpd="sng">
            <a:solidFill>
              <a:schemeClr val="dk2"/>
            </a:solidFill>
            <a:prstDash val="solid"/>
            <a:round/>
            <a:headEnd type="none" w="med" len="med"/>
            <a:tailEnd type="none" w="med" len="med"/>
          </a:ln>
        </p:spPr>
      </p:cxnSp>
      <p:pic>
        <p:nvPicPr>
          <p:cNvPr id="921" name="Google Shape;921;p154"/>
          <p:cNvPicPr preferRelativeResize="0"/>
          <p:nvPr/>
        </p:nvPicPr>
        <p:blipFill>
          <a:blip r:embed="rId8">
            <a:alphaModFix/>
          </a:blip>
          <a:stretch>
            <a:fillRect/>
          </a:stretch>
        </p:blipFill>
        <p:spPr>
          <a:xfrm>
            <a:off x="3873638" y="2167833"/>
            <a:ext cx="538825" cy="538825"/>
          </a:xfrm>
          <a:prstGeom prst="rect">
            <a:avLst/>
          </a:prstGeom>
          <a:noFill/>
          <a:ln>
            <a:noFill/>
          </a:ln>
        </p:spPr>
      </p:pic>
      <p:pic>
        <p:nvPicPr>
          <p:cNvPr id="922" name="Google Shape;922;p154"/>
          <p:cNvPicPr preferRelativeResize="0"/>
          <p:nvPr/>
        </p:nvPicPr>
        <p:blipFill>
          <a:blip r:embed="rId9">
            <a:alphaModFix/>
          </a:blip>
          <a:stretch>
            <a:fillRect/>
          </a:stretch>
        </p:blipFill>
        <p:spPr>
          <a:xfrm>
            <a:off x="3903100" y="4296400"/>
            <a:ext cx="479900" cy="479900"/>
          </a:xfrm>
          <a:prstGeom prst="rect">
            <a:avLst/>
          </a:prstGeom>
          <a:noFill/>
          <a:ln>
            <a:noFill/>
          </a:ln>
        </p:spPr>
      </p:pic>
      <p:pic>
        <p:nvPicPr>
          <p:cNvPr id="923" name="Google Shape;923;p154"/>
          <p:cNvPicPr preferRelativeResize="0"/>
          <p:nvPr/>
        </p:nvPicPr>
        <p:blipFill>
          <a:blip r:embed="rId10">
            <a:alphaModFix/>
          </a:blip>
          <a:stretch>
            <a:fillRect/>
          </a:stretch>
        </p:blipFill>
        <p:spPr>
          <a:xfrm>
            <a:off x="8359950" y="2291400"/>
            <a:ext cx="574875" cy="574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1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Changes to Effort Reporting</a:t>
            </a:r>
            <a:endParaRPr/>
          </a:p>
        </p:txBody>
      </p:sp>
      <p:sp>
        <p:nvSpPr>
          <p:cNvPr id="571" name="Google Shape;571;p11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
                <a:latin typeface="Arial"/>
                <a:ea typeface="Arial"/>
                <a:cs typeface="Arial"/>
                <a:sym typeface="Arial"/>
              </a:rPr>
              <a:t>eFECS will be retired and a new system (ECC) will take its place to document effort reporting</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eFECS: Faculty Effort thru June 30, 2023</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GCCRs: Payroll certifications thru June 30, 2023</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ECC: Effort and payroll certifications for periods starting on or after July 1, 2023</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p:txBody>
      </p:sp>
      <p:sp>
        <p:nvSpPr>
          <p:cNvPr id="572" name="Google Shape;572;p11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55"/>
          <p:cNvSpPr txBox="1">
            <a:spLocks noGrp="1"/>
          </p:cNvSpPr>
          <p:nvPr>
            <p:ph type="title"/>
          </p:nvPr>
        </p:nvSpPr>
        <p:spPr>
          <a:xfrm>
            <a:off x="460375" y="859991"/>
            <a:ext cx="6972300" cy="3522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5000"/>
              <a:buFont typeface="Encode Sans Black"/>
              <a:buNone/>
            </a:pPr>
            <a:r>
              <a:rPr lang="en"/>
              <a:t>Award Portal Update</a:t>
            </a:r>
            <a:endParaRPr/>
          </a:p>
        </p:txBody>
      </p:sp>
      <p:sp>
        <p:nvSpPr>
          <p:cNvPr id="929" name="Google Shape;929;p155"/>
          <p:cNvSpPr txBox="1"/>
          <p:nvPr/>
        </p:nvSpPr>
        <p:spPr>
          <a:xfrm>
            <a:off x="621250" y="4963867"/>
            <a:ext cx="48573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2"/>
                </a:solidFill>
                <a:latin typeface="Encode Sans"/>
                <a:ea typeface="Encode Sans"/>
                <a:cs typeface="Encode Sans"/>
                <a:sym typeface="Encode Sans"/>
              </a:rPr>
              <a:t>Juan Lepez</a:t>
            </a:r>
            <a:endParaRPr sz="1400" b="1" i="0" u="none" strike="noStrike" cap="none">
              <a:solidFill>
                <a:schemeClr val="lt2"/>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2"/>
                </a:solidFill>
                <a:latin typeface="Encode Sans"/>
                <a:ea typeface="Encode Sans"/>
                <a:cs typeface="Encode Sans"/>
                <a:sym typeface="Encode Sans"/>
              </a:rPr>
              <a:t>Director, Grant &amp; Contract Accounting</a:t>
            </a:r>
            <a:endParaRPr sz="1400" b="1" i="0" u="none" strike="noStrike" cap="none">
              <a:solidFill>
                <a:schemeClr val="lt2"/>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2"/>
                </a:solidFill>
                <a:latin typeface="Encode Sans"/>
                <a:ea typeface="Encode Sans"/>
                <a:cs typeface="Encode Sans"/>
                <a:sym typeface="Encode Sans"/>
              </a:rPr>
              <a:t>APRIL 2023 MRAM</a:t>
            </a:r>
            <a:endParaRPr sz="1400" b="1" i="0" u="none" strike="noStrike" cap="none">
              <a:solidFill>
                <a:schemeClr val="lt2"/>
              </a:solidFill>
              <a:latin typeface="Encode Sans"/>
              <a:ea typeface="Encode Sans"/>
              <a:cs typeface="Encode Sans"/>
              <a:sym typeface="Encode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56"/>
          <p:cNvSpPr txBox="1">
            <a:spLocks noGrp="1"/>
          </p:cNvSpPr>
          <p:nvPr>
            <p:ph type="body" idx="1"/>
          </p:nvPr>
        </p:nvSpPr>
        <p:spPr>
          <a:xfrm>
            <a:off x="473450" y="2156605"/>
            <a:ext cx="8197200" cy="393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400"/>
              </a:spcBef>
              <a:spcAft>
                <a:spcPts val="0"/>
              </a:spcAft>
              <a:buSzPts val="2400"/>
              <a:buNone/>
            </a:pPr>
            <a:r>
              <a:rPr lang="en"/>
              <a:t>Replacing GrantTracker as your one-stop grant shop</a:t>
            </a:r>
            <a:endParaRPr/>
          </a:p>
        </p:txBody>
      </p:sp>
      <p:sp>
        <p:nvSpPr>
          <p:cNvPr id="935" name="Google Shape;935;p156"/>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000"/>
              <a:buFont typeface="Encode Sans Black"/>
              <a:buNone/>
            </a:pPr>
            <a:r>
              <a:rPr lang="en"/>
              <a:t>AWARD PORTAL IS…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57"/>
          <p:cNvSpPr txBox="1">
            <a:spLocks noGrp="1"/>
          </p:cNvSpPr>
          <p:nvPr>
            <p:ph type="body" idx="1"/>
          </p:nvPr>
        </p:nvSpPr>
        <p:spPr>
          <a:xfrm>
            <a:off x="447925" y="2301937"/>
            <a:ext cx="8197200" cy="37941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480"/>
              </a:spcBef>
              <a:spcAft>
                <a:spcPts val="0"/>
              </a:spcAft>
              <a:buSzPts val="2400"/>
              <a:buChar char="&gt;"/>
            </a:pPr>
            <a:r>
              <a:rPr lang="en"/>
              <a:t>One-stop view of a sponsored award/grants</a:t>
            </a:r>
            <a:endParaRPr/>
          </a:p>
          <a:p>
            <a:pPr marL="457200" lvl="0" indent="-381000" algn="l" rtl="0">
              <a:lnSpc>
                <a:spcPct val="150000"/>
              </a:lnSpc>
              <a:spcBef>
                <a:spcPts val="0"/>
              </a:spcBef>
              <a:spcAft>
                <a:spcPts val="0"/>
              </a:spcAft>
              <a:buSzPts val="2400"/>
              <a:buChar char="&gt;"/>
            </a:pPr>
            <a:r>
              <a:rPr lang="en">
                <a:solidFill>
                  <a:schemeClr val="dk1"/>
                </a:solidFill>
              </a:rPr>
              <a:t>Communication system between campus units/ shared environments and GCA</a:t>
            </a:r>
            <a:endParaRPr/>
          </a:p>
          <a:p>
            <a:pPr marL="457200" lvl="0" indent="-381000" algn="l" rtl="0">
              <a:lnSpc>
                <a:spcPct val="150000"/>
              </a:lnSpc>
              <a:spcBef>
                <a:spcPts val="0"/>
              </a:spcBef>
              <a:spcAft>
                <a:spcPts val="0"/>
              </a:spcAft>
              <a:buSzPts val="2400"/>
              <a:buChar char="&gt;"/>
            </a:pPr>
            <a:r>
              <a:rPr lang="en"/>
              <a:t>One day delay from Workday</a:t>
            </a:r>
            <a:endParaRPr/>
          </a:p>
          <a:p>
            <a:pPr marL="457200" lvl="0" indent="-381000" algn="l" rtl="0">
              <a:lnSpc>
                <a:spcPct val="150000"/>
              </a:lnSpc>
              <a:spcBef>
                <a:spcPts val="0"/>
              </a:spcBef>
              <a:spcAft>
                <a:spcPts val="0"/>
              </a:spcAft>
              <a:buSzPts val="2400"/>
              <a:buChar char="&gt;"/>
            </a:pPr>
            <a:r>
              <a:rPr lang="en"/>
              <a:t>Not used by any other central office</a:t>
            </a:r>
            <a:endParaRPr/>
          </a:p>
          <a:p>
            <a:pPr marL="457200" lvl="0" indent="-381000" algn="l" rtl="0">
              <a:lnSpc>
                <a:spcPct val="150000"/>
              </a:lnSpc>
              <a:spcBef>
                <a:spcPts val="0"/>
              </a:spcBef>
              <a:spcAft>
                <a:spcPts val="0"/>
              </a:spcAft>
              <a:buSzPts val="2400"/>
              <a:buChar char="&gt;"/>
            </a:pPr>
            <a:r>
              <a:rPr lang="en">
                <a:solidFill>
                  <a:schemeClr val="dk1"/>
                </a:solidFill>
              </a:rPr>
              <a:t>Access to sponsor invoices and financial reports</a:t>
            </a:r>
            <a:endParaRPr/>
          </a:p>
          <a:p>
            <a:pPr marL="457200" lvl="0" indent="-381000" algn="l" rtl="0">
              <a:lnSpc>
                <a:spcPct val="150000"/>
              </a:lnSpc>
              <a:spcBef>
                <a:spcPts val="0"/>
              </a:spcBef>
              <a:spcAft>
                <a:spcPts val="0"/>
              </a:spcAft>
              <a:buSzPts val="2400"/>
              <a:buChar char="&gt;"/>
            </a:pPr>
            <a:r>
              <a:rPr lang="en"/>
              <a:t>Just need a UW netID to access AP</a:t>
            </a:r>
            <a:endParaRPr/>
          </a:p>
        </p:txBody>
      </p:sp>
      <p:sp>
        <p:nvSpPr>
          <p:cNvPr id="941" name="Google Shape;941;p157"/>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WHAT’S NOT CHANGING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58"/>
          <p:cNvSpPr txBox="1">
            <a:spLocks noGrp="1"/>
          </p:cNvSpPr>
          <p:nvPr>
            <p:ph type="body" idx="1"/>
          </p:nvPr>
        </p:nvSpPr>
        <p:spPr>
          <a:xfrm>
            <a:off x="447925" y="2277037"/>
            <a:ext cx="8197200" cy="38193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480"/>
              </a:spcBef>
              <a:spcAft>
                <a:spcPts val="0"/>
              </a:spcAft>
              <a:buSzPts val="2400"/>
              <a:buChar char="&gt;"/>
            </a:pPr>
            <a:r>
              <a:rPr lang="en"/>
              <a:t>New look</a:t>
            </a:r>
            <a:endParaRPr/>
          </a:p>
          <a:p>
            <a:pPr marL="457200" lvl="0" indent="-381000" algn="l" rtl="0">
              <a:lnSpc>
                <a:spcPct val="150000"/>
              </a:lnSpc>
              <a:spcBef>
                <a:spcPts val="0"/>
              </a:spcBef>
              <a:spcAft>
                <a:spcPts val="0"/>
              </a:spcAft>
              <a:buSzPts val="2400"/>
              <a:buChar char="&gt;"/>
            </a:pPr>
            <a:r>
              <a:rPr lang="en">
                <a:solidFill>
                  <a:schemeClr val="dk1"/>
                </a:solidFill>
              </a:rPr>
              <a:t>GrantTracker Notes → Award Portal Tickets</a:t>
            </a:r>
            <a:endParaRPr/>
          </a:p>
          <a:p>
            <a:pPr marL="457200" lvl="0" indent="-381000" algn="l" rtl="0">
              <a:lnSpc>
                <a:spcPct val="150000"/>
              </a:lnSpc>
              <a:spcBef>
                <a:spcPts val="0"/>
              </a:spcBef>
              <a:spcAft>
                <a:spcPts val="0"/>
              </a:spcAft>
              <a:buSzPts val="2400"/>
              <a:buChar char="&gt;"/>
            </a:pPr>
            <a:r>
              <a:rPr lang="en"/>
              <a:t>Organized based on Workday award structure</a:t>
            </a:r>
            <a:endParaRPr/>
          </a:p>
          <a:p>
            <a:pPr marL="457200" lvl="0" indent="-381000" algn="l" rtl="0">
              <a:lnSpc>
                <a:spcPct val="150000"/>
              </a:lnSpc>
              <a:spcBef>
                <a:spcPts val="0"/>
              </a:spcBef>
              <a:spcAft>
                <a:spcPts val="0"/>
              </a:spcAft>
              <a:buSzPts val="2400"/>
              <a:buChar char="&gt;"/>
            </a:pPr>
            <a:r>
              <a:rPr lang="en"/>
              <a:t>Workday terminology</a:t>
            </a:r>
            <a:endParaRPr/>
          </a:p>
          <a:p>
            <a:pPr marL="457200" lvl="0" indent="-381000" algn="l" rtl="0">
              <a:lnSpc>
                <a:spcPct val="150000"/>
              </a:lnSpc>
              <a:spcBef>
                <a:spcPts val="0"/>
              </a:spcBef>
              <a:spcAft>
                <a:spcPts val="0"/>
              </a:spcAft>
              <a:buSzPts val="2400"/>
              <a:buChar char="&gt;"/>
            </a:pPr>
            <a:r>
              <a:rPr lang="en"/>
              <a:t>No more deficit transfer functionality</a:t>
            </a:r>
            <a:endParaRPr/>
          </a:p>
        </p:txBody>
      </p:sp>
      <p:sp>
        <p:nvSpPr>
          <p:cNvPr id="947" name="Google Shape;947;p158"/>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WHAT’S CHANGING WITH AP</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59"/>
          <p:cNvSpPr txBox="1">
            <a:spLocks noGrp="1"/>
          </p:cNvSpPr>
          <p:nvPr>
            <p:ph type="body" idx="1"/>
          </p:nvPr>
        </p:nvSpPr>
        <p:spPr>
          <a:xfrm>
            <a:off x="473400" y="2307571"/>
            <a:ext cx="8197200" cy="39873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480"/>
              </a:spcBef>
              <a:spcAft>
                <a:spcPts val="0"/>
              </a:spcAft>
              <a:buSzPts val="2400"/>
              <a:buChar char="&gt;"/>
            </a:pPr>
            <a:r>
              <a:rPr lang="en"/>
              <a:t>GrantTracker will be left online for previous biennium/closed budgets, but read only</a:t>
            </a:r>
            <a:endParaRPr/>
          </a:p>
          <a:p>
            <a:pPr marL="0" lvl="0" indent="0" algn="l" rtl="0">
              <a:lnSpc>
                <a:spcPct val="100000"/>
              </a:lnSpc>
              <a:spcBef>
                <a:spcPts val="480"/>
              </a:spcBef>
              <a:spcAft>
                <a:spcPts val="0"/>
              </a:spcAft>
              <a:buSzPts val="2400"/>
              <a:buNone/>
            </a:pPr>
            <a:endParaRPr/>
          </a:p>
          <a:p>
            <a:pPr marL="457200" lvl="0" indent="-381000" algn="l" rtl="0">
              <a:lnSpc>
                <a:spcPct val="100000"/>
              </a:lnSpc>
              <a:spcBef>
                <a:spcPts val="480"/>
              </a:spcBef>
              <a:spcAft>
                <a:spcPts val="0"/>
              </a:spcAft>
              <a:buSzPts val="2400"/>
              <a:buChar char="&gt;"/>
            </a:pPr>
            <a:r>
              <a:rPr lang="en"/>
              <a:t>Communication for awards that aren’t converted to Workday should be sent to gcahelp@uw.edu</a:t>
            </a:r>
            <a:endParaRPr/>
          </a:p>
        </p:txBody>
      </p:sp>
      <p:sp>
        <p:nvSpPr>
          <p:cNvPr id="953" name="Google Shape;953;p159"/>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THE TRANSITION FROM GT TO AP</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60"/>
          <p:cNvSpPr txBox="1">
            <a:spLocks noGrp="1"/>
          </p:cNvSpPr>
          <p:nvPr>
            <p:ph type="body" idx="1"/>
          </p:nvPr>
        </p:nvSpPr>
        <p:spPr>
          <a:xfrm>
            <a:off x="473400" y="2307571"/>
            <a:ext cx="8197200" cy="3800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SzPts val="2400"/>
              <a:buNone/>
            </a:pPr>
            <a:r>
              <a:rPr lang="en"/>
              <a:t>April-June 2023</a:t>
            </a:r>
            <a:endParaRPr/>
          </a:p>
          <a:p>
            <a:pPr marL="457200" lvl="0" indent="-381000" algn="l" rtl="0">
              <a:lnSpc>
                <a:spcPct val="100000"/>
              </a:lnSpc>
              <a:spcBef>
                <a:spcPts val="480"/>
              </a:spcBef>
              <a:spcAft>
                <a:spcPts val="0"/>
              </a:spcAft>
              <a:buSzPts val="2400"/>
              <a:buChar char="&gt;"/>
            </a:pPr>
            <a:r>
              <a:rPr lang="en"/>
              <a:t>Campus user testing</a:t>
            </a:r>
            <a:endParaRPr/>
          </a:p>
          <a:p>
            <a:pPr marL="457200" lvl="0" indent="-381000" algn="l" rtl="0">
              <a:lnSpc>
                <a:spcPct val="100000"/>
              </a:lnSpc>
              <a:spcBef>
                <a:spcPts val="0"/>
              </a:spcBef>
              <a:spcAft>
                <a:spcPts val="0"/>
              </a:spcAft>
              <a:buSzPts val="2400"/>
              <a:buChar char="&gt;"/>
            </a:pPr>
            <a:r>
              <a:rPr lang="en"/>
              <a:t>Complete system remediation</a:t>
            </a:r>
            <a:endParaRPr/>
          </a:p>
          <a:p>
            <a:pPr marL="457200" lvl="0" indent="-381000" algn="l" rtl="0">
              <a:lnSpc>
                <a:spcPct val="100000"/>
              </a:lnSpc>
              <a:spcBef>
                <a:spcPts val="0"/>
              </a:spcBef>
              <a:spcAft>
                <a:spcPts val="0"/>
              </a:spcAft>
              <a:buSzPts val="2400"/>
              <a:buChar char="&gt;"/>
            </a:pPr>
            <a:r>
              <a:rPr lang="en"/>
              <a:t>Create and release training documents</a:t>
            </a:r>
            <a:endParaRPr/>
          </a:p>
          <a:p>
            <a:pPr marL="0" lvl="0" indent="0" algn="l" rtl="0">
              <a:lnSpc>
                <a:spcPct val="100000"/>
              </a:lnSpc>
              <a:spcBef>
                <a:spcPts val="480"/>
              </a:spcBef>
              <a:spcAft>
                <a:spcPts val="0"/>
              </a:spcAft>
              <a:buSzPts val="2400"/>
              <a:buNone/>
            </a:pPr>
            <a:endParaRPr/>
          </a:p>
          <a:p>
            <a:pPr marL="0" lvl="0" indent="0" algn="l" rtl="0">
              <a:lnSpc>
                <a:spcPct val="100000"/>
              </a:lnSpc>
              <a:spcBef>
                <a:spcPts val="480"/>
              </a:spcBef>
              <a:spcAft>
                <a:spcPts val="0"/>
              </a:spcAft>
              <a:buSzPts val="2400"/>
              <a:buNone/>
            </a:pPr>
            <a:r>
              <a:rPr lang="en"/>
              <a:t>Mid-July 2023</a:t>
            </a:r>
            <a:endParaRPr/>
          </a:p>
          <a:p>
            <a:pPr marL="457200" lvl="0" indent="-381000" algn="l" rtl="0">
              <a:lnSpc>
                <a:spcPct val="100000"/>
              </a:lnSpc>
              <a:spcBef>
                <a:spcPts val="480"/>
              </a:spcBef>
              <a:spcAft>
                <a:spcPts val="0"/>
              </a:spcAft>
              <a:buSzPts val="2400"/>
              <a:buChar char="&gt;"/>
            </a:pPr>
            <a:r>
              <a:rPr lang="en"/>
              <a:t>Award Portal launches</a:t>
            </a:r>
            <a:endParaRPr/>
          </a:p>
          <a:p>
            <a:pPr marL="457200" lvl="0" indent="-381000" algn="l" rtl="0">
              <a:lnSpc>
                <a:spcPct val="100000"/>
              </a:lnSpc>
              <a:spcBef>
                <a:spcPts val="0"/>
              </a:spcBef>
              <a:spcAft>
                <a:spcPts val="0"/>
              </a:spcAft>
              <a:buSzPts val="2400"/>
              <a:buChar char="&gt;"/>
            </a:pPr>
            <a:r>
              <a:rPr lang="en"/>
              <a:t>GrantTracker goes into read-only mode</a:t>
            </a:r>
            <a:endParaRPr/>
          </a:p>
        </p:txBody>
      </p:sp>
      <p:sp>
        <p:nvSpPr>
          <p:cNvPr id="959" name="Google Shape;959;p160"/>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TIMELINE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61"/>
          <p:cNvSpPr txBox="1">
            <a:spLocks noGrp="1"/>
          </p:cNvSpPr>
          <p:nvPr>
            <p:ph type="body" idx="1"/>
          </p:nvPr>
        </p:nvSpPr>
        <p:spPr>
          <a:xfrm>
            <a:off x="473398" y="2214619"/>
            <a:ext cx="8197200" cy="3002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0"/>
              </a:spcAft>
              <a:buClr>
                <a:schemeClr val="dk1"/>
              </a:buClr>
              <a:buSzPts val="2400"/>
              <a:buChar char="&gt;"/>
            </a:pPr>
            <a:r>
              <a:rPr lang="en">
                <a:solidFill>
                  <a:schemeClr val="dk1"/>
                </a:solidFill>
              </a:rPr>
              <a:t>Bookmark GCA’s new Finance Transformation webpage for more information about how FT is changing GCA’s processes, Award Portal, and communication to sponsors</a:t>
            </a:r>
            <a:endParaRPr>
              <a:solidFill>
                <a:schemeClr val="dk1"/>
              </a:solidFill>
            </a:endParaRPr>
          </a:p>
          <a:p>
            <a:pPr marL="0" lvl="0" indent="0" algn="ctr" rtl="0">
              <a:lnSpc>
                <a:spcPct val="100000"/>
              </a:lnSpc>
              <a:spcBef>
                <a:spcPts val="480"/>
              </a:spcBef>
              <a:spcAft>
                <a:spcPts val="0"/>
              </a:spcAft>
              <a:buSzPts val="2400"/>
              <a:buNone/>
            </a:pPr>
            <a:r>
              <a:rPr lang="en" sz="2000" b="0" u="sng">
                <a:solidFill>
                  <a:srgbClr val="1A62C7"/>
                </a:solidFill>
                <a:highlight>
                  <a:srgbClr val="FFFFFF"/>
                </a:highlight>
                <a:hlinkClick r:id="rId3">
                  <a:extLst>
                    <a:ext uri="{A12FA001-AC4F-418D-AE19-62706E023703}">
                      <ahyp:hlinkClr xmlns:ahyp="http://schemas.microsoft.com/office/drawing/2018/hyperlinkcolor" val="tx"/>
                    </a:ext>
                  </a:extLst>
                </a:hlinkClick>
              </a:rPr>
              <a:t>https://finance.uw.edu/gca/finance-transformation</a:t>
            </a:r>
            <a:endParaRPr sz="3100">
              <a:solidFill>
                <a:schemeClr val="dk1"/>
              </a:solidFill>
            </a:endParaRPr>
          </a:p>
        </p:txBody>
      </p:sp>
      <p:sp>
        <p:nvSpPr>
          <p:cNvPr id="965" name="Google Shape;965;p161"/>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CALL TO ACTION</a:t>
            </a:r>
            <a:endParaRPr/>
          </a:p>
        </p:txBody>
      </p:sp>
      <p:pic>
        <p:nvPicPr>
          <p:cNvPr id="966" name="Google Shape;966;p161"/>
          <p:cNvPicPr preferRelativeResize="0"/>
          <p:nvPr/>
        </p:nvPicPr>
        <p:blipFill rotWithShape="1">
          <a:blip r:embed="rId4">
            <a:alphaModFix/>
          </a:blip>
          <a:srcRect/>
          <a:stretch/>
        </p:blipFill>
        <p:spPr>
          <a:xfrm>
            <a:off x="1356900" y="4892467"/>
            <a:ext cx="4589251" cy="12849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62"/>
          <p:cNvSpPr txBox="1">
            <a:spLocks noGrp="1"/>
          </p:cNvSpPr>
          <p:nvPr>
            <p:ph type="body" idx="1"/>
          </p:nvPr>
        </p:nvSpPr>
        <p:spPr>
          <a:xfrm>
            <a:off x="454073" y="2307552"/>
            <a:ext cx="8197200" cy="300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a:t>Please contact Juan Lepez at kabah12@uw.edu</a:t>
            </a:r>
            <a:endParaRPr/>
          </a:p>
        </p:txBody>
      </p:sp>
      <p:sp>
        <p:nvSpPr>
          <p:cNvPr id="972" name="Google Shape;972;p162"/>
          <p:cNvSpPr txBox="1">
            <a:spLocks noGrp="1"/>
          </p:cNvSpPr>
          <p:nvPr>
            <p:ph type="title"/>
          </p:nvPr>
        </p:nvSpPr>
        <p:spPr>
          <a:xfrm>
            <a:off x="447922" y="492380"/>
            <a:ext cx="8197200" cy="132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000"/>
              <a:buNone/>
            </a:pPr>
            <a:r>
              <a:rPr lang="en"/>
              <a:t>QUESTIONS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Google Shape;978;p163"/>
          <p:cNvPicPr preferRelativeResize="0"/>
          <p:nvPr/>
        </p:nvPicPr>
        <p:blipFill rotWithShape="1">
          <a:blip r:embed="rId3">
            <a:alphaModFix/>
          </a:blip>
          <a:srcRect t="29928" b="29924"/>
          <a:stretch/>
        </p:blipFill>
        <p:spPr>
          <a:xfrm>
            <a:off x="0" y="5562600"/>
            <a:ext cx="9143999" cy="1290933"/>
          </a:xfrm>
          <a:prstGeom prst="rect">
            <a:avLst/>
          </a:prstGeom>
          <a:noFill/>
          <a:ln>
            <a:noFill/>
          </a:ln>
        </p:spPr>
      </p:pic>
      <p:sp>
        <p:nvSpPr>
          <p:cNvPr id="979" name="Google Shape;979;p163"/>
          <p:cNvSpPr/>
          <p:nvPr/>
        </p:nvSpPr>
        <p:spPr>
          <a:xfrm>
            <a:off x="0" y="1066800"/>
            <a:ext cx="9144000" cy="48723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0" name="Google Shape;980;p163"/>
          <p:cNvSpPr/>
          <p:nvPr/>
        </p:nvSpPr>
        <p:spPr>
          <a:xfrm>
            <a:off x="0" y="1"/>
            <a:ext cx="9153600"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1" name="Google Shape;981;p163"/>
          <p:cNvSpPr txBox="1"/>
          <p:nvPr/>
        </p:nvSpPr>
        <p:spPr>
          <a:xfrm>
            <a:off x="191140" y="1127641"/>
            <a:ext cx="6840300" cy="47256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2800" b="0" i="0" u="none" strike="noStrike" cap="none">
                <a:solidFill>
                  <a:schemeClr val="lt1"/>
                </a:solidFill>
                <a:latin typeface="Arial"/>
                <a:ea typeface="Arial"/>
                <a:cs typeface="Arial"/>
                <a:sym typeface="Arial"/>
              </a:rPr>
              <a:t>FT and the CORE curriculum</a:t>
            </a:r>
            <a:endParaRPr/>
          </a:p>
          <a:p>
            <a:pPr marL="640080" marR="0" lvl="0" indent="-342900" algn="l" rtl="0">
              <a:lnSpc>
                <a:spcPct val="100000"/>
              </a:lnSpc>
              <a:spcBef>
                <a:spcPts val="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Compliance focused courses little change</a:t>
            </a:r>
            <a:endParaRPr/>
          </a:p>
          <a:p>
            <a:pPr marL="640080" marR="0" lvl="1" indent="-342900" algn="l" rtl="0">
              <a:lnSpc>
                <a:spcPct val="100000"/>
              </a:lnSpc>
              <a:spcBef>
                <a:spcPts val="120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Process/systems courses significant change</a:t>
            </a:r>
            <a:endParaRPr/>
          </a:p>
          <a:p>
            <a:pPr marL="1257300" marR="0" lvl="2" indent="-342900" algn="l" rtl="0">
              <a:lnSpc>
                <a:spcPct val="100000"/>
              </a:lnSpc>
              <a:spcBef>
                <a:spcPts val="60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Setup and Manage Your Award</a:t>
            </a:r>
            <a:endParaRPr/>
          </a:p>
          <a:p>
            <a:pPr marL="1257300" marR="0" lvl="2" indent="-342900" algn="l" rtl="0">
              <a:lnSpc>
                <a:spcPct val="100000"/>
              </a:lnSpc>
              <a:spcBef>
                <a:spcPts val="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Processes at Award Closeout</a:t>
            </a:r>
            <a:endParaRPr/>
          </a:p>
          <a:p>
            <a:pPr marL="1257300" marR="0" lvl="2" indent="-342900" algn="l" rtl="0">
              <a:lnSpc>
                <a:spcPct val="100000"/>
              </a:lnSpc>
              <a:spcBef>
                <a:spcPts val="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Managing Cost Share</a:t>
            </a:r>
            <a:endParaRPr/>
          </a:p>
          <a:p>
            <a:pPr marL="1257300" marR="0" lvl="2" indent="-342900" algn="l" rtl="0">
              <a:lnSpc>
                <a:spcPct val="100000"/>
              </a:lnSpc>
              <a:spcBef>
                <a:spcPts val="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Salary and Cost Transfers</a:t>
            </a:r>
            <a:endParaRPr/>
          </a:p>
          <a:p>
            <a:pPr marL="1257300" marR="0" lvl="2" indent="-342900" algn="l" rtl="0">
              <a:lnSpc>
                <a:spcPct val="100000"/>
              </a:lnSpc>
              <a:spcBef>
                <a:spcPts val="0"/>
              </a:spcBef>
              <a:spcAft>
                <a:spcPts val="0"/>
              </a:spcAft>
              <a:buClr>
                <a:schemeClr val="lt2"/>
              </a:buClr>
              <a:buSzPts val="2400"/>
              <a:buFont typeface="Arial"/>
              <a:buChar char="•"/>
            </a:pPr>
            <a:r>
              <a:rPr lang="en" sz="2400" b="0" i="0" u="none" strike="noStrike" cap="none">
                <a:solidFill>
                  <a:schemeClr val="lt1"/>
                </a:solidFill>
                <a:latin typeface="Arial"/>
                <a:ea typeface="Arial"/>
                <a:cs typeface="Arial"/>
                <a:sym typeface="Arial"/>
              </a:rPr>
              <a:t>Internal Controls in Purchasing</a:t>
            </a:r>
            <a:endParaRPr/>
          </a:p>
          <a:p>
            <a:pPr marL="0" marR="0" lvl="0" indent="0" algn="l" rtl="0">
              <a:lnSpc>
                <a:spcPct val="100000"/>
              </a:lnSpc>
              <a:spcBef>
                <a:spcPts val="0"/>
              </a:spcBef>
              <a:spcAft>
                <a:spcPts val="0"/>
              </a:spcAft>
              <a:buNone/>
            </a:pPr>
            <a:endParaRPr sz="24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None/>
            </a:pPr>
            <a:endParaRPr sz="4400" b="0" i="0" u="none" strike="noStrike" cap="none">
              <a:solidFill>
                <a:schemeClr val="lt1"/>
              </a:solidFill>
              <a:latin typeface="Encode Sans"/>
              <a:ea typeface="Encode Sans"/>
              <a:cs typeface="Encode Sans"/>
              <a:sym typeface="Encode Sans"/>
            </a:endParaRPr>
          </a:p>
        </p:txBody>
      </p:sp>
      <p:sp>
        <p:nvSpPr>
          <p:cNvPr id="982" name="Google Shape;982;p163"/>
          <p:cNvSpPr txBox="1"/>
          <p:nvPr/>
        </p:nvSpPr>
        <p:spPr>
          <a:xfrm>
            <a:off x="1449220" y="2838832"/>
            <a:ext cx="5439900" cy="3078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BF9000"/>
              </a:solidFill>
              <a:latin typeface="Arial"/>
              <a:ea typeface="Arial"/>
              <a:cs typeface="Arial"/>
              <a:sym typeface="Arial"/>
            </a:endParaRPr>
          </a:p>
        </p:txBody>
      </p:sp>
      <p:sp>
        <p:nvSpPr>
          <p:cNvPr id="983" name="Google Shape;983;p163"/>
          <p:cNvSpPr txBox="1"/>
          <p:nvPr/>
        </p:nvSpPr>
        <p:spPr>
          <a:xfrm>
            <a:off x="152400" y="3555529"/>
            <a:ext cx="737700" cy="307800"/>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None/>
            </a:pPr>
            <a:endParaRPr sz="1400" b="1" i="0" u="none" strike="noStrike" cap="none">
              <a:solidFill>
                <a:srgbClr val="595959"/>
              </a:solidFill>
              <a:latin typeface="Arial"/>
              <a:ea typeface="Arial"/>
              <a:cs typeface="Arial"/>
              <a:sym typeface="Arial"/>
            </a:endParaRPr>
          </a:p>
        </p:txBody>
      </p:sp>
      <p:pic>
        <p:nvPicPr>
          <p:cNvPr id="984" name="Google Shape;984;p163" descr="C:\Users\hient2\Desktop\Untitled-1.png"/>
          <p:cNvPicPr preferRelativeResize="0"/>
          <p:nvPr/>
        </p:nvPicPr>
        <p:blipFill rotWithShape="1">
          <a:blip r:embed="rId4">
            <a:alphaModFix/>
          </a:blip>
          <a:srcRect/>
          <a:stretch/>
        </p:blipFill>
        <p:spPr>
          <a:xfrm>
            <a:off x="6553200" y="152400"/>
            <a:ext cx="2768928" cy="1006186"/>
          </a:xfrm>
          <a:prstGeom prst="rect">
            <a:avLst/>
          </a:prstGeom>
          <a:noFill/>
          <a:ln>
            <a:noFill/>
          </a:ln>
        </p:spPr>
      </p:pic>
      <p:pic>
        <p:nvPicPr>
          <p:cNvPr id="985" name="Google Shape;985;p163"/>
          <p:cNvPicPr preferRelativeResize="0"/>
          <p:nvPr/>
        </p:nvPicPr>
        <p:blipFill rotWithShape="1">
          <a:blip r:embed="rId5">
            <a:alphaModFix/>
          </a:blip>
          <a:srcRect/>
          <a:stretch/>
        </p:blipFill>
        <p:spPr>
          <a:xfrm>
            <a:off x="7945073" y="6058691"/>
            <a:ext cx="1180460" cy="794843"/>
          </a:xfrm>
          <a:prstGeom prst="rect">
            <a:avLst/>
          </a:prstGeom>
          <a:noFill/>
          <a:ln>
            <a:noFill/>
          </a:ln>
        </p:spPr>
      </p:pic>
      <p:sp>
        <p:nvSpPr>
          <p:cNvPr id="986" name="Google Shape;986;p163"/>
          <p:cNvSpPr txBox="1"/>
          <p:nvPr/>
        </p:nvSpPr>
        <p:spPr>
          <a:xfrm>
            <a:off x="17663" y="378104"/>
            <a:ext cx="6886200" cy="708000"/>
          </a:xfrm>
          <a:prstGeom prst="rect">
            <a:avLst/>
          </a:prstGeom>
          <a:noFill/>
          <a:ln>
            <a:noFill/>
          </a:ln>
        </p:spPr>
        <p:txBody>
          <a:bodyPr spcFirstLastPara="1" wrap="square" lIns="91425" tIns="45700" rIns="91425" bIns="45700" anchor="t" anchorCtr="0">
            <a:spAutoFit/>
          </a:bodyPr>
          <a:lstStyle/>
          <a:p>
            <a:pPr marL="182880" marR="0" lvl="0" indent="0" algn="l" rtl="0">
              <a:lnSpc>
                <a:spcPct val="100000"/>
              </a:lnSpc>
              <a:spcBef>
                <a:spcPts val="0"/>
              </a:spcBef>
              <a:spcAft>
                <a:spcPts val="0"/>
              </a:spcAft>
              <a:buNone/>
            </a:pPr>
            <a:r>
              <a:rPr lang="en" sz="4000" b="1" i="0" u="none" strike="noStrike" cap="none">
                <a:solidFill>
                  <a:schemeClr val="lt1"/>
                </a:solidFill>
                <a:latin typeface="Arial"/>
                <a:ea typeface="Arial"/>
                <a:cs typeface="Arial"/>
                <a:sym typeface="Arial"/>
              </a:rPr>
              <a:t>Updates</a:t>
            </a:r>
            <a:endParaRPr/>
          </a:p>
        </p:txBody>
      </p:sp>
      <p:sp>
        <p:nvSpPr>
          <p:cNvPr id="987" name="Google Shape;987;p163"/>
          <p:cNvSpPr/>
          <p:nvPr/>
        </p:nvSpPr>
        <p:spPr>
          <a:xfrm>
            <a:off x="6968587" y="1163661"/>
            <a:ext cx="2170800" cy="4738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8" name="Google Shape;988;p163"/>
          <p:cNvSpPr txBox="1"/>
          <p:nvPr/>
        </p:nvSpPr>
        <p:spPr>
          <a:xfrm>
            <a:off x="7190213" y="3036331"/>
            <a:ext cx="1877700" cy="6771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917B4C"/>
                </a:solidFill>
                <a:latin typeface="Arial"/>
                <a:ea typeface="Arial"/>
                <a:cs typeface="Arial"/>
                <a:sym typeface="Arial"/>
              </a:rPr>
              <a:t>CORE Home </a:t>
            </a:r>
            <a:r>
              <a:rPr lang="en" sz="1200" b="0" i="0" u="sng" strike="noStrike" cap="none">
                <a:solidFill>
                  <a:srgbClr val="2F5496"/>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https://www.washington.edu/research/training/core/</a:t>
            </a:r>
            <a:endParaRPr sz="1200" b="0" i="0" u="none" strike="noStrike" cap="none">
              <a:solidFill>
                <a:srgbClr val="2F5496"/>
              </a:solidFill>
              <a:latin typeface="Arial"/>
              <a:ea typeface="Arial"/>
              <a:cs typeface="Arial"/>
              <a:sym typeface="Arial"/>
            </a:endParaRPr>
          </a:p>
        </p:txBody>
      </p:sp>
      <p:sp>
        <p:nvSpPr>
          <p:cNvPr id="989" name="Google Shape;989;p163"/>
          <p:cNvSpPr txBox="1"/>
          <p:nvPr/>
        </p:nvSpPr>
        <p:spPr>
          <a:xfrm>
            <a:off x="7096034" y="1981200"/>
            <a:ext cx="2136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917B4C"/>
                </a:solidFill>
                <a:latin typeface="Arial"/>
                <a:ea typeface="Arial"/>
                <a:cs typeface="Arial"/>
                <a:sym typeface="Arial"/>
              </a:rPr>
              <a:t>CORE Registration</a:t>
            </a:r>
            <a:endParaRPr/>
          </a:p>
          <a:p>
            <a:pPr marL="0" marR="0" lvl="0" indent="0" algn="l" rtl="0">
              <a:lnSpc>
                <a:spcPct val="100000"/>
              </a:lnSpc>
              <a:spcBef>
                <a:spcPts val="0"/>
              </a:spcBef>
              <a:spcAft>
                <a:spcPts val="0"/>
              </a:spcAft>
              <a:buNone/>
            </a:pPr>
            <a:r>
              <a:rPr lang="en" sz="1100" b="0" i="0" u="sng" strike="noStrike" cap="none">
                <a:solidFill>
                  <a:srgbClr val="2F5496"/>
                </a:solidFill>
                <a:latin typeface="Arial"/>
                <a:ea typeface="Arial"/>
                <a:cs typeface="Arial"/>
                <a:sym typeface="Arial"/>
                <a:hlinkClick r:id="rId7">
                  <a:extLst>
                    <a:ext uri="{A12FA001-AC4F-418D-AE19-62706E023703}">
                      <ahyp:hlinkClr xmlns:ahyp="http://schemas.microsoft.com/office/drawing/2018/hyperlinkcolor" val="tx"/>
                    </a:ext>
                  </a:extLst>
                </a:hlinkClick>
              </a:rPr>
              <a:t>https://uwresearch.gosignmeup.com/public/course/browse</a:t>
            </a:r>
            <a:endParaRPr sz="1100" b="0" i="0" u="sng" strike="noStrike" cap="none">
              <a:solidFill>
                <a:srgbClr val="2F549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164"/>
          <p:cNvPicPr preferRelativeResize="0"/>
          <p:nvPr/>
        </p:nvPicPr>
        <p:blipFill rotWithShape="1">
          <a:blip r:embed="rId3">
            <a:alphaModFix/>
          </a:blip>
          <a:srcRect t="29926" b="29926"/>
          <a:stretch/>
        </p:blipFill>
        <p:spPr>
          <a:xfrm>
            <a:off x="0" y="5562604"/>
            <a:ext cx="9143493" cy="1290935"/>
          </a:xfrm>
          <a:prstGeom prst="rect">
            <a:avLst/>
          </a:prstGeom>
          <a:noFill/>
          <a:ln>
            <a:noFill/>
          </a:ln>
        </p:spPr>
      </p:pic>
      <p:sp>
        <p:nvSpPr>
          <p:cNvPr id="996" name="Google Shape;996;p164"/>
          <p:cNvSpPr/>
          <p:nvPr/>
        </p:nvSpPr>
        <p:spPr>
          <a:xfrm>
            <a:off x="0" y="1146546"/>
            <a:ext cx="9143400" cy="45444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97" name="Google Shape;997;p164"/>
          <p:cNvSpPr/>
          <p:nvPr/>
        </p:nvSpPr>
        <p:spPr>
          <a:xfrm>
            <a:off x="4" y="0"/>
            <a:ext cx="9153000" cy="1143000"/>
          </a:xfrm>
          <a:prstGeom prst="rect">
            <a:avLst/>
          </a:prstGeom>
          <a:solidFill>
            <a:srgbClr val="0B53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98" name="Google Shape;998;p164"/>
          <p:cNvSpPr txBox="1"/>
          <p:nvPr/>
        </p:nvSpPr>
        <p:spPr>
          <a:xfrm>
            <a:off x="191125" y="1167100"/>
            <a:ext cx="8938800" cy="513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400"/>
              <a:buFont typeface="Arial"/>
              <a:buNone/>
            </a:pPr>
            <a:r>
              <a:rPr lang="en" sz="3400" b="0" i="0" u="none" strike="noStrike" cap="none">
                <a:solidFill>
                  <a:schemeClr val="lt1"/>
                </a:solidFill>
                <a:latin typeface="Calibri"/>
                <a:ea typeface="Calibri"/>
                <a:cs typeface="Calibri"/>
                <a:sym typeface="Calibri"/>
              </a:rPr>
              <a:t>Certificate in Research Administration Graduates</a:t>
            </a:r>
            <a:endParaRPr sz="1600" b="0" i="0" u="none" strike="noStrike" cap="none">
              <a:solidFill>
                <a:srgbClr val="000000"/>
              </a:solidFill>
              <a:latin typeface="Arial"/>
              <a:ea typeface="Arial"/>
              <a:cs typeface="Arial"/>
              <a:sym typeface="Arial"/>
            </a:endParaRPr>
          </a:p>
          <a:p>
            <a:pPr marL="600058" marR="0" lvl="1" indent="-257166" algn="l" rtl="0">
              <a:lnSpc>
                <a:spcPct val="150000"/>
              </a:lnSpc>
              <a:spcBef>
                <a:spcPts val="0"/>
              </a:spcBef>
              <a:spcAft>
                <a:spcPts val="0"/>
              </a:spcAft>
              <a:buClr>
                <a:schemeClr val="lt1"/>
              </a:buClr>
              <a:buSzPts val="2800"/>
              <a:buFont typeface="Arial"/>
              <a:buChar char="◆"/>
            </a:pPr>
            <a:r>
              <a:rPr lang="en" sz="2800" b="0" i="0" u="none" strike="noStrike" cap="none">
                <a:solidFill>
                  <a:schemeClr val="lt1"/>
                </a:solidFill>
                <a:latin typeface="Calibri"/>
                <a:ea typeface="Calibri"/>
                <a:cs typeface="Calibri"/>
                <a:sym typeface="Calibri"/>
              </a:rPr>
              <a:t>579 enrolled in the certificate</a:t>
            </a:r>
            <a:endParaRPr sz="1400" b="0" i="0" u="none" strike="noStrike" cap="none">
              <a:solidFill>
                <a:srgbClr val="000000"/>
              </a:solidFill>
              <a:latin typeface="Arial"/>
              <a:ea typeface="Arial"/>
              <a:cs typeface="Arial"/>
              <a:sym typeface="Arial"/>
            </a:endParaRPr>
          </a:p>
          <a:p>
            <a:pPr marL="600058" marR="0" lvl="1" indent="-257166" algn="l" rtl="0">
              <a:lnSpc>
                <a:spcPct val="150000"/>
              </a:lnSpc>
              <a:spcBef>
                <a:spcPts val="0"/>
              </a:spcBef>
              <a:spcAft>
                <a:spcPts val="0"/>
              </a:spcAft>
              <a:buClr>
                <a:schemeClr val="lt1"/>
              </a:buClr>
              <a:buSzPts val="2800"/>
              <a:buFont typeface="Arial"/>
              <a:buChar char="◆"/>
            </a:pPr>
            <a:r>
              <a:rPr lang="en" sz="2800" b="0" i="0" u="none" strike="noStrike" cap="none">
                <a:solidFill>
                  <a:schemeClr val="lt1"/>
                </a:solidFill>
                <a:latin typeface="Calibri"/>
                <a:ea typeface="Calibri"/>
                <a:cs typeface="Calibri"/>
                <a:sym typeface="Calibri"/>
              </a:rPr>
              <a:t>151 graduates since August 2020</a:t>
            </a:r>
            <a:endParaRPr sz="2800" b="0" i="0" u="none" strike="noStrike" cap="none">
              <a:solidFill>
                <a:schemeClr val="lt1"/>
              </a:solidFill>
              <a:latin typeface="Calibri"/>
              <a:ea typeface="Calibri"/>
              <a:cs typeface="Calibri"/>
              <a:sym typeface="Calibri"/>
            </a:endParaRPr>
          </a:p>
          <a:p>
            <a:pPr marL="1371600" marR="0" lvl="2" indent="-406400" algn="l" rtl="0">
              <a:lnSpc>
                <a:spcPct val="150000"/>
              </a:lnSpc>
              <a:spcBef>
                <a:spcPts val="0"/>
              </a:spcBef>
              <a:spcAft>
                <a:spcPts val="0"/>
              </a:spcAft>
              <a:buClr>
                <a:schemeClr val="lt1"/>
              </a:buClr>
              <a:buSzPts val="2800"/>
              <a:buFont typeface="Calibri"/>
              <a:buChar char="●"/>
            </a:pPr>
            <a:r>
              <a:rPr lang="en" sz="2800" b="0" i="0" u="none" strike="noStrike" cap="none">
                <a:solidFill>
                  <a:schemeClr val="lt1"/>
                </a:solidFill>
                <a:latin typeface="Calibri"/>
                <a:ea typeface="Calibri"/>
                <a:cs typeface="Calibri"/>
                <a:sym typeface="Calibri"/>
              </a:rPr>
              <a:t>11 graduates in sixth group </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Encode Sans"/>
              <a:ea typeface="Encode Sans"/>
              <a:cs typeface="Encode Sans"/>
              <a:sym typeface="Encode Sans"/>
            </a:endParaRPr>
          </a:p>
        </p:txBody>
      </p:sp>
      <p:sp>
        <p:nvSpPr>
          <p:cNvPr id="999" name="Google Shape;999;p164"/>
          <p:cNvSpPr txBox="1"/>
          <p:nvPr/>
        </p:nvSpPr>
        <p:spPr>
          <a:xfrm>
            <a:off x="152392" y="3555534"/>
            <a:ext cx="7377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pic>
        <p:nvPicPr>
          <p:cNvPr id="1000" name="Google Shape;1000;p164" descr="C:\Users\hient2\Desktop\Untitled-1.png"/>
          <p:cNvPicPr preferRelativeResize="0"/>
          <p:nvPr/>
        </p:nvPicPr>
        <p:blipFill rotWithShape="1">
          <a:blip r:embed="rId4">
            <a:alphaModFix/>
          </a:blip>
          <a:srcRect/>
          <a:stretch/>
        </p:blipFill>
        <p:spPr>
          <a:xfrm>
            <a:off x="6552843" y="152401"/>
            <a:ext cx="2768774" cy="1006187"/>
          </a:xfrm>
          <a:prstGeom prst="rect">
            <a:avLst/>
          </a:prstGeom>
          <a:noFill/>
          <a:ln>
            <a:noFill/>
          </a:ln>
        </p:spPr>
      </p:pic>
      <p:pic>
        <p:nvPicPr>
          <p:cNvPr id="1001" name="Google Shape;1001;p164"/>
          <p:cNvPicPr preferRelativeResize="0"/>
          <p:nvPr/>
        </p:nvPicPr>
        <p:blipFill rotWithShape="1">
          <a:blip r:embed="rId5">
            <a:alphaModFix/>
          </a:blip>
          <a:srcRect/>
          <a:stretch/>
        </p:blipFill>
        <p:spPr>
          <a:xfrm>
            <a:off x="7771972" y="5943600"/>
            <a:ext cx="1357945" cy="914400"/>
          </a:xfrm>
          <a:prstGeom prst="rect">
            <a:avLst/>
          </a:prstGeom>
          <a:noFill/>
          <a:ln>
            <a:noFill/>
          </a:ln>
        </p:spPr>
      </p:pic>
      <p:sp>
        <p:nvSpPr>
          <p:cNvPr id="1002" name="Google Shape;1002;p164"/>
          <p:cNvSpPr txBox="1"/>
          <p:nvPr/>
        </p:nvSpPr>
        <p:spPr>
          <a:xfrm>
            <a:off x="17666" y="225703"/>
            <a:ext cx="68859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4000"/>
              <a:buFont typeface="Arial"/>
              <a:buNone/>
            </a:pPr>
            <a:r>
              <a:rPr lang="en" sz="4000" b="1" i="0" u="none" strike="noStrike" cap="none">
                <a:solidFill>
                  <a:schemeClr val="lt1"/>
                </a:solidFill>
                <a:latin typeface="Arial"/>
                <a:ea typeface="Arial"/>
                <a:cs typeface="Arial"/>
                <a:sym typeface="Arial"/>
              </a:rPr>
              <a:t>Recognition!</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1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Employee Compensation Compliance (ECC)</a:t>
            </a:r>
            <a:endParaRPr/>
          </a:p>
        </p:txBody>
      </p:sp>
      <p:sp>
        <p:nvSpPr>
          <p:cNvPr id="578" name="Google Shape;578;p11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ECC will replace the current eFECS system </a:t>
            </a:r>
            <a:r>
              <a:rPr lang="en" i="1" u="sng">
                <a:latin typeface="Arial"/>
                <a:ea typeface="Arial"/>
                <a:cs typeface="Arial"/>
                <a:sym typeface="Arial"/>
              </a:rPr>
              <a:t>and</a:t>
            </a:r>
            <a:r>
              <a:rPr lang="en">
                <a:latin typeface="Arial"/>
                <a:ea typeface="Arial"/>
                <a:cs typeface="Arial"/>
                <a:sym typeface="Arial"/>
              </a:rPr>
              <a:t> the GCCR process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ECC terminology:</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Effort Statements (currently called “FECs”)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Project Statements (currently called “GCCRs”)</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All statements, certifications, and records retention will occur within ECC</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Currently, GCCRs are retained at the unit level </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In ECC, Project Statements will be retained in the system</a:t>
            </a:r>
            <a:endParaRPr/>
          </a:p>
        </p:txBody>
      </p:sp>
      <p:sp>
        <p:nvSpPr>
          <p:cNvPr id="579" name="Google Shape;579;p11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7"/>
        <p:cNvGrpSpPr/>
        <p:nvPr/>
      </p:nvGrpSpPr>
      <p:grpSpPr>
        <a:xfrm>
          <a:off x="0" y="0"/>
          <a:ext cx="0" cy="0"/>
          <a:chOff x="0" y="0"/>
          <a:chExt cx="0" cy="0"/>
        </a:xfrm>
      </p:grpSpPr>
      <p:pic>
        <p:nvPicPr>
          <p:cNvPr id="1008" name="Google Shape;1008;p165"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pic>
        <p:nvPicPr>
          <p:cNvPr id="1009" name="Google Shape;1009;p165" descr="Blue fireworks explosion in the sky"/>
          <p:cNvPicPr preferRelativeResize="0"/>
          <p:nvPr/>
        </p:nvPicPr>
        <p:blipFill rotWithShape="1">
          <a:blip r:embed="rId4">
            <a:alphaModFix/>
          </a:blip>
          <a:srcRect t="13925" b="13918"/>
          <a:stretch/>
        </p:blipFill>
        <p:spPr>
          <a:xfrm>
            <a:off x="0" y="0"/>
            <a:ext cx="9143997" cy="3681402"/>
          </a:xfrm>
          <a:prstGeom prst="rect">
            <a:avLst/>
          </a:prstGeom>
          <a:noFill/>
          <a:ln>
            <a:noFill/>
          </a:ln>
        </p:spPr>
      </p:pic>
      <p:sp>
        <p:nvSpPr>
          <p:cNvPr id="1010" name="Google Shape;1010;p165"/>
          <p:cNvSpPr/>
          <p:nvPr/>
        </p:nvSpPr>
        <p:spPr>
          <a:xfrm>
            <a:off x="0" y="0"/>
            <a:ext cx="9144000" cy="3663300"/>
          </a:xfrm>
          <a:prstGeom prst="rect">
            <a:avLst/>
          </a:prstGeom>
          <a:solidFill>
            <a:schemeClr val="dk1">
              <a:alpha val="4941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1" name="Google Shape;1011;p165"/>
          <p:cNvSpPr txBox="1">
            <a:spLocks noGrp="1"/>
          </p:cNvSpPr>
          <p:nvPr>
            <p:ph type="ctrTitle"/>
          </p:nvPr>
        </p:nvSpPr>
        <p:spPr>
          <a:xfrm>
            <a:off x="3705" y="1252897"/>
            <a:ext cx="87273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925"/>
              <a:buFont typeface="Open Sans"/>
              <a:buNone/>
            </a:pPr>
            <a:r>
              <a:rPr lang="en" sz="4000">
                <a:solidFill>
                  <a:schemeClr val="lt1"/>
                </a:solidFill>
                <a:latin typeface="Arial"/>
                <a:ea typeface="Arial"/>
                <a:cs typeface="Arial"/>
                <a:sym typeface="Arial"/>
              </a:rPr>
              <a:t>Certificate in Research Administration Program Graduates </a:t>
            </a:r>
            <a:endParaRPr sz="8000">
              <a:latin typeface="Arial"/>
              <a:ea typeface="Arial"/>
              <a:cs typeface="Arial"/>
              <a:sym typeface="Arial"/>
            </a:endParaRPr>
          </a:p>
        </p:txBody>
      </p:sp>
      <p:cxnSp>
        <p:nvCxnSpPr>
          <p:cNvPr id="1012" name="Google Shape;1012;p165"/>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pic>
        <p:nvPicPr>
          <p:cNvPr id="1013" name="Google Shape;1013;p165"/>
          <p:cNvPicPr preferRelativeResize="0"/>
          <p:nvPr/>
        </p:nvPicPr>
        <p:blipFill rotWithShape="1">
          <a:blip r:embed="rId5">
            <a:alphaModFix/>
          </a:blip>
          <a:srcRect/>
          <a:stretch/>
        </p:blipFill>
        <p:spPr>
          <a:xfrm>
            <a:off x="4267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3"/>
                                        </p:tgtEl>
                                        <p:attrNameLst>
                                          <p:attrName>style.visibility</p:attrName>
                                        </p:attrNameLst>
                                      </p:cBhvr>
                                      <p:to>
                                        <p:strVal val="visible"/>
                                      </p:to>
                                    </p:set>
                                    <p:animEffect transition="in" filter="fade">
                                      <p:cBhvr>
                                        <p:cTn id="7" dur="1"/>
                                        <p:tgtEl>
                                          <p:spTgt spid="1013"/>
                                        </p:tgtEl>
                                      </p:cBhvr>
                                    </p:animEffect>
                                  </p:childTnLst>
                                </p:cTn>
                              </p:par>
                              <p:par>
                                <p:cTn id="8" presetID="10" presetClass="entr" presetSubtype="0" fill="hold" nodeType="withEffect">
                                  <p:stCondLst>
                                    <p:cond delay="0"/>
                                  </p:stCondLst>
                                  <p:childTnLst>
                                    <p:set>
                                      <p:cBhvr>
                                        <p:cTn id="9" dur="1" fill="hold">
                                          <p:stCondLst>
                                            <p:cond delay="0"/>
                                          </p:stCondLst>
                                        </p:cTn>
                                        <p:tgtEl>
                                          <p:spTgt spid="1011"/>
                                        </p:tgtEl>
                                        <p:attrNameLst>
                                          <p:attrName>style.visibility</p:attrName>
                                        </p:attrNameLst>
                                      </p:cBhvr>
                                      <p:to>
                                        <p:strVal val="visible"/>
                                      </p:to>
                                    </p:set>
                                    <p:animEffect transition="in" filter="fade">
                                      <p:cBhvr>
                                        <p:cTn id="10" dur="500"/>
                                        <p:tgtEl>
                                          <p:spTgt spid="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8"/>
        <p:cNvGrpSpPr/>
        <p:nvPr/>
      </p:nvGrpSpPr>
      <p:grpSpPr>
        <a:xfrm>
          <a:off x="0" y="0"/>
          <a:ext cx="0" cy="0"/>
          <a:chOff x="0" y="0"/>
          <a:chExt cx="0" cy="0"/>
        </a:xfrm>
      </p:grpSpPr>
      <p:pic>
        <p:nvPicPr>
          <p:cNvPr id="1019" name="Google Shape;1019;p166"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1020" name="Google Shape;1020;p166"/>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1" name="Google Shape;1021;p166"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1022" name="Google Shape;1022;p166"/>
          <p:cNvSpPr txBox="1">
            <a:spLocks noGrp="1"/>
          </p:cNvSpPr>
          <p:nvPr>
            <p:ph type="ctrTitle"/>
          </p:nvPr>
        </p:nvSpPr>
        <p:spPr>
          <a:xfrm>
            <a:off x="0" y="1360270"/>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Maggie Fenwood Hughes</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Research Manager</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CoLab for Community &amp; Behavioral Health Policy</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Department of Psychiatry &amp; Behavioral Sciences</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023" name="Google Shape;1023;p166"/>
          <p:cNvSpPr txBox="1">
            <a:spLocks noGrp="1"/>
          </p:cNvSpPr>
          <p:nvPr>
            <p:ph type="subTitle" idx="1"/>
          </p:nvPr>
        </p:nvSpPr>
        <p:spPr>
          <a:xfrm>
            <a:off x="-2881" y="3351052"/>
            <a:ext cx="1884300" cy="26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Arial"/>
                <a:ea typeface="Arial"/>
                <a:cs typeface="Arial"/>
                <a:sym typeface="Arial"/>
              </a:rPr>
              <a:t>Congratulations!</a:t>
            </a:r>
            <a:endParaRPr>
              <a:latin typeface="Arial"/>
              <a:ea typeface="Arial"/>
              <a:cs typeface="Arial"/>
              <a:sym typeface="Arial"/>
            </a:endParaRPr>
          </a:p>
        </p:txBody>
      </p:sp>
      <p:cxnSp>
        <p:nvCxnSpPr>
          <p:cNvPr id="1024" name="Google Shape;1024;p166"/>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2"/>
                                        </p:tgtEl>
                                        <p:attrNameLst>
                                          <p:attrName>style.visibility</p:attrName>
                                        </p:attrNameLst>
                                      </p:cBhvr>
                                      <p:to>
                                        <p:strVal val="visible"/>
                                      </p:to>
                                    </p:set>
                                    <p:animEffect transition="in" filter="fade">
                                      <p:cBhvr>
                                        <p:cTn id="7" dur="500"/>
                                        <p:tgtEl>
                                          <p:spTgt spid="1022"/>
                                        </p:tgtEl>
                                      </p:cBhvr>
                                    </p:animEffect>
                                  </p:childTnLst>
                                </p:cTn>
                              </p:par>
                            </p:childTnLst>
                          </p:cTn>
                        </p:par>
                        <p:par>
                          <p:cTn id="8" fill="hold">
                            <p:stCondLst>
                              <p:cond delay="500"/>
                            </p:stCondLst>
                            <p:childTnLst>
                              <p:par>
                                <p:cTn id="9" presetID="10" presetClass="entr" presetSubtype="0" fill="hold" nodeType="afterEffect">
                                  <p:stCondLst>
                                    <p:cond delay="7250"/>
                                  </p:stCondLst>
                                  <p:childTnLst>
                                    <p:set>
                                      <p:cBhvr>
                                        <p:cTn id="10" dur="1" fill="hold">
                                          <p:stCondLst>
                                            <p:cond delay="0"/>
                                          </p:stCondLst>
                                        </p:cTn>
                                        <p:tgtEl>
                                          <p:spTgt spid="1023">
                                            <p:txEl>
                                              <p:pRg st="0" end="0"/>
                                            </p:txEl>
                                          </p:spTgt>
                                        </p:tgtEl>
                                        <p:attrNameLst>
                                          <p:attrName>style.visibility</p:attrName>
                                        </p:attrNameLst>
                                      </p:cBhvr>
                                      <p:to>
                                        <p:strVal val="visible"/>
                                      </p:to>
                                    </p:set>
                                    <p:animEffect transition="in" filter="fade">
                                      <p:cBhvr>
                                        <p:cTn id="11" dur="500"/>
                                        <p:tgtEl>
                                          <p:spTgt spid="102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2000"/>
                                        <p:tgtEl>
                                          <p:spTgt spid="1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8"/>
        <p:cNvGrpSpPr/>
        <p:nvPr/>
      </p:nvGrpSpPr>
      <p:grpSpPr>
        <a:xfrm>
          <a:off x="0" y="0"/>
          <a:ext cx="0" cy="0"/>
          <a:chOff x="0" y="0"/>
          <a:chExt cx="0" cy="0"/>
        </a:xfrm>
      </p:grpSpPr>
      <p:pic>
        <p:nvPicPr>
          <p:cNvPr id="1029" name="Google Shape;1029;p167"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1030" name="Google Shape;1030;p167"/>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1" name="Google Shape;1031;p167"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1032" name="Google Shape;1032;p167"/>
          <p:cNvSpPr txBox="1">
            <a:spLocks noGrp="1"/>
          </p:cNvSpPr>
          <p:nvPr>
            <p:ph type="ctrTitle"/>
          </p:nvPr>
        </p:nvSpPr>
        <p:spPr>
          <a:xfrm>
            <a:off x="0" y="1310478"/>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Jacob Lemmon</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Budget/Fiscal Analyst</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Department of Laboratory Medicine &amp; Pathology</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033" name="Google Shape;1033;p167"/>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Arial"/>
                <a:ea typeface="Arial"/>
                <a:cs typeface="Arial"/>
                <a:sym typeface="Arial"/>
              </a:rPr>
              <a:t>Congratulations!</a:t>
            </a:r>
            <a:endParaRPr sz="1400" b="0" i="0" u="none" strike="noStrike" cap="none">
              <a:solidFill>
                <a:srgbClr val="000000"/>
              </a:solidFill>
              <a:latin typeface="Arial"/>
              <a:ea typeface="Arial"/>
              <a:cs typeface="Arial"/>
              <a:sym typeface="Arial"/>
            </a:endParaRPr>
          </a:p>
        </p:txBody>
      </p:sp>
      <p:cxnSp>
        <p:nvCxnSpPr>
          <p:cNvPr id="1034" name="Google Shape;1034;p167"/>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1033">
                                            <p:txEl>
                                              <p:pRg st="0" end="0"/>
                                            </p:txEl>
                                          </p:spTgt>
                                        </p:tgtEl>
                                        <p:attrNameLst>
                                          <p:attrName>style.visibility</p:attrName>
                                        </p:attrNameLst>
                                      </p:cBhvr>
                                      <p:to>
                                        <p:strVal val="visible"/>
                                      </p:to>
                                    </p:set>
                                    <p:animEffect transition="in" filter="fade">
                                      <p:cBhvr>
                                        <p:cTn id="11" dur="500"/>
                                        <p:tgtEl>
                                          <p:spTgt spid="103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125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8"/>
        <p:cNvGrpSpPr/>
        <p:nvPr/>
      </p:nvGrpSpPr>
      <p:grpSpPr>
        <a:xfrm>
          <a:off x="0" y="0"/>
          <a:ext cx="0" cy="0"/>
          <a:chOff x="0" y="0"/>
          <a:chExt cx="0" cy="0"/>
        </a:xfrm>
      </p:grpSpPr>
      <p:pic>
        <p:nvPicPr>
          <p:cNvPr id="1039" name="Google Shape;1039;p168"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1040" name="Google Shape;1040;p168"/>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1" name="Google Shape;1041;p168"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1042" name="Google Shape;1042;p168"/>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Will Patrone</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Research Coordinator</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Department of Urology</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School of Medicine/Fred Hutchinson Cancer Center</a:t>
            </a:r>
            <a:endParaRPr sz="3000">
              <a:solidFill>
                <a:schemeClr val="lt1"/>
              </a:solidFill>
              <a:latin typeface="Arial"/>
              <a:ea typeface="Arial"/>
              <a:cs typeface="Arial"/>
              <a:sym typeface="Arial"/>
            </a:endParaRPr>
          </a:p>
        </p:txBody>
      </p:sp>
      <p:sp>
        <p:nvSpPr>
          <p:cNvPr id="1043" name="Google Shape;1043;p168"/>
          <p:cNvSpPr txBox="1">
            <a:spLocks noGrp="1"/>
          </p:cNvSpPr>
          <p:nvPr>
            <p:ph type="subTitle" idx="1"/>
          </p:nvPr>
        </p:nvSpPr>
        <p:spPr>
          <a:xfrm>
            <a:off x="0" y="3362490"/>
            <a:ext cx="2476500" cy="3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Arial"/>
                <a:ea typeface="Arial"/>
                <a:cs typeface="Arial"/>
                <a:sym typeface="Arial"/>
              </a:rPr>
              <a:t>Congratulations!</a:t>
            </a:r>
            <a:endParaRPr>
              <a:latin typeface="Arial"/>
              <a:ea typeface="Arial"/>
              <a:cs typeface="Arial"/>
              <a:sym typeface="Arial"/>
            </a:endParaRPr>
          </a:p>
        </p:txBody>
      </p:sp>
      <p:cxnSp>
        <p:nvCxnSpPr>
          <p:cNvPr id="1044" name="Google Shape;1044;p168"/>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500"/>
                                        <p:tgtEl>
                                          <p:spTgt spid="1042"/>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1043">
                                            <p:txEl>
                                              <p:pRg st="0" end="0"/>
                                            </p:txEl>
                                          </p:spTgt>
                                        </p:tgtEl>
                                        <p:attrNameLst>
                                          <p:attrName>style.visibility</p:attrName>
                                        </p:attrNameLst>
                                      </p:cBhvr>
                                      <p:to>
                                        <p:strVal val="visible"/>
                                      </p:to>
                                    </p:set>
                                    <p:animEffect transition="in" filter="fade">
                                      <p:cBhvr>
                                        <p:cTn id="11" dur="500"/>
                                        <p:tgtEl>
                                          <p:spTgt spid="104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41"/>
                                        </p:tgtEl>
                                        <p:attrNameLst>
                                          <p:attrName>style.visibility</p:attrName>
                                        </p:attrNameLst>
                                      </p:cBhvr>
                                      <p:to>
                                        <p:strVal val="visible"/>
                                      </p:to>
                                    </p:set>
                                    <p:animEffect transition="in" filter="fade">
                                      <p:cBhvr>
                                        <p:cTn id="15" dur="125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8"/>
        <p:cNvGrpSpPr/>
        <p:nvPr/>
      </p:nvGrpSpPr>
      <p:grpSpPr>
        <a:xfrm>
          <a:off x="0" y="0"/>
          <a:ext cx="0" cy="0"/>
          <a:chOff x="0" y="0"/>
          <a:chExt cx="0" cy="0"/>
        </a:xfrm>
      </p:grpSpPr>
      <p:pic>
        <p:nvPicPr>
          <p:cNvPr id="1049" name="Google Shape;1049;p169"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1050" name="Google Shape;1050;p169"/>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1" name="Google Shape;1051;p169"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1052" name="Google Shape;1052;p169"/>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Hunter Robbins</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Program Coordinator</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Department of Bioengineering</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053" name="Google Shape;1053;p169"/>
          <p:cNvSpPr txBox="1">
            <a:spLocks noGrp="1"/>
          </p:cNvSpPr>
          <p:nvPr>
            <p:ph type="subTitle" idx="1"/>
          </p:nvPr>
        </p:nvSpPr>
        <p:spPr>
          <a:xfrm>
            <a:off x="0" y="3362490"/>
            <a:ext cx="2476500" cy="3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Arial"/>
                <a:ea typeface="Arial"/>
                <a:cs typeface="Arial"/>
                <a:sym typeface="Arial"/>
              </a:rPr>
              <a:t>Congratulations!</a:t>
            </a:r>
            <a:endParaRPr>
              <a:latin typeface="Arial"/>
              <a:ea typeface="Arial"/>
              <a:cs typeface="Arial"/>
              <a:sym typeface="Arial"/>
            </a:endParaRPr>
          </a:p>
        </p:txBody>
      </p:sp>
      <p:cxnSp>
        <p:nvCxnSpPr>
          <p:cNvPr id="1054" name="Google Shape;1054;p169"/>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fade">
                                      <p:cBhvr>
                                        <p:cTn id="7" dur="500"/>
                                        <p:tgtEl>
                                          <p:spTgt spid="1052"/>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1053">
                                            <p:txEl>
                                              <p:pRg st="0" end="0"/>
                                            </p:txEl>
                                          </p:spTgt>
                                        </p:tgtEl>
                                        <p:attrNameLst>
                                          <p:attrName>style.visibility</p:attrName>
                                        </p:attrNameLst>
                                      </p:cBhvr>
                                      <p:to>
                                        <p:strVal val="visible"/>
                                      </p:to>
                                    </p:set>
                                    <p:animEffect transition="in" filter="fade">
                                      <p:cBhvr>
                                        <p:cTn id="11" dur="500"/>
                                        <p:tgtEl>
                                          <p:spTgt spid="105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1"/>
                                        </p:tgtEl>
                                        <p:attrNameLst>
                                          <p:attrName>style.visibility</p:attrName>
                                        </p:attrNameLst>
                                      </p:cBhvr>
                                      <p:to>
                                        <p:strVal val="visible"/>
                                      </p:to>
                                    </p:set>
                                    <p:animEffect transition="in" filter="fade">
                                      <p:cBhvr>
                                        <p:cTn id="15" dur="125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8"/>
        <p:cNvGrpSpPr/>
        <p:nvPr/>
      </p:nvGrpSpPr>
      <p:grpSpPr>
        <a:xfrm>
          <a:off x="0" y="0"/>
          <a:ext cx="0" cy="0"/>
          <a:chOff x="0" y="0"/>
          <a:chExt cx="0" cy="0"/>
        </a:xfrm>
      </p:grpSpPr>
      <p:pic>
        <p:nvPicPr>
          <p:cNvPr id="1059" name="Google Shape;1059;p170"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1060" name="Google Shape;1060;p170"/>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1" name="Google Shape;1061;p170"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062" name="Google Shape;1062;p170"/>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Ivory Smith</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Program Operations Specialist</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Department of Pediatrics</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063" name="Google Shape;1063;p170"/>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Arial"/>
                <a:ea typeface="Arial"/>
                <a:cs typeface="Arial"/>
                <a:sym typeface="Arial"/>
              </a:rPr>
              <a:t>Congratulations!</a:t>
            </a:r>
            <a:endParaRPr sz="1400" b="0" i="0" u="none" strike="noStrike" cap="none">
              <a:solidFill>
                <a:srgbClr val="000000"/>
              </a:solidFill>
              <a:latin typeface="Arial"/>
              <a:ea typeface="Arial"/>
              <a:cs typeface="Arial"/>
              <a:sym typeface="Arial"/>
            </a:endParaRPr>
          </a:p>
        </p:txBody>
      </p:sp>
      <p:cxnSp>
        <p:nvCxnSpPr>
          <p:cNvPr id="1064" name="Google Shape;1064;p170"/>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500"/>
                                        <p:tgtEl>
                                          <p:spTgt spid="1062"/>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063">
                                            <p:txEl>
                                              <p:pRg st="0" end="0"/>
                                            </p:txEl>
                                          </p:spTgt>
                                        </p:tgtEl>
                                        <p:attrNameLst>
                                          <p:attrName>style.visibility</p:attrName>
                                        </p:attrNameLst>
                                      </p:cBhvr>
                                      <p:to>
                                        <p:strVal val="visible"/>
                                      </p:to>
                                    </p:set>
                                    <p:animEffect transition="in" filter="fade">
                                      <p:cBhvr>
                                        <p:cTn id="11" dur="500"/>
                                        <p:tgtEl>
                                          <p:spTgt spid="106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61"/>
                                        </p:tgtEl>
                                        <p:attrNameLst>
                                          <p:attrName>style.visibility</p:attrName>
                                        </p:attrNameLst>
                                      </p:cBhvr>
                                      <p:to>
                                        <p:strVal val="visible"/>
                                      </p:to>
                                    </p:set>
                                    <p:animEffect transition="in" filter="fade">
                                      <p:cBhvr>
                                        <p:cTn id="15" dur="1250"/>
                                        <p:tgtEl>
                                          <p:spTgt spid="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8"/>
        <p:cNvGrpSpPr/>
        <p:nvPr/>
      </p:nvGrpSpPr>
      <p:grpSpPr>
        <a:xfrm>
          <a:off x="0" y="0"/>
          <a:ext cx="0" cy="0"/>
          <a:chOff x="0" y="0"/>
          <a:chExt cx="0" cy="0"/>
        </a:xfrm>
      </p:grpSpPr>
      <p:pic>
        <p:nvPicPr>
          <p:cNvPr id="1069" name="Google Shape;1069;p171"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1070" name="Google Shape;1070;p171"/>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71" name="Google Shape;1071;p171"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072" name="Google Shape;1072;p171"/>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Alyssa Williamson</a:t>
            </a:r>
            <a:endParaRPr sz="3000">
              <a:solidFill>
                <a:schemeClr val="lt1"/>
              </a:solidFill>
              <a:latin typeface="Arial"/>
              <a:ea typeface="Arial"/>
              <a:cs typeface="Arial"/>
              <a:sym typeface="Arial"/>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Arial"/>
                <a:ea typeface="Arial"/>
                <a:cs typeface="Arial"/>
                <a:sym typeface="Arial"/>
              </a:rPr>
              <a:t>Senior Director, Clinical Programs</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Department of Medicine</a:t>
            </a:r>
            <a:br>
              <a:rPr lang="en" sz="3000">
                <a:solidFill>
                  <a:schemeClr val="lt1"/>
                </a:solidFill>
                <a:latin typeface="Arial"/>
                <a:ea typeface="Arial"/>
                <a:cs typeface="Arial"/>
                <a:sym typeface="Arial"/>
              </a:rPr>
            </a:br>
            <a:r>
              <a:rPr lang="en" sz="3000">
                <a:solidFill>
                  <a:schemeClr val="lt1"/>
                </a:solidFill>
                <a:latin typeface="Arial"/>
                <a:ea typeface="Arial"/>
                <a:cs typeface="Arial"/>
                <a:sym typeface="Arial"/>
              </a:rPr>
              <a:t>School of Medicine</a:t>
            </a:r>
            <a:endParaRPr sz="3000">
              <a:solidFill>
                <a:schemeClr val="lt1"/>
              </a:solidFill>
              <a:latin typeface="Arial"/>
              <a:ea typeface="Arial"/>
              <a:cs typeface="Arial"/>
              <a:sym typeface="Arial"/>
            </a:endParaRPr>
          </a:p>
        </p:txBody>
      </p:sp>
      <p:sp>
        <p:nvSpPr>
          <p:cNvPr id="1073" name="Google Shape;1073;p171"/>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Arial"/>
                <a:ea typeface="Arial"/>
                <a:cs typeface="Arial"/>
                <a:sym typeface="Arial"/>
              </a:rPr>
              <a:t>Congratulations!</a:t>
            </a:r>
            <a:endParaRPr sz="1400" b="0" i="0" u="none" strike="noStrike" cap="none">
              <a:solidFill>
                <a:srgbClr val="000000"/>
              </a:solidFill>
              <a:latin typeface="Arial"/>
              <a:ea typeface="Arial"/>
              <a:cs typeface="Arial"/>
              <a:sym typeface="Arial"/>
            </a:endParaRPr>
          </a:p>
        </p:txBody>
      </p:sp>
      <p:cxnSp>
        <p:nvCxnSpPr>
          <p:cNvPr id="1074" name="Google Shape;1074;p171"/>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2"/>
                                        </p:tgtEl>
                                        <p:attrNameLst>
                                          <p:attrName>style.visibility</p:attrName>
                                        </p:attrNameLst>
                                      </p:cBhvr>
                                      <p:to>
                                        <p:strVal val="visible"/>
                                      </p:to>
                                    </p:set>
                                    <p:animEffect transition="in" filter="fade">
                                      <p:cBhvr>
                                        <p:cTn id="7" dur="500"/>
                                        <p:tgtEl>
                                          <p:spTgt spid="1072"/>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073">
                                            <p:txEl>
                                              <p:pRg st="0" end="0"/>
                                            </p:txEl>
                                          </p:spTgt>
                                        </p:tgtEl>
                                        <p:attrNameLst>
                                          <p:attrName>style.visibility</p:attrName>
                                        </p:attrNameLst>
                                      </p:cBhvr>
                                      <p:to>
                                        <p:strVal val="visible"/>
                                      </p:to>
                                    </p:set>
                                    <p:animEffect transition="in" filter="fade">
                                      <p:cBhvr>
                                        <p:cTn id="11" dur="500"/>
                                        <p:tgtEl>
                                          <p:spTgt spid="107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1"/>
                                        </p:tgtEl>
                                        <p:attrNameLst>
                                          <p:attrName>style.visibility</p:attrName>
                                        </p:attrNameLst>
                                      </p:cBhvr>
                                      <p:to>
                                        <p:strVal val="visible"/>
                                      </p:to>
                                    </p:set>
                                    <p:animEffect transition="in" filter="fade">
                                      <p:cBhvr>
                                        <p:cTn id="15" dur="1250"/>
                                        <p:tgtEl>
                                          <p:spTgt spid="1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p172"/>
          <p:cNvPicPr preferRelativeResize="0"/>
          <p:nvPr/>
        </p:nvPicPr>
        <p:blipFill rotWithShape="1">
          <a:blip r:embed="rId3">
            <a:alphaModFix/>
          </a:blip>
          <a:srcRect t="29928" b="29924"/>
          <a:stretch/>
        </p:blipFill>
        <p:spPr>
          <a:xfrm>
            <a:off x="0" y="5562604"/>
            <a:ext cx="9149948" cy="1290935"/>
          </a:xfrm>
          <a:prstGeom prst="rect">
            <a:avLst/>
          </a:prstGeom>
          <a:noFill/>
          <a:ln>
            <a:noFill/>
          </a:ln>
        </p:spPr>
      </p:pic>
      <p:sp>
        <p:nvSpPr>
          <p:cNvPr id="1081" name="Google Shape;1081;p172"/>
          <p:cNvSpPr/>
          <p:nvPr/>
        </p:nvSpPr>
        <p:spPr>
          <a:xfrm>
            <a:off x="0" y="1081092"/>
            <a:ext cx="9150000" cy="45036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2" name="Google Shape;1082;p172"/>
          <p:cNvSpPr/>
          <p:nvPr/>
        </p:nvSpPr>
        <p:spPr>
          <a:xfrm>
            <a:off x="4" y="0"/>
            <a:ext cx="9159600"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083" name="Google Shape;1083;p172"/>
          <p:cNvSpPr txBox="1"/>
          <p:nvPr/>
        </p:nvSpPr>
        <p:spPr>
          <a:xfrm>
            <a:off x="491732" y="2853811"/>
            <a:ext cx="8346900" cy="31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Arial"/>
                <a:ea typeface="Arial"/>
                <a:cs typeface="Arial"/>
                <a:sym typeface="Arial"/>
              </a:rPr>
              <a:t>A big thank you in supporting the UW research enterprise. We are stronger together!</a:t>
            </a:r>
            <a:endParaRPr sz="27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pic>
        <p:nvPicPr>
          <p:cNvPr id="1084" name="Google Shape;1084;p172" descr="C:\Users\hient2\Desktop\Untitled-1.png"/>
          <p:cNvPicPr preferRelativeResize="0"/>
          <p:nvPr/>
        </p:nvPicPr>
        <p:blipFill rotWithShape="1">
          <a:blip r:embed="rId4">
            <a:alphaModFix/>
          </a:blip>
          <a:srcRect/>
          <a:stretch/>
        </p:blipFill>
        <p:spPr>
          <a:xfrm>
            <a:off x="6557468" y="152401"/>
            <a:ext cx="2770728" cy="1006187"/>
          </a:xfrm>
          <a:prstGeom prst="rect">
            <a:avLst/>
          </a:prstGeom>
          <a:noFill/>
          <a:ln>
            <a:noFill/>
          </a:ln>
        </p:spPr>
      </p:pic>
      <p:pic>
        <p:nvPicPr>
          <p:cNvPr id="1085" name="Google Shape;1085;p172"/>
          <p:cNvPicPr preferRelativeResize="0"/>
          <p:nvPr/>
        </p:nvPicPr>
        <p:blipFill rotWithShape="1">
          <a:blip r:embed="rId5">
            <a:alphaModFix/>
          </a:blip>
          <a:srcRect/>
          <a:stretch/>
        </p:blipFill>
        <p:spPr>
          <a:xfrm>
            <a:off x="7777457" y="5943600"/>
            <a:ext cx="1358903" cy="914400"/>
          </a:xfrm>
          <a:prstGeom prst="rect">
            <a:avLst/>
          </a:prstGeom>
          <a:noFill/>
          <a:ln>
            <a:noFill/>
          </a:ln>
        </p:spPr>
      </p:pic>
      <p:sp>
        <p:nvSpPr>
          <p:cNvPr id="1086" name="Google Shape;1086;p172"/>
          <p:cNvSpPr txBox="1"/>
          <p:nvPr/>
        </p:nvSpPr>
        <p:spPr>
          <a:xfrm>
            <a:off x="17678" y="225703"/>
            <a:ext cx="68907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3600"/>
              <a:buFont typeface="Arial"/>
              <a:buNone/>
            </a:pPr>
            <a:r>
              <a:rPr lang="en" sz="3600" b="1" i="0" u="none" strike="noStrike" cap="none">
                <a:solidFill>
                  <a:schemeClr val="lt1"/>
                </a:solidFill>
                <a:latin typeface="Calibri"/>
                <a:ea typeface="Calibri"/>
                <a:cs typeface="Calibri"/>
                <a:sym typeface="Calibri"/>
              </a:rPr>
              <a:t>Thank You!</a:t>
            </a:r>
            <a:endParaRPr sz="2000" b="0" i="0" u="none" strike="noStrike" cap="none">
              <a:solidFill>
                <a:srgbClr val="000000"/>
              </a:solidFill>
              <a:latin typeface="Arial"/>
              <a:ea typeface="Arial"/>
              <a:cs typeface="Arial"/>
              <a:sym typeface="Arial"/>
            </a:endParaRPr>
          </a:p>
        </p:txBody>
      </p:sp>
      <p:sp>
        <p:nvSpPr>
          <p:cNvPr id="1087" name="Google Shape;1087;p172"/>
          <p:cNvSpPr txBox="1"/>
          <p:nvPr/>
        </p:nvSpPr>
        <p:spPr>
          <a:xfrm>
            <a:off x="152499" y="3555534"/>
            <a:ext cx="7380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73"/>
          <p:cNvSpPr txBox="1">
            <a:spLocks noGrp="1"/>
          </p:cNvSpPr>
          <p:nvPr>
            <p:ph type="title"/>
          </p:nvPr>
        </p:nvSpPr>
        <p:spPr>
          <a:xfrm>
            <a:off x="460375" y="1502243"/>
            <a:ext cx="8828400" cy="2641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4400"/>
              <a:buFont typeface="Encode Sans Black"/>
              <a:buNone/>
            </a:pPr>
            <a:r>
              <a:rPr lang="en" sz="4400">
                <a:latin typeface="Encode Sans Black"/>
                <a:ea typeface="Encode Sans Black"/>
                <a:cs typeface="Encode Sans Black"/>
                <a:sym typeface="Encode Sans Black"/>
              </a:rPr>
              <a:t>REPORTING IN WORKDAY</a:t>
            </a:r>
            <a:endParaRPr/>
          </a:p>
        </p:txBody>
      </p:sp>
      <p:sp>
        <p:nvSpPr>
          <p:cNvPr id="1094" name="Google Shape;1094;p173"/>
          <p:cNvSpPr txBox="1"/>
          <p:nvPr/>
        </p:nvSpPr>
        <p:spPr>
          <a:xfrm>
            <a:off x="460373" y="4753932"/>
            <a:ext cx="80199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600" b="1" i="0" u="none" strike="noStrike" cap="none">
                <a:solidFill>
                  <a:schemeClr val="dk1"/>
                </a:solidFill>
                <a:latin typeface="Open Sans"/>
                <a:ea typeface="Open Sans"/>
                <a:cs typeface="Open Sans"/>
                <a:sym typeface="Open Sans"/>
              </a:rPr>
              <a:t>Presenters: </a:t>
            </a:r>
            <a:endParaRPr sz="1900"/>
          </a:p>
          <a:p>
            <a:pPr marL="0" marR="0" lvl="0" indent="0" algn="l" rtl="0">
              <a:spcBef>
                <a:spcPts val="0"/>
              </a:spcBef>
              <a:spcAft>
                <a:spcPts val="0"/>
              </a:spcAft>
              <a:buNone/>
            </a:pPr>
            <a:r>
              <a:rPr lang="en" sz="1600" b="1">
                <a:solidFill>
                  <a:schemeClr val="dk1"/>
                </a:solidFill>
                <a:latin typeface="Open Sans"/>
                <a:ea typeface="Open Sans"/>
                <a:cs typeface="Open Sans"/>
                <a:sym typeface="Open Sans"/>
              </a:rPr>
              <a:t>Stepanka Sirotek</a:t>
            </a:r>
            <a:r>
              <a:rPr lang="en" sz="1600">
                <a:solidFill>
                  <a:schemeClr val="dk1"/>
                </a:solidFill>
                <a:latin typeface="Open Sans"/>
                <a:ea typeface="Open Sans"/>
                <a:cs typeface="Open Sans"/>
                <a:sym typeface="Open Sans"/>
              </a:rPr>
              <a:t>, Business Systems Analyst, UWFT</a:t>
            </a:r>
            <a:endParaRPr sz="1900"/>
          </a:p>
          <a:p>
            <a:pPr marL="0" marR="0" lvl="0" indent="0" algn="l" rtl="0">
              <a:spcBef>
                <a:spcPts val="0"/>
              </a:spcBef>
              <a:spcAft>
                <a:spcPts val="0"/>
              </a:spcAft>
              <a:buNone/>
            </a:pPr>
            <a:r>
              <a:rPr lang="en" sz="1600" b="1">
                <a:solidFill>
                  <a:schemeClr val="dk1"/>
                </a:solidFill>
                <a:latin typeface="Open Sans"/>
                <a:ea typeface="Open Sans"/>
                <a:cs typeface="Open Sans"/>
                <a:sym typeface="Open Sans"/>
              </a:rPr>
              <a:t>Jesse Rice</a:t>
            </a:r>
            <a:r>
              <a:rPr lang="en" sz="1600">
                <a:solidFill>
                  <a:schemeClr val="dk1"/>
                </a:solidFill>
                <a:latin typeface="Open Sans"/>
                <a:ea typeface="Open Sans"/>
                <a:cs typeface="Open Sans"/>
                <a:sym typeface="Open Sans"/>
              </a:rPr>
              <a:t>, Business Systems Analyst, UWFT</a:t>
            </a:r>
            <a:endParaRPr sz="1900"/>
          </a:p>
          <a:p>
            <a:pPr marL="0" marR="0" lvl="0" indent="0" algn="l" rtl="0">
              <a:spcBef>
                <a:spcPts val="0"/>
              </a:spcBef>
              <a:spcAft>
                <a:spcPts val="0"/>
              </a:spcAft>
              <a:buNone/>
            </a:pPr>
            <a:endParaRPr sz="1600">
              <a:solidFill>
                <a:schemeClr val="dk1"/>
              </a:solidFill>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174"/>
          <p:cNvSpPr txBox="1">
            <a:spLocks noGrp="1"/>
          </p:cNvSpPr>
          <p:nvPr>
            <p:ph type="title"/>
          </p:nvPr>
        </p:nvSpPr>
        <p:spPr>
          <a:xfrm>
            <a:off x="502921" y="1059843"/>
            <a:ext cx="8072700" cy="5361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rgbClr val="4B2E83"/>
              </a:buClr>
              <a:buSzPts val="2400"/>
              <a:buFont typeface="Encode Sans Black"/>
              <a:buNone/>
            </a:pPr>
            <a:r>
              <a:rPr lang="en" sz="2400"/>
              <a:t>Cost Reimbursable Line Status Sample</a:t>
            </a:r>
            <a:endParaRPr/>
          </a:p>
        </p:txBody>
      </p:sp>
      <p:pic>
        <p:nvPicPr>
          <p:cNvPr id="1100" name="Google Shape;1100;p174"/>
          <p:cNvPicPr preferRelativeResize="0"/>
          <p:nvPr/>
        </p:nvPicPr>
        <p:blipFill rotWithShape="1">
          <a:blip r:embed="rId3">
            <a:alphaModFix/>
          </a:blip>
          <a:srcRect/>
          <a:stretch/>
        </p:blipFill>
        <p:spPr>
          <a:xfrm>
            <a:off x="0" y="1878713"/>
            <a:ext cx="9144000" cy="39911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1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Effort Statement Reporting Cycles</a:t>
            </a:r>
            <a:endParaRPr/>
          </a:p>
        </p:txBody>
      </p:sp>
      <p:sp>
        <p:nvSpPr>
          <p:cNvPr id="585" name="Google Shape;585;p112"/>
          <p:cNvSpPr txBox="1">
            <a:spLocks noGrp="1"/>
          </p:cNvSpPr>
          <p:nvPr>
            <p:ph type="body" idx="2"/>
          </p:nvPr>
        </p:nvSpPr>
        <p:spPr>
          <a:xfrm>
            <a:off x="474786" y="1736725"/>
            <a:ext cx="8493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Effort Statement (FEC) reporting cycles will be unified</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Current practice: </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Academic Cycle</a:t>
            </a:r>
            <a:endParaRPr/>
          </a:p>
          <a:p>
            <a:pPr marL="1600200" lvl="3" indent="-228600" algn="l" rtl="0">
              <a:spcBef>
                <a:spcPts val="320"/>
              </a:spcBef>
              <a:spcAft>
                <a:spcPts val="0"/>
              </a:spcAft>
              <a:buClr>
                <a:srgbClr val="4B2E83"/>
              </a:buClr>
              <a:buSzPts val="1600"/>
              <a:buChar char="–"/>
            </a:pPr>
            <a:r>
              <a:rPr lang="en">
                <a:latin typeface="Arial"/>
                <a:ea typeface="Arial"/>
                <a:cs typeface="Arial"/>
                <a:sym typeface="Arial"/>
              </a:rPr>
              <a:t>3/16 – 9/15</a:t>
            </a:r>
            <a:endParaRPr/>
          </a:p>
          <a:p>
            <a:pPr marL="1600200" lvl="3" indent="-228600" algn="l" rtl="0">
              <a:spcBef>
                <a:spcPts val="320"/>
              </a:spcBef>
              <a:spcAft>
                <a:spcPts val="0"/>
              </a:spcAft>
              <a:buClr>
                <a:srgbClr val="4B2E83"/>
              </a:buClr>
              <a:buSzPts val="1600"/>
              <a:buChar char="–"/>
            </a:pPr>
            <a:r>
              <a:rPr lang="en">
                <a:latin typeface="Arial"/>
                <a:ea typeface="Arial"/>
                <a:cs typeface="Arial"/>
                <a:sym typeface="Arial"/>
              </a:rPr>
              <a:t>9/16 – 3/15 </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Calendar Cycle</a:t>
            </a:r>
            <a:endParaRPr/>
          </a:p>
          <a:p>
            <a:pPr marL="1600200" lvl="3" indent="-228600" algn="l" rtl="0">
              <a:spcBef>
                <a:spcPts val="320"/>
              </a:spcBef>
              <a:spcAft>
                <a:spcPts val="0"/>
              </a:spcAft>
              <a:buClr>
                <a:srgbClr val="4B2E83"/>
              </a:buClr>
              <a:buSzPts val="1600"/>
              <a:buChar char="–"/>
            </a:pPr>
            <a:r>
              <a:rPr lang="en">
                <a:latin typeface="Arial"/>
                <a:ea typeface="Arial"/>
                <a:cs typeface="Arial"/>
                <a:sym typeface="Arial"/>
              </a:rPr>
              <a:t>1/1 – 6/30</a:t>
            </a:r>
            <a:endParaRPr/>
          </a:p>
          <a:p>
            <a:pPr marL="1600200" lvl="3" indent="-228600" algn="l" rtl="0">
              <a:spcBef>
                <a:spcPts val="320"/>
              </a:spcBef>
              <a:spcAft>
                <a:spcPts val="0"/>
              </a:spcAft>
              <a:buClr>
                <a:srgbClr val="4B2E83"/>
              </a:buClr>
              <a:buSzPts val="1600"/>
              <a:buChar char="–"/>
            </a:pPr>
            <a:r>
              <a:rPr lang="en">
                <a:latin typeface="Arial"/>
                <a:ea typeface="Arial"/>
                <a:cs typeface="Arial"/>
                <a:sym typeface="Arial"/>
              </a:rPr>
              <a:t>7/1 – 12/31</a:t>
            </a:r>
            <a:br>
              <a:rPr lang="en">
                <a:latin typeface="Arial"/>
                <a:ea typeface="Arial"/>
                <a:cs typeface="Arial"/>
                <a:sym typeface="Arial"/>
              </a:rPr>
            </a:b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Future reporting cycle</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1/1 – 6/30</a:t>
            </a:r>
            <a:endParaRPr/>
          </a:p>
          <a:p>
            <a:pPr marL="1143000" lvl="2" indent="-228600" algn="l" rtl="0">
              <a:spcBef>
                <a:spcPts val="360"/>
              </a:spcBef>
              <a:spcAft>
                <a:spcPts val="0"/>
              </a:spcAft>
              <a:buClr>
                <a:srgbClr val="4B2E83"/>
              </a:buClr>
              <a:buSzPts val="1800"/>
              <a:buChar char="&gt;"/>
            </a:pPr>
            <a:r>
              <a:rPr lang="en">
                <a:latin typeface="Arial"/>
                <a:ea typeface="Arial"/>
                <a:cs typeface="Arial"/>
                <a:sym typeface="Arial"/>
              </a:rPr>
              <a:t>7/1 – 12/31</a:t>
            </a:r>
            <a:endParaRPr/>
          </a:p>
        </p:txBody>
      </p:sp>
      <p:sp>
        <p:nvSpPr>
          <p:cNvPr id="586" name="Google Shape;586;p11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75"/>
          <p:cNvSpPr txBox="1">
            <a:spLocks noGrp="1"/>
          </p:cNvSpPr>
          <p:nvPr>
            <p:ph type="title"/>
          </p:nvPr>
        </p:nvSpPr>
        <p:spPr>
          <a:xfrm>
            <a:off x="502921" y="1059843"/>
            <a:ext cx="8072700" cy="5361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rgbClr val="4B2E83"/>
              </a:buClr>
              <a:buSzPts val="2400"/>
              <a:buFont typeface="Encode Sans Black"/>
              <a:buNone/>
            </a:pPr>
            <a:r>
              <a:rPr lang="en" sz="2400"/>
              <a:t>Cost Reimbursable Line Status definitions</a:t>
            </a:r>
            <a:endParaRPr/>
          </a:p>
        </p:txBody>
      </p:sp>
      <p:sp>
        <p:nvSpPr>
          <p:cNvPr id="1106" name="Google Shape;1106;p175"/>
          <p:cNvSpPr txBox="1">
            <a:spLocks noGrp="1"/>
          </p:cNvSpPr>
          <p:nvPr>
            <p:ph type="body" idx="1"/>
          </p:nvPr>
        </p:nvSpPr>
        <p:spPr>
          <a:xfrm>
            <a:off x="502921" y="1871317"/>
            <a:ext cx="8072700" cy="4053600"/>
          </a:xfrm>
          <a:prstGeom prst="rect">
            <a:avLst/>
          </a:prstGeom>
          <a:noFill/>
          <a:ln>
            <a:noFill/>
          </a:ln>
        </p:spPr>
        <p:txBody>
          <a:bodyPr spcFirstLastPara="1" wrap="square" lIns="121900" tIns="60925" rIns="121900" bIns="60925" anchor="t" anchorCtr="0">
            <a:noAutofit/>
          </a:bodyPr>
          <a:lstStyle/>
          <a:p>
            <a:pPr marL="254000" lvl="0" indent="-260350" algn="l" rtl="0">
              <a:spcBef>
                <a:spcPts val="0"/>
              </a:spcBef>
              <a:spcAft>
                <a:spcPts val="0"/>
              </a:spcAft>
              <a:buClr>
                <a:schemeClr val="dk1"/>
              </a:buClr>
              <a:buSzPts val="1900"/>
              <a:buFont typeface="Merriweather Sans"/>
              <a:buChar char="&gt;"/>
            </a:pPr>
            <a:r>
              <a:rPr lang="en" sz="1900"/>
              <a:t>Pending Award Line Date Review: </a:t>
            </a:r>
            <a:endParaRPr/>
          </a:p>
          <a:p>
            <a:pPr marL="558800" lvl="1" indent="-215900" algn="l" rtl="0">
              <a:spcBef>
                <a:spcPts val="300"/>
              </a:spcBef>
              <a:spcAft>
                <a:spcPts val="0"/>
              </a:spcAft>
              <a:buClr>
                <a:schemeClr val="dk1"/>
              </a:buClr>
              <a:buSzPts val="1600"/>
              <a:buChar char="–"/>
            </a:pPr>
            <a:r>
              <a:rPr lang="en" sz="1600" b="0"/>
              <a:t>Transactions with Budget dates outside award dates – cannot be pulled into a Sponsor Invoice unless the budget date is reviewed and corrected</a:t>
            </a:r>
            <a:endParaRPr/>
          </a:p>
          <a:p>
            <a:pPr marL="254000" lvl="0" indent="-260350" algn="l" rtl="0">
              <a:spcBef>
                <a:spcPts val="400"/>
              </a:spcBef>
              <a:spcAft>
                <a:spcPts val="0"/>
              </a:spcAft>
              <a:buClr>
                <a:schemeClr val="dk1"/>
              </a:buClr>
              <a:buSzPts val="1900"/>
              <a:buFont typeface="Merriweather Sans"/>
              <a:buChar char="&gt;"/>
            </a:pPr>
            <a:r>
              <a:rPr lang="en" sz="1900"/>
              <a:t>Awaiting Settlement: </a:t>
            </a:r>
            <a:endParaRPr/>
          </a:p>
          <a:p>
            <a:pPr marL="558800" lvl="1" indent="-215900" algn="l" rtl="0">
              <a:spcBef>
                <a:spcPts val="300"/>
              </a:spcBef>
              <a:spcAft>
                <a:spcPts val="0"/>
              </a:spcAft>
              <a:buClr>
                <a:schemeClr val="dk1"/>
              </a:buClr>
              <a:buSzPts val="1600"/>
              <a:buChar char="–"/>
            </a:pPr>
            <a:r>
              <a:rPr lang="en" sz="1600" b="0"/>
              <a:t>Transactions not yet paid by UW to Suppliers – cannot be pulled into a Sponsor Invoice until paid</a:t>
            </a:r>
            <a:endParaRPr/>
          </a:p>
          <a:p>
            <a:pPr marL="254000" lvl="0" indent="-260350" algn="l" rtl="0">
              <a:spcBef>
                <a:spcPts val="400"/>
              </a:spcBef>
              <a:spcAft>
                <a:spcPts val="0"/>
              </a:spcAft>
              <a:buClr>
                <a:schemeClr val="dk1"/>
              </a:buClr>
              <a:buSzPts val="1900"/>
              <a:buFont typeface="Merriweather Sans"/>
              <a:buChar char="&gt;"/>
            </a:pPr>
            <a:r>
              <a:rPr lang="en" sz="1900"/>
              <a:t>On Hold: </a:t>
            </a:r>
            <a:endParaRPr/>
          </a:p>
          <a:p>
            <a:pPr marL="558800" lvl="1" indent="-215900" algn="l" rtl="0">
              <a:spcBef>
                <a:spcPts val="300"/>
              </a:spcBef>
              <a:spcAft>
                <a:spcPts val="0"/>
              </a:spcAft>
              <a:buClr>
                <a:schemeClr val="dk1"/>
              </a:buClr>
              <a:buSzPts val="1600"/>
              <a:buChar char="–"/>
            </a:pPr>
            <a:r>
              <a:rPr lang="en" sz="1600" b="0"/>
              <a:t>Transactions manually placed on hold - cannot be pulled into a Sponsor Invoice until hold is removed</a:t>
            </a:r>
            <a:endParaRPr/>
          </a:p>
          <a:p>
            <a:pPr marL="254000" lvl="0" indent="-260350" algn="l" rtl="0">
              <a:spcBef>
                <a:spcPts val="400"/>
              </a:spcBef>
              <a:spcAft>
                <a:spcPts val="0"/>
              </a:spcAft>
              <a:buClr>
                <a:schemeClr val="dk1"/>
              </a:buClr>
              <a:buSzPts val="1900"/>
              <a:buFont typeface="Merriweather Sans"/>
              <a:buChar char="&gt;"/>
            </a:pPr>
            <a:r>
              <a:rPr lang="en" sz="1900"/>
              <a:t>Unbillable: </a:t>
            </a:r>
            <a:endParaRPr/>
          </a:p>
          <a:p>
            <a:pPr marL="558800" lvl="1" indent="-215900" algn="l" rtl="0">
              <a:spcBef>
                <a:spcPts val="300"/>
              </a:spcBef>
              <a:spcAft>
                <a:spcPts val="0"/>
              </a:spcAft>
              <a:buClr>
                <a:schemeClr val="dk1"/>
              </a:buClr>
              <a:buSzPts val="1600"/>
              <a:buChar char="–"/>
            </a:pPr>
            <a:r>
              <a:rPr lang="en" sz="1600" b="0"/>
              <a:t>Contains spend over prepaid installment when set to not bill over prepaid amount; retention; transactions not associated with an approved billing schedule (advance spend)</a:t>
            </a:r>
            <a:endParaRPr/>
          </a:p>
          <a:p>
            <a:pPr marL="254000" lvl="0" indent="-139700" algn="l" rtl="0">
              <a:spcBef>
                <a:spcPts val="400"/>
              </a:spcBef>
              <a:spcAft>
                <a:spcPts val="0"/>
              </a:spcAft>
              <a:buClr>
                <a:schemeClr val="dk1"/>
              </a:buClr>
              <a:buSzPts val="1800"/>
              <a:buFont typeface="Merriweather Sans"/>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76"/>
          <p:cNvSpPr txBox="1">
            <a:spLocks noGrp="1"/>
          </p:cNvSpPr>
          <p:nvPr>
            <p:ph type="title"/>
          </p:nvPr>
        </p:nvSpPr>
        <p:spPr>
          <a:xfrm>
            <a:off x="502921" y="1059843"/>
            <a:ext cx="8072700" cy="5361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rgbClr val="4B2E83"/>
              </a:buClr>
              <a:buSzPts val="2100"/>
              <a:buFont typeface="Encode Sans Black"/>
              <a:buNone/>
            </a:pPr>
            <a:r>
              <a:rPr lang="en"/>
              <a:t>Cost Reimbursable Line Status Definitions continued</a:t>
            </a:r>
            <a:endParaRPr/>
          </a:p>
        </p:txBody>
      </p:sp>
      <p:sp>
        <p:nvSpPr>
          <p:cNvPr id="1112" name="Google Shape;1112;p176"/>
          <p:cNvSpPr txBox="1">
            <a:spLocks noGrp="1"/>
          </p:cNvSpPr>
          <p:nvPr>
            <p:ph type="body" idx="1"/>
          </p:nvPr>
        </p:nvSpPr>
        <p:spPr>
          <a:xfrm>
            <a:off x="502921" y="1871317"/>
            <a:ext cx="8072700" cy="4053600"/>
          </a:xfrm>
          <a:prstGeom prst="rect">
            <a:avLst/>
          </a:prstGeom>
          <a:noFill/>
          <a:ln>
            <a:noFill/>
          </a:ln>
        </p:spPr>
        <p:txBody>
          <a:bodyPr spcFirstLastPara="1" wrap="square" lIns="121900" tIns="60925" rIns="121900" bIns="60925" anchor="t" anchorCtr="0">
            <a:noAutofit/>
          </a:bodyPr>
          <a:lstStyle/>
          <a:p>
            <a:pPr marL="254000" lvl="0" indent="-260350" algn="l" rtl="0">
              <a:spcBef>
                <a:spcPts val="0"/>
              </a:spcBef>
              <a:spcAft>
                <a:spcPts val="0"/>
              </a:spcAft>
              <a:buClr>
                <a:schemeClr val="dk1"/>
              </a:buClr>
              <a:buSzPts val="1900"/>
              <a:buFont typeface="Merriweather Sans"/>
              <a:buChar char="&gt;"/>
            </a:pPr>
            <a:r>
              <a:rPr lang="en" sz="1900"/>
              <a:t>Ready To Bill: </a:t>
            </a:r>
            <a:endParaRPr/>
          </a:p>
          <a:p>
            <a:pPr marL="558800" lvl="1" indent="-215900" algn="l" rtl="0">
              <a:spcBef>
                <a:spcPts val="300"/>
              </a:spcBef>
              <a:spcAft>
                <a:spcPts val="0"/>
              </a:spcAft>
              <a:buClr>
                <a:schemeClr val="dk1"/>
              </a:buClr>
              <a:buSzPts val="1600"/>
              <a:buChar char="–"/>
            </a:pPr>
            <a:r>
              <a:rPr lang="en" sz="1600" b="0"/>
              <a:t>Transactions which can be pulled into a Sponsor Invoice</a:t>
            </a:r>
            <a:endParaRPr/>
          </a:p>
          <a:p>
            <a:pPr marL="254000" lvl="0" indent="-260350" algn="l" rtl="0">
              <a:spcBef>
                <a:spcPts val="400"/>
              </a:spcBef>
              <a:spcAft>
                <a:spcPts val="0"/>
              </a:spcAft>
              <a:buClr>
                <a:schemeClr val="dk1"/>
              </a:buClr>
              <a:buSzPts val="1900"/>
              <a:buFont typeface="Merriweather Sans"/>
              <a:buChar char="&gt;"/>
            </a:pPr>
            <a:r>
              <a:rPr lang="en" sz="1900"/>
              <a:t>Partially Billed: </a:t>
            </a:r>
            <a:endParaRPr/>
          </a:p>
          <a:p>
            <a:pPr marL="558800" lvl="1" indent="-215900" algn="l" rtl="0">
              <a:spcBef>
                <a:spcPts val="300"/>
              </a:spcBef>
              <a:spcAft>
                <a:spcPts val="0"/>
              </a:spcAft>
              <a:buClr>
                <a:schemeClr val="dk1"/>
              </a:buClr>
              <a:buSzPts val="1600"/>
              <a:buChar char="–"/>
            </a:pPr>
            <a:r>
              <a:rPr lang="en" sz="1600" b="0"/>
              <a:t>Split transactions due to billing limits or exceeding Authorized Amount (deficit spend)</a:t>
            </a:r>
            <a:endParaRPr/>
          </a:p>
          <a:p>
            <a:pPr marL="254000" lvl="0" indent="-260350" algn="l" rtl="0">
              <a:spcBef>
                <a:spcPts val="400"/>
              </a:spcBef>
              <a:spcAft>
                <a:spcPts val="0"/>
              </a:spcAft>
              <a:buClr>
                <a:schemeClr val="dk1"/>
              </a:buClr>
              <a:buSzPts val="1900"/>
              <a:buFont typeface="Merriweather Sans"/>
              <a:buChar char="&gt;"/>
            </a:pPr>
            <a:r>
              <a:rPr lang="en" sz="1900"/>
              <a:t>Billed: </a:t>
            </a:r>
            <a:endParaRPr/>
          </a:p>
          <a:p>
            <a:pPr marL="558800" lvl="1" indent="-215900" algn="l" rtl="0">
              <a:spcBef>
                <a:spcPts val="300"/>
              </a:spcBef>
              <a:spcAft>
                <a:spcPts val="0"/>
              </a:spcAft>
              <a:buClr>
                <a:schemeClr val="dk1"/>
              </a:buClr>
              <a:buSzPts val="1600"/>
              <a:buChar char="–"/>
            </a:pPr>
            <a:r>
              <a:rPr lang="en" sz="1600" b="0"/>
              <a:t>Transactions already billed to Sponsor</a:t>
            </a:r>
            <a:endParaRPr/>
          </a:p>
          <a:p>
            <a:pPr marL="254000" lvl="0" indent="-139700" algn="l" rtl="0">
              <a:spcBef>
                <a:spcPts val="400"/>
              </a:spcBef>
              <a:spcAft>
                <a:spcPts val="0"/>
              </a:spcAft>
              <a:buClr>
                <a:schemeClr val="dk1"/>
              </a:buClr>
              <a:buSzPts val="1800"/>
              <a:buFont typeface="Merriweather Sans"/>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77"/>
          <p:cNvSpPr txBox="1">
            <a:spLocks noGrp="1"/>
          </p:cNvSpPr>
          <p:nvPr>
            <p:ph type="title"/>
          </p:nvPr>
        </p:nvSpPr>
        <p:spPr>
          <a:xfrm>
            <a:off x="671757" y="1167125"/>
            <a:ext cx="6972300" cy="26415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rgbClr val="4B2E83"/>
              </a:buClr>
              <a:buSzPts val="3700"/>
              <a:buFont typeface="Encode Sans Black"/>
              <a:buNone/>
            </a:pPr>
            <a:r>
              <a:rPr lang="en"/>
              <a:t>Reporting Demo</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78"/>
          <p:cNvSpPr txBox="1">
            <a:spLocks noGrp="1"/>
          </p:cNvSpPr>
          <p:nvPr>
            <p:ph type="title"/>
          </p:nvPr>
        </p:nvSpPr>
        <p:spPr>
          <a:xfrm>
            <a:off x="671757" y="1167125"/>
            <a:ext cx="6972300" cy="2641500"/>
          </a:xfrm>
          <a:prstGeom prst="rect">
            <a:avLst/>
          </a:prstGeom>
          <a:noFill/>
          <a:ln>
            <a:noFill/>
          </a:ln>
        </p:spPr>
        <p:txBody>
          <a:bodyPr spcFirstLastPara="1" wrap="square" lIns="121900" tIns="60925" rIns="121900" bIns="60925" anchor="b" anchorCtr="0">
            <a:noAutofit/>
          </a:bodyPr>
          <a:lstStyle/>
          <a:p>
            <a:pPr marL="0" lvl="0" indent="0" algn="l" rtl="0">
              <a:spcBef>
                <a:spcPts val="0"/>
              </a:spcBef>
              <a:spcAft>
                <a:spcPts val="0"/>
              </a:spcAft>
              <a:buClr>
                <a:srgbClr val="4B2E83"/>
              </a:buClr>
              <a:buSzPts val="3700"/>
              <a:buFont typeface="Encode Sans Black"/>
              <a:buNone/>
            </a:pPr>
            <a:r>
              <a:rPr lang="en"/>
              <a:t>Q&amp;A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1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Effort Statement Reporting Cycles</a:t>
            </a:r>
            <a:endParaRPr/>
          </a:p>
        </p:txBody>
      </p:sp>
      <p:sp>
        <p:nvSpPr>
          <p:cNvPr id="592" name="Google Shape;592;p11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92500" lnSpcReduction="10000"/>
          </a:bodyPr>
          <a:lstStyle/>
          <a:p>
            <a:pPr marL="342900" lvl="0" indent="-331470" algn="l" rtl="0">
              <a:spcBef>
                <a:spcPts val="0"/>
              </a:spcBef>
              <a:spcAft>
                <a:spcPts val="0"/>
              </a:spcAft>
              <a:buClr>
                <a:srgbClr val="4B2E83"/>
              </a:buClr>
              <a:buSzPct val="100000"/>
              <a:buFont typeface="Merriweather Sans"/>
              <a:buChar char="&gt;"/>
            </a:pPr>
            <a:r>
              <a:rPr lang="en">
                <a:latin typeface="Arial"/>
                <a:ea typeface="Arial"/>
                <a:cs typeface="Arial"/>
                <a:sym typeface="Arial"/>
              </a:rPr>
              <a:t>The first Effort Statements certified in ECC will be for the period of </a:t>
            </a:r>
            <a:r>
              <a:rPr lang="en" u="sng">
                <a:latin typeface="Arial"/>
                <a:ea typeface="Arial"/>
                <a:cs typeface="Arial"/>
                <a:sym typeface="Arial"/>
              </a:rPr>
              <a:t>7/1/2023 – 12/31/2023</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331470" algn="l" rtl="0">
              <a:spcBef>
                <a:spcPts val="480"/>
              </a:spcBef>
              <a:spcAft>
                <a:spcPts val="0"/>
              </a:spcAft>
              <a:buClr>
                <a:srgbClr val="4B2E83"/>
              </a:buClr>
              <a:buSzPct val="100000"/>
              <a:buFont typeface="Merriweather Sans"/>
              <a:buChar char="&gt;"/>
            </a:pPr>
            <a:r>
              <a:rPr lang="en">
                <a:latin typeface="Arial"/>
                <a:ea typeface="Arial"/>
                <a:cs typeface="Arial"/>
                <a:sym typeface="Arial"/>
              </a:rPr>
              <a:t>Deadline for certification likely early March 2024</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331470" algn="l" rtl="0">
              <a:spcBef>
                <a:spcPts val="480"/>
              </a:spcBef>
              <a:spcAft>
                <a:spcPts val="0"/>
              </a:spcAft>
              <a:buClr>
                <a:srgbClr val="4B2E83"/>
              </a:buClr>
              <a:buSzPct val="100000"/>
              <a:buFont typeface="Merriweather Sans"/>
              <a:buChar char="&gt;"/>
            </a:pPr>
            <a:r>
              <a:rPr lang="en">
                <a:latin typeface="Arial"/>
                <a:ea typeface="Arial"/>
                <a:cs typeface="Arial"/>
                <a:sym typeface="Arial"/>
              </a:rPr>
              <a:t>Change from current system:</a:t>
            </a:r>
            <a:endParaRPr/>
          </a:p>
          <a:p>
            <a:pPr marL="742950" lvl="1" indent="-276225" algn="l" rtl="0">
              <a:spcBef>
                <a:spcPts val="400"/>
              </a:spcBef>
              <a:spcAft>
                <a:spcPts val="0"/>
              </a:spcAft>
              <a:buClr>
                <a:srgbClr val="4B2E83"/>
              </a:buClr>
              <a:buSzPct val="100000"/>
              <a:buChar char="–"/>
            </a:pPr>
            <a:r>
              <a:rPr lang="en">
                <a:latin typeface="Arial"/>
                <a:ea typeface="Arial"/>
                <a:cs typeface="Arial"/>
                <a:sym typeface="Arial"/>
              </a:rPr>
              <a:t>Don’t have to wait for the Statements to be “released” in order to view in the system</a:t>
            </a:r>
            <a:endParaRPr/>
          </a:p>
          <a:p>
            <a:pPr marL="742950" lvl="1" indent="-276225" algn="l" rtl="0">
              <a:spcBef>
                <a:spcPts val="400"/>
              </a:spcBef>
              <a:spcAft>
                <a:spcPts val="0"/>
              </a:spcAft>
              <a:buClr>
                <a:srgbClr val="4B2E83"/>
              </a:buClr>
              <a:buSzPct val="100000"/>
              <a:buChar char="–"/>
            </a:pPr>
            <a:r>
              <a:rPr lang="en">
                <a:latin typeface="Arial"/>
                <a:ea typeface="Arial"/>
                <a:cs typeface="Arial"/>
                <a:sym typeface="Arial"/>
              </a:rPr>
              <a:t>Certification won’t be available under after the cycle closes, but there is no longer a “wait period” to view the Statements</a:t>
            </a:r>
            <a:endParaRPr/>
          </a:p>
          <a:p>
            <a:pPr marL="742950" lvl="1" indent="-158750" algn="l" rtl="0">
              <a:spcBef>
                <a:spcPts val="400"/>
              </a:spcBef>
              <a:spcAft>
                <a:spcPts val="0"/>
              </a:spcAft>
              <a:buClr>
                <a:srgbClr val="4B2E83"/>
              </a:buClr>
              <a:buSzPct val="100000"/>
              <a:buNone/>
            </a:pPr>
            <a:endParaRPr>
              <a:latin typeface="Arial"/>
              <a:ea typeface="Arial"/>
              <a:cs typeface="Arial"/>
              <a:sym typeface="Arial"/>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p:txBody>
      </p:sp>
      <p:sp>
        <p:nvSpPr>
          <p:cNvPr id="593" name="Google Shape;593;p11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1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Project Statement Reporting Cycles</a:t>
            </a:r>
            <a:endParaRPr/>
          </a:p>
        </p:txBody>
      </p:sp>
      <p:sp>
        <p:nvSpPr>
          <p:cNvPr id="599" name="Google Shape;599;p11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Project Statements (GCCRs) will maintain the same reporting cycles</a:t>
            </a:r>
            <a:endParaRPr/>
          </a:p>
          <a:p>
            <a:pPr marL="742950" lvl="1" indent="-285750" algn="l" rtl="0">
              <a:spcBef>
                <a:spcPts val="400"/>
              </a:spcBef>
              <a:spcAft>
                <a:spcPts val="0"/>
              </a:spcAft>
              <a:buClr>
                <a:srgbClr val="4B2E83"/>
              </a:buClr>
              <a:buSzPts val="2000"/>
              <a:buFont typeface="Arial"/>
              <a:buChar char="•"/>
            </a:pPr>
            <a:r>
              <a:rPr lang="en">
                <a:latin typeface="Arial"/>
                <a:ea typeface="Arial"/>
                <a:cs typeface="Arial"/>
                <a:sym typeface="Arial"/>
              </a:rPr>
              <a:t>1/1 – 3/31</a:t>
            </a:r>
            <a:endParaRPr/>
          </a:p>
          <a:p>
            <a:pPr marL="742950" lvl="1" indent="-285750" algn="l" rtl="0">
              <a:spcBef>
                <a:spcPts val="400"/>
              </a:spcBef>
              <a:spcAft>
                <a:spcPts val="0"/>
              </a:spcAft>
              <a:buClr>
                <a:srgbClr val="4B2E83"/>
              </a:buClr>
              <a:buSzPts val="2000"/>
              <a:buFont typeface="Arial"/>
              <a:buChar char="•"/>
            </a:pPr>
            <a:r>
              <a:rPr lang="en">
                <a:latin typeface="Arial"/>
                <a:ea typeface="Arial"/>
                <a:cs typeface="Arial"/>
                <a:sym typeface="Arial"/>
              </a:rPr>
              <a:t>4/1 – 6/30</a:t>
            </a:r>
            <a:endParaRPr/>
          </a:p>
          <a:p>
            <a:pPr marL="742950" lvl="1" indent="-285750" algn="l" rtl="0">
              <a:spcBef>
                <a:spcPts val="400"/>
              </a:spcBef>
              <a:spcAft>
                <a:spcPts val="0"/>
              </a:spcAft>
              <a:buClr>
                <a:srgbClr val="4B2E83"/>
              </a:buClr>
              <a:buSzPts val="2000"/>
              <a:buFont typeface="Arial"/>
              <a:buChar char="•"/>
            </a:pPr>
            <a:r>
              <a:rPr lang="en">
                <a:latin typeface="Arial"/>
                <a:ea typeface="Arial"/>
                <a:cs typeface="Arial"/>
                <a:sym typeface="Arial"/>
              </a:rPr>
              <a:t>7/1 – 9/30</a:t>
            </a:r>
            <a:endParaRPr/>
          </a:p>
          <a:p>
            <a:pPr marL="742950" lvl="1" indent="-285750" algn="l" rtl="0">
              <a:spcBef>
                <a:spcPts val="400"/>
              </a:spcBef>
              <a:spcAft>
                <a:spcPts val="0"/>
              </a:spcAft>
              <a:buClr>
                <a:srgbClr val="4B2E83"/>
              </a:buClr>
              <a:buSzPts val="2000"/>
              <a:buFont typeface="Arial"/>
              <a:buChar char="•"/>
            </a:pPr>
            <a:r>
              <a:rPr lang="en">
                <a:latin typeface="Arial"/>
                <a:ea typeface="Arial"/>
                <a:cs typeface="Arial"/>
                <a:sym typeface="Arial"/>
              </a:rPr>
              <a:t>10/1 – 12/31</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The first Project Statements certified in ECC will be for the 7/1/2023 – 9/30/2023 period in the fall of 2023</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Due in December of 2023</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600" name="Google Shape;600;p11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S-16x9-extended-powerpoint-Gold">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W White">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W Purple">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UW White">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4051</Words>
  <Application>Microsoft Office PowerPoint</Application>
  <PresentationFormat>On-screen Show (4:3)</PresentationFormat>
  <Paragraphs>652</Paragraphs>
  <Slides>73</Slides>
  <Notes>73</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73</vt:i4>
      </vt:variant>
    </vt:vector>
  </HeadingPairs>
  <TitlesOfParts>
    <vt:vector size="95" baseType="lpstr">
      <vt:lpstr>Arial</vt:lpstr>
      <vt:lpstr>Encode Sans Black</vt:lpstr>
      <vt:lpstr>Calibri</vt:lpstr>
      <vt:lpstr>Encode Sans</vt:lpstr>
      <vt:lpstr>Noto Sans Symbols</vt:lpstr>
      <vt:lpstr>Verdana</vt:lpstr>
      <vt:lpstr>Open Sans</vt:lpstr>
      <vt:lpstr>Open Sans Light</vt:lpstr>
      <vt:lpstr>Merriweather Sans</vt:lpstr>
      <vt:lpstr>Simple Light</vt:lpstr>
      <vt:lpstr>Office Theme</vt:lpstr>
      <vt:lpstr>2_Custom Design</vt:lpstr>
      <vt:lpstr>ORIS-16x9-extended-powerpoint-Gold</vt:lpstr>
      <vt:lpstr>UW White</vt:lpstr>
      <vt:lpstr>UW Purple</vt:lpstr>
      <vt:lpstr>UW White</vt:lpstr>
      <vt:lpstr>UWFT_White_Theme</vt:lpstr>
      <vt:lpstr>1_UWFT_White</vt:lpstr>
      <vt:lpstr>Custom Design</vt:lpstr>
      <vt:lpstr>1_Custom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Workday Conversion Issue: Inactive PIs</vt:lpstr>
      <vt:lpstr>THE ISSUE</vt:lpstr>
      <vt:lpstr>“INACTIVE” v. “ACTIVE”</vt:lpstr>
      <vt:lpstr>CALL TO ACTION</vt:lpstr>
      <vt:lpstr>NOTE</vt:lpstr>
      <vt:lpstr>RESOURCES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SAGE TRAINING RESOURCES  April 13, 2023</vt:lpstr>
      <vt:lpstr>WHAT’S CHANGING IN SAGE? VIDEO</vt:lpstr>
      <vt:lpstr>SAGE AWARD SETUP WORKFLOW VIDEO</vt:lpstr>
      <vt:lpstr>SAGE BUDGET ELEARNING</vt:lpstr>
      <vt:lpstr>ADDITIONAL SAGE TRAINING</vt:lpstr>
      <vt:lpstr>Award Portal Update</vt:lpstr>
      <vt:lpstr>AWARD PORTAL IS…</vt:lpstr>
      <vt:lpstr>WHAT’S NOT CHANGING</vt:lpstr>
      <vt:lpstr>WHAT’S CHANGING WITH AP</vt:lpstr>
      <vt:lpstr>THE TRANSITION FROM GT TO AP</vt:lpstr>
      <vt:lpstr>TIMELINE</vt:lpstr>
      <vt:lpstr>CALL TO ACTION</vt:lpstr>
      <vt:lpstr>QUESTIONS</vt:lpstr>
      <vt:lpstr>PowerPoint Presentation</vt:lpstr>
      <vt:lpstr>PowerPoint Presentation</vt:lpstr>
      <vt:lpstr>Certificate in Research Administration Program Graduates </vt:lpstr>
      <vt:lpstr>Maggie Fenwood Hughes Research Manager CoLab for Community &amp; Behavioral Health Policy Department of Psychiatry &amp; Behavioral Sciences School of Medicine</vt:lpstr>
      <vt:lpstr>Jacob Lemmon Budget/Fiscal Analyst Department of Laboratory Medicine &amp; Pathology School of Medicine</vt:lpstr>
      <vt:lpstr>Will Patrone Research Coordinator Department of Urology School of Medicine/Fred Hutchinson Cancer Center</vt:lpstr>
      <vt:lpstr>Hunter Robbins Program Coordinator Department of Bioengineering School of Medicine</vt:lpstr>
      <vt:lpstr>Ivory Smith Program Operations Specialist Department of Pediatrics School of Medicine</vt:lpstr>
      <vt:lpstr>Alyssa Williamson Senior Director, Clinical Programs Department of Medicine School of Medicine</vt:lpstr>
      <vt:lpstr>PowerPoint Presentation</vt:lpstr>
      <vt:lpstr>REPORTING IN WORKDAY</vt:lpstr>
      <vt:lpstr>Cost Reimbursable Line Status Sample</vt:lpstr>
      <vt:lpstr>Cost Reimbursable Line Status definitions</vt:lpstr>
      <vt:lpstr>Cost Reimbursable Line Status Definitions continued</vt:lpstr>
      <vt:lpstr>Reporting Demo</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2023-04-14T16:28:22Z</dcterms:modified>
</cp:coreProperties>
</file>