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6" r:id="rId3"/>
    <p:sldMasterId id="2147483673" r:id="rId4"/>
    <p:sldMasterId id="2147483680" r:id="rId5"/>
    <p:sldMasterId id="2147483687" r:id="rId6"/>
    <p:sldMasterId id="2147483693" r:id="rId7"/>
  </p:sldMasterIdLst>
  <p:notesMasterIdLst>
    <p:notesMasterId r:id="rId19"/>
  </p:notesMasterIdLst>
  <p:sldIdLst>
    <p:sldId id="259" r:id="rId8"/>
    <p:sldId id="1379020547" r:id="rId9"/>
    <p:sldId id="1379020554" r:id="rId10"/>
    <p:sldId id="11996" r:id="rId11"/>
    <p:sldId id="261" r:id="rId12"/>
    <p:sldId id="1379020546" r:id="rId13"/>
    <p:sldId id="2147375897" r:id="rId14"/>
    <p:sldId id="257" r:id="rId15"/>
    <p:sldId id="258" r:id="rId16"/>
    <p:sldId id="2147375899" r:id="rId17"/>
    <p:sldId id="214737589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3A2"/>
    <a:srgbClr val="4B2E83"/>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E5BE5-576F-4428-A172-F489541E5A99}" v="28" dt="2023-05-22T17:34:40.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20" y="60"/>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3FC20-690F-4758-85E6-98BB5BD46AEB}" type="datetimeFigureOut">
              <a:rPr lang="en-US" smtClean="0"/>
              <a:t>5/22/2023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4FE7C-D8BF-4274-9223-E2BEB6D77AD1}" type="slidenum">
              <a:rPr lang="en-US" smtClean="0"/>
              <a:t>‹#›</a:t>
            </a:fld>
            <a:endParaRPr lang="en-US"/>
          </a:p>
        </p:txBody>
      </p:sp>
    </p:spTree>
    <p:extLst>
      <p:ext uri="{BB962C8B-B14F-4D97-AF65-F5344CB8AC3E}">
        <p14:creationId xmlns:p14="http://schemas.microsoft.com/office/powerpoint/2010/main" val="44044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4FE7C-D8BF-4274-9223-E2BEB6D77AD1}" type="slidenum">
              <a:rPr lang="en-US" smtClean="0"/>
              <a:t>1</a:t>
            </a:fld>
            <a:endParaRPr lang="en-US"/>
          </a:p>
        </p:txBody>
      </p:sp>
    </p:spTree>
    <p:extLst>
      <p:ext uri="{BB962C8B-B14F-4D97-AF65-F5344CB8AC3E}">
        <p14:creationId xmlns:p14="http://schemas.microsoft.com/office/powerpoint/2010/main" val="220000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ea typeface="Calibri"/>
                <a:cs typeface="Calibri"/>
              </a:rPr>
              <a:t>All Foundational job aids are available</a:t>
            </a:r>
          </a:p>
          <a:p>
            <a:pPr marL="171450" indent="-171450">
              <a:buFontTx/>
              <a:buChar char="-"/>
            </a:pPr>
            <a:r>
              <a:rPr lang="en-US">
                <a:ea typeface="Calibri"/>
                <a:cs typeface="Calibri"/>
              </a:rPr>
              <a:t>Waiting on:	</a:t>
            </a:r>
          </a:p>
          <a:p>
            <a:pPr marL="628650" lvl="1" indent="-171450">
              <a:buFontTx/>
              <a:buChar char="-"/>
            </a:pPr>
            <a:r>
              <a:rPr lang="en-US">
                <a:ea typeface="Calibri"/>
                <a:cs typeface="Calibri"/>
              </a:rPr>
              <a:t>GA2C </a:t>
            </a:r>
            <a:r>
              <a:rPr lang="en-US" err="1">
                <a:ea typeface="Calibri"/>
                <a:cs typeface="Calibri"/>
              </a:rPr>
              <a:t>eleanrings</a:t>
            </a:r>
            <a:r>
              <a:rPr lang="en-US">
                <a:ea typeface="Calibri"/>
                <a:cs typeface="Calibri"/>
              </a:rPr>
              <a:t>, </a:t>
            </a:r>
          </a:p>
          <a:p>
            <a:pPr marL="628650" lvl="1" indent="-171450">
              <a:buFontTx/>
              <a:buChar char="-"/>
            </a:pPr>
            <a:r>
              <a:rPr lang="en-US">
                <a:ea typeface="Calibri"/>
                <a:cs typeface="Calibri"/>
              </a:rPr>
              <a:t>Inventory-specific journeys for UWM</a:t>
            </a:r>
          </a:p>
          <a:p>
            <a:pPr marL="628650" lvl="1" indent="-171450">
              <a:buFontTx/>
              <a:buChar char="-"/>
            </a:pPr>
            <a:r>
              <a:rPr lang="en-US">
                <a:ea typeface="Calibri"/>
                <a:cs typeface="Calibri"/>
              </a:rPr>
              <a:t>Functional job aids, including </a:t>
            </a:r>
            <a:r>
              <a:rPr lang="en-US" err="1">
                <a:ea typeface="Calibri"/>
                <a:cs typeface="Calibri"/>
              </a:rPr>
              <a:t>ProCard</a:t>
            </a:r>
            <a:r>
              <a:rPr lang="en-US">
                <a:ea typeface="Calibri"/>
                <a:cs typeface="Calibri"/>
              </a:rPr>
              <a:t> verification and expense reimbursement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8AA75-5EC1-46B8-B956-706F54570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6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current timeline for all Workday Finance training to be conducted and completed by. </a:t>
            </a:r>
          </a:p>
          <a:p>
            <a:r>
              <a:rPr lang="en-US"/>
              <a:t>You can see that we have started training communications already. </a:t>
            </a:r>
          </a:p>
          <a:p>
            <a:r>
              <a:rPr lang="en-US"/>
              <a:t>As we head into the middle to end of April timeframe, online training will begin rolling out to learners. </a:t>
            </a:r>
          </a:p>
          <a:p>
            <a:r>
              <a:rPr lang="en-US"/>
              <a:t>Beginning in May, learners will be able to choose their courses. Anticipate receiving finalized documentation prior to live training classes begin. As we know, change is inevitable as we work through the final details of go-live. We will make every effort to provide you with all updates to materials in a timely manner. </a:t>
            </a:r>
          </a:p>
          <a:p>
            <a:r>
              <a:rPr lang="en-US"/>
              <a:t>Once training is underway, you can expect learners to finish their online training and attend practice clinics or practice on their own.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8AA75-5EC1-46B8-B956-706F54570E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27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85216" rtl="0" eaLnBrk="1" fontAlgn="auto" latinLnBrk="0" hangingPunct="1">
              <a:lnSpc>
                <a:spcPct val="100000"/>
              </a:lnSpc>
              <a:spcBef>
                <a:spcPts val="0"/>
              </a:spcBef>
              <a:spcAft>
                <a:spcPts val="0"/>
              </a:spcAft>
              <a:buClrTx/>
              <a:buSzTx/>
              <a:buFontTx/>
              <a:buNone/>
              <a:tabLst/>
              <a:defRPr/>
            </a:pPr>
            <a:fld id="{896AF9C9-B2A1-40E8-BE89-E4602A3617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8521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F9E66-4852-4146-8977-C398F0C6014D}"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95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4FE7C-D8BF-4274-9223-E2BEB6D77AD1}" type="slidenum">
              <a:rPr lang="en-US" smtClean="0"/>
              <a:t>7</a:t>
            </a:fld>
            <a:endParaRPr lang="en-US"/>
          </a:p>
        </p:txBody>
      </p:sp>
    </p:spTree>
    <p:extLst>
      <p:ext uri="{BB962C8B-B14F-4D97-AF65-F5344CB8AC3E}">
        <p14:creationId xmlns:p14="http://schemas.microsoft.com/office/powerpoint/2010/main" val="86994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4FE7C-D8BF-4274-9223-E2BEB6D77AD1}" type="slidenum">
              <a:rPr lang="en-US" smtClean="0"/>
              <a:t>11</a:t>
            </a:fld>
            <a:endParaRPr lang="en-US"/>
          </a:p>
        </p:txBody>
      </p:sp>
    </p:spTree>
    <p:extLst>
      <p:ext uri="{BB962C8B-B14F-4D97-AF65-F5344CB8AC3E}">
        <p14:creationId xmlns:p14="http://schemas.microsoft.com/office/powerpoint/2010/main" val="2186127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9156790" cy="68580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915679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a:stretch>
            <a:fillRect/>
          </a:stretch>
        </p:blipFill>
        <p:spPr>
          <a:xfrm>
            <a:off x="549032" y="1155494"/>
            <a:ext cx="1103781" cy="128483"/>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442855"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447924" y="1662369"/>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27" name="Picture 26" descr="A close up of a logo&#10;&#10;Description automatically generated">
            <a:extLst>
              <a:ext uri="{FF2B5EF4-FFF2-40B4-BE49-F238E27FC236}">
                <a16:creationId xmlns:a16="http://schemas.microsoft.com/office/drawing/2014/main" id="{7DC8BC3F-C306-4B47-851F-43BD540BDB5B}"/>
              </a:ext>
            </a:extLst>
          </p:cNvPr>
          <p:cNvPicPr>
            <a:picLocks noChangeAspect="1"/>
          </p:cNvPicPr>
          <p:nvPr userDrawn="1"/>
        </p:nvPicPr>
        <p:blipFill>
          <a:blip r:embed="rId4"/>
          <a:stretch>
            <a:fillRect/>
          </a:stretch>
        </p:blipFill>
        <p:spPr>
          <a:xfrm>
            <a:off x="7003019" y="6316986"/>
            <a:ext cx="1642019" cy="284679"/>
          </a:xfrm>
          <a:prstGeom prst="rect">
            <a:avLst/>
          </a:prstGeom>
        </p:spPr>
      </p:pic>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435471" y="2434979"/>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48" indent="-22859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491819"/>
            <a:ext cx="666750" cy="366183"/>
          </a:xfrm>
          <a:prstGeom prst="rect">
            <a:avLst/>
          </a:prstGeom>
        </p:spPr>
        <p:txBody>
          <a:bodyPr/>
          <a:lstStyle>
            <a:lvl1pPr>
              <a:defRPr sz="1200"/>
            </a:lvl1pPr>
          </a:lstStyle>
          <a:p>
            <a:fld id="{95471BDC-C822-445D-A28A-E864ABD6C12F}" type="slidenum">
              <a:rPr lang="en-US" smtClean="0"/>
              <a:pPr/>
              <a:t>‹#›</a:t>
            </a:fld>
            <a:endParaRPr lang="en-US"/>
          </a:p>
        </p:txBody>
      </p:sp>
    </p:spTree>
    <p:extLst>
      <p:ext uri="{BB962C8B-B14F-4D97-AF65-F5344CB8AC3E}">
        <p14:creationId xmlns:p14="http://schemas.microsoft.com/office/powerpoint/2010/main" val="176214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549032" y="1155494"/>
            <a:ext cx="1103781" cy="128483"/>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442855"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447924" y="1662369"/>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7003019" y="6316986"/>
            <a:ext cx="1642019" cy="284679"/>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9"/>
            <a:ext cx="2207172" cy="366183"/>
          </a:xfrm>
          <a:prstGeom prst="rect">
            <a:avLst/>
          </a:prstGeom>
        </p:spPr>
        <p:txBody>
          <a:bodyPr/>
          <a:lstStyle>
            <a:lvl1pPr>
              <a:defRPr sz="1200"/>
            </a:lvl1pPr>
          </a:lstStyle>
          <a:p>
            <a:fld id="{95471BDC-C822-445D-A28A-E864ABD6C12F}" type="slidenum">
              <a:rPr lang="en-US" smtClean="0"/>
              <a:pPr/>
              <a:t>‹#›</a:t>
            </a:fld>
            <a:r>
              <a:rPr lang="en-US"/>
              <a:t> </a:t>
            </a:r>
            <a:r>
              <a:rPr lang="en-US" sz="900">
                <a:latin typeface="Open Sans" panose="020B0606030504020204" pitchFamily="34" charset="0"/>
                <a:ea typeface="Open Sans" panose="020B0606030504020204" pitchFamily="34" charset="0"/>
                <a:cs typeface="Open Sans" panose="020B0606030504020204" pitchFamily="34" charset="0"/>
              </a:rPr>
              <a:t>| Slides updated July 2021</a:t>
            </a:r>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435471" y="2434979"/>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48" indent="-22859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58230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2" y="1155494"/>
            <a:ext cx="1103781" cy="128483"/>
          </a:xfrm>
          <a:prstGeom prst="rect">
            <a:avLst/>
          </a:prstGeom>
        </p:spPr>
      </p:pic>
      <p:sp>
        <p:nvSpPr>
          <p:cNvPr id="2" name="Title 1"/>
          <p:cNvSpPr>
            <a:spLocks noGrp="1"/>
          </p:cNvSpPr>
          <p:nvPr>
            <p:ph type="title" hasCustomPrompt="1"/>
          </p:nvPr>
        </p:nvSpPr>
        <p:spPr>
          <a:xfrm>
            <a:off x="442855"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7003019" y="6316986"/>
            <a:ext cx="1642019" cy="284679"/>
          </a:xfrm>
          <a:prstGeom prst="rect">
            <a:avLst/>
          </a:prstGeom>
        </p:spPr>
      </p:pic>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460375" y="1450425"/>
            <a:ext cx="8184662" cy="4744756"/>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491819"/>
            <a:ext cx="666750" cy="366183"/>
          </a:xfrm>
          <a:prstGeom prst="rect">
            <a:avLst/>
          </a:prstGeom>
        </p:spPr>
        <p:txBody>
          <a:bodyPr/>
          <a:lstStyle>
            <a:lvl1pPr>
              <a:defRPr sz="1200"/>
            </a:lvl1pPr>
          </a:lstStyle>
          <a:p>
            <a:fld id="{95471BDC-C822-445D-A28A-E864ABD6C12F}" type="slidenum">
              <a:rPr lang="en-US" smtClean="0"/>
              <a:pPr/>
              <a:t>‹#›</a:t>
            </a:fld>
            <a:endParaRPr lang="en-US"/>
          </a:p>
        </p:txBody>
      </p:sp>
    </p:spTree>
    <p:extLst>
      <p:ext uri="{BB962C8B-B14F-4D97-AF65-F5344CB8AC3E}">
        <p14:creationId xmlns:p14="http://schemas.microsoft.com/office/powerpoint/2010/main" val="948450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549033" y="1157864"/>
            <a:ext cx="1103781"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1" y="559588"/>
            <a:ext cx="8197114" cy="662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7024791" y="6316979"/>
            <a:ext cx="1418737"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4" y="1662370"/>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491819"/>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1" y="2434979"/>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48" indent="-22859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7003020" y="6316986"/>
            <a:ext cx="1642019" cy="284679"/>
          </a:xfrm>
          <a:prstGeom prst="rect">
            <a:avLst/>
          </a:prstGeom>
        </p:spPr>
      </p:pic>
    </p:spTree>
    <p:extLst>
      <p:ext uri="{BB962C8B-B14F-4D97-AF65-F5344CB8AC3E}">
        <p14:creationId xmlns:p14="http://schemas.microsoft.com/office/powerpoint/2010/main" val="333417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549032" y="1157863"/>
            <a:ext cx="1103781"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1" y="559587"/>
            <a:ext cx="8197114" cy="662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7024790" y="6316979"/>
            <a:ext cx="1418737"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3" y="1662369"/>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491818"/>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1" y="2434979"/>
            <a:ext cx="8197114" cy="3002348"/>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400" indent="-228600">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7003018" y="6316985"/>
            <a:ext cx="1642019" cy="284679"/>
          </a:xfrm>
          <a:prstGeom prst="rect">
            <a:avLst/>
          </a:prstGeom>
        </p:spPr>
      </p:pic>
    </p:spTree>
    <p:extLst>
      <p:ext uri="{BB962C8B-B14F-4D97-AF65-F5344CB8AC3E}">
        <p14:creationId xmlns:p14="http://schemas.microsoft.com/office/powerpoint/2010/main" val="122116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0375" y="859991"/>
            <a:ext cx="6972300" cy="3522341"/>
          </a:xfrm>
          <a:prstGeom prst="rect">
            <a:avLst/>
          </a:prstGeom>
        </p:spPr>
        <p:txBody>
          <a:bodyPr anchor="b"/>
          <a:lstStyle>
            <a:lvl1pPr algn="l">
              <a:defRPr sz="5000"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spTree>
    <p:extLst>
      <p:ext uri="{BB962C8B-B14F-4D97-AF65-F5344CB8AC3E}">
        <p14:creationId xmlns:p14="http://schemas.microsoft.com/office/powerpoint/2010/main" val="131403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549032" y="1155493"/>
            <a:ext cx="1103781" cy="128483"/>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442855"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447923" y="1662369"/>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7003018" y="6316985"/>
            <a:ext cx="1642019" cy="284679"/>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18"/>
            <a:ext cx="666750" cy="366183"/>
          </a:xfrm>
          <a:prstGeom prst="rect">
            <a:avLst/>
          </a:prstGeom>
        </p:spPr>
        <p:txBody>
          <a:bodyPr/>
          <a:lstStyle>
            <a:lvl1pPr>
              <a:defRPr sz="1200"/>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435471" y="2434979"/>
            <a:ext cx="8197114" cy="3002348"/>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400" indent="-228600">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0066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32330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9156790" cy="68580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2790" y="0"/>
            <a:ext cx="916958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a:stretch>
            <a:fillRect/>
          </a:stretch>
        </p:blipFill>
        <p:spPr>
          <a:xfrm>
            <a:off x="568081" y="4568602"/>
            <a:ext cx="1600200" cy="18626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6602009" y="5859012"/>
            <a:ext cx="2105049" cy="681777"/>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1" y="6491821"/>
            <a:ext cx="666750" cy="366183"/>
          </a:xfrm>
          <a:prstGeom prst="rect">
            <a:avLst/>
          </a:prstGeom>
        </p:spPr>
        <p:txBody>
          <a:bodyPr/>
          <a:lstStyle>
            <a:lvl1pPr>
              <a:defRPr sz="1200"/>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460375" y="859993"/>
            <a:ext cx="7023540" cy="3522341"/>
          </a:xfrm>
          <a:prstGeom prst="rect">
            <a:avLst/>
          </a:prstGeom>
        </p:spPr>
        <p:txBody>
          <a:bodyPr anchor="b"/>
          <a:lstStyle>
            <a:lvl1pPr algn="l">
              <a:defRPr sz="500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155310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9156790" cy="68580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915679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a:stretch>
            <a:fillRect/>
          </a:stretch>
        </p:blipFill>
        <p:spPr>
          <a:xfrm>
            <a:off x="549032" y="1155495"/>
            <a:ext cx="1103781" cy="128483"/>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442856"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447925" y="1662370"/>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92" indent="0">
              <a:buNone/>
              <a:defRPr b="0" i="0">
                <a:solidFill>
                  <a:srgbClr val="E8D3A2"/>
                </a:solidFill>
                <a:latin typeface="Encode Sans Normal Black"/>
                <a:cs typeface="Encode Sans Normal Black"/>
              </a:defRPr>
            </a:lvl2pPr>
            <a:lvl3pPr marL="914384" indent="0">
              <a:buNone/>
              <a:defRPr b="0" i="0">
                <a:solidFill>
                  <a:srgbClr val="E8D3A2"/>
                </a:solidFill>
                <a:latin typeface="Encode Sans Normal Black"/>
                <a:cs typeface="Encode Sans Normal Black"/>
              </a:defRPr>
            </a:lvl3pPr>
            <a:lvl4pPr marL="1371575" indent="0">
              <a:buNone/>
              <a:defRPr b="0" i="0">
                <a:solidFill>
                  <a:srgbClr val="E8D3A2"/>
                </a:solidFill>
                <a:latin typeface="Encode Sans Normal Black"/>
                <a:cs typeface="Encode Sans Normal Black"/>
              </a:defRPr>
            </a:lvl4pPr>
            <a:lvl5pPr marL="182876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27" name="Picture 26" descr="A close up of a logo&#10;&#10;Description automatically generated">
            <a:extLst>
              <a:ext uri="{FF2B5EF4-FFF2-40B4-BE49-F238E27FC236}">
                <a16:creationId xmlns:a16="http://schemas.microsoft.com/office/drawing/2014/main" id="{7DC8BC3F-C306-4B47-851F-43BD540BDB5B}"/>
              </a:ext>
            </a:extLst>
          </p:cNvPr>
          <p:cNvPicPr>
            <a:picLocks noChangeAspect="1"/>
          </p:cNvPicPr>
          <p:nvPr userDrawn="1"/>
        </p:nvPicPr>
        <p:blipFill>
          <a:blip r:embed="rId4"/>
          <a:stretch>
            <a:fillRect/>
          </a:stretch>
        </p:blipFill>
        <p:spPr>
          <a:xfrm>
            <a:off x="7003020" y="6316988"/>
            <a:ext cx="1642019" cy="284679"/>
          </a:xfrm>
          <a:prstGeom prst="rect">
            <a:avLst/>
          </a:prstGeom>
        </p:spPr>
      </p:pic>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435472" y="2434980"/>
            <a:ext cx="8197114" cy="3002348"/>
          </a:xfrm>
          <a:prstGeom prst="rect">
            <a:avLst/>
          </a:prstGeom>
        </p:spPr>
        <p:txBody>
          <a:bodyPr/>
          <a:lstStyle>
            <a:lvl1pPr marL="342895" indent="-342895">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80" indent="-228595">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61" indent="-228595">
              <a:buFont typeface="Lucida Grande"/>
              <a:buChar char="&gt;"/>
              <a:defRPr sz="140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1" y="6491821"/>
            <a:ext cx="666750" cy="366183"/>
          </a:xfrm>
          <a:prstGeom prst="rect">
            <a:avLst/>
          </a:prstGeom>
        </p:spPr>
        <p:txBody>
          <a:bodyPr/>
          <a:lstStyle>
            <a:lvl1pPr>
              <a:defRPr sz="1200"/>
            </a:lvl1pPr>
          </a:lstStyle>
          <a:p>
            <a:fld id="{95471BDC-C822-445D-A28A-E864ABD6C12F}" type="slidenum">
              <a:rPr lang="en-US" smtClean="0"/>
              <a:pPr/>
              <a:t>‹#›</a:t>
            </a:fld>
            <a:endParaRPr lang="en-US"/>
          </a:p>
        </p:txBody>
      </p:sp>
    </p:spTree>
    <p:extLst>
      <p:ext uri="{BB962C8B-B14F-4D97-AF65-F5344CB8AC3E}">
        <p14:creationId xmlns:p14="http://schemas.microsoft.com/office/powerpoint/2010/main" val="270841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549032" y="1155495"/>
            <a:ext cx="1103781" cy="128483"/>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442856"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447925" y="1662370"/>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92" indent="0">
              <a:buNone/>
              <a:defRPr b="0" i="0">
                <a:solidFill>
                  <a:srgbClr val="E8D3A2"/>
                </a:solidFill>
                <a:latin typeface="Encode Sans Normal Black"/>
                <a:cs typeface="Encode Sans Normal Black"/>
              </a:defRPr>
            </a:lvl2pPr>
            <a:lvl3pPr marL="914384" indent="0">
              <a:buNone/>
              <a:defRPr b="0" i="0">
                <a:solidFill>
                  <a:srgbClr val="E8D3A2"/>
                </a:solidFill>
                <a:latin typeface="Encode Sans Normal Black"/>
                <a:cs typeface="Encode Sans Normal Black"/>
              </a:defRPr>
            </a:lvl3pPr>
            <a:lvl4pPr marL="1371575" indent="0">
              <a:buNone/>
              <a:defRPr b="0" i="0">
                <a:solidFill>
                  <a:srgbClr val="E8D3A2"/>
                </a:solidFill>
                <a:latin typeface="Encode Sans Normal Black"/>
                <a:cs typeface="Encode Sans Normal Black"/>
              </a:defRPr>
            </a:lvl4pPr>
            <a:lvl5pPr marL="182876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7003020" y="6316988"/>
            <a:ext cx="1642019" cy="284679"/>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491821"/>
            <a:ext cx="2207172" cy="366183"/>
          </a:xfrm>
          <a:prstGeom prst="rect">
            <a:avLst/>
          </a:prstGeom>
        </p:spPr>
        <p:txBody>
          <a:bodyPr/>
          <a:lstStyle>
            <a:lvl1pPr>
              <a:defRPr sz="1200"/>
            </a:lvl1pPr>
          </a:lstStyle>
          <a:p>
            <a:fld id="{95471BDC-C822-445D-A28A-E864ABD6C12F}" type="slidenum">
              <a:rPr lang="en-US" smtClean="0"/>
              <a:pPr/>
              <a:t>‹#›</a:t>
            </a:fld>
            <a:r>
              <a:rPr lang="en-US"/>
              <a:t> </a:t>
            </a:r>
            <a:r>
              <a:rPr lang="en-US" sz="900">
                <a:latin typeface="Open Sans" panose="020B0606030504020204" pitchFamily="34" charset="0"/>
                <a:ea typeface="Open Sans" panose="020B0606030504020204" pitchFamily="34" charset="0"/>
                <a:cs typeface="Open Sans" panose="020B0606030504020204" pitchFamily="34" charset="0"/>
              </a:rPr>
              <a:t>| Slides updated July 2021</a:t>
            </a:r>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435472" y="2434980"/>
            <a:ext cx="8197114" cy="3002348"/>
          </a:xfrm>
          <a:prstGeom prst="rect">
            <a:avLst/>
          </a:prstGeom>
        </p:spPr>
        <p:txBody>
          <a:bodyPr/>
          <a:lstStyle>
            <a:lvl1pPr marL="342895" indent="-342895">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80" indent="-228595">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61" indent="-228595">
              <a:buFont typeface="Lucida Grande"/>
              <a:buChar char="&gt;"/>
              <a:defRPr sz="140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58027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2" y="1155495"/>
            <a:ext cx="1103781" cy="128483"/>
          </a:xfrm>
          <a:prstGeom prst="rect">
            <a:avLst/>
          </a:prstGeom>
        </p:spPr>
      </p:pic>
      <p:sp>
        <p:nvSpPr>
          <p:cNvPr id="2" name="Title 1"/>
          <p:cNvSpPr>
            <a:spLocks noGrp="1"/>
          </p:cNvSpPr>
          <p:nvPr>
            <p:ph type="title" hasCustomPrompt="1"/>
          </p:nvPr>
        </p:nvSpPr>
        <p:spPr>
          <a:xfrm>
            <a:off x="442856"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7003020" y="6316988"/>
            <a:ext cx="1642019" cy="284679"/>
          </a:xfrm>
          <a:prstGeom prst="rect">
            <a:avLst/>
          </a:prstGeom>
        </p:spPr>
      </p:pic>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460376" y="1450426"/>
            <a:ext cx="8184662" cy="4744756"/>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1" y="6491821"/>
            <a:ext cx="666750" cy="366183"/>
          </a:xfrm>
          <a:prstGeom prst="rect">
            <a:avLst/>
          </a:prstGeom>
        </p:spPr>
        <p:txBody>
          <a:bodyPr/>
          <a:lstStyle>
            <a:lvl1pPr>
              <a:defRPr sz="1200"/>
            </a:lvl1pPr>
          </a:lstStyle>
          <a:p>
            <a:fld id="{95471BDC-C822-445D-A28A-E864ABD6C12F}" type="slidenum">
              <a:rPr lang="en-US" smtClean="0"/>
              <a:pPr/>
              <a:t>‹#›</a:t>
            </a:fld>
            <a:endParaRPr lang="en-US"/>
          </a:p>
        </p:txBody>
      </p:sp>
    </p:spTree>
    <p:extLst>
      <p:ext uri="{BB962C8B-B14F-4D97-AF65-F5344CB8AC3E}">
        <p14:creationId xmlns:p14="http://schemas.microsoft.com/office/powerpoint/2010/main" val="329777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549032" y="1157866"/>
            <a:ext cx="1103781"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2" y="559590"/>
            <a:ext cx="8197114" cy="662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7024792" y="6316979"/>
            <a:ext cx="1418737"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5" y="1662370"/>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92" indent="0">
              <a:buNone/>
              <a:defRPr b="0" i="0">
                <a:solidFill>
                  <a:srgbClr val="E8D3A2"/>
                </a:solidFill>
                <a:latin typeface="Encode Sans Normal Black"/>
                <a:cs typeface="Encode Sans Normal Black"/>
              </a:defRPr>
            </a:lvl2pPr>
            <a:lvl3pPr marL="914384" indent="0">
              <a:buNone/>
              <a:defRPr b="0" i="0">
                <a:solidFill>
                  <a:srgbClr val="E8D3A2"/>
                </a:solidFill>
                <a:latin typeface="Encode Sans Normal Black"/>
                <a:cs typeface="Encode Sans Normal Black"/>
              </a:defRPr>
            </a:lvl3pPr>
            <a:lvl4pPr marL="1371575" indent="0">
              <a:buNone/>
              <a:defRPr b="0" i="0">
                <a:solidFill>
                  <a:srgbClr val="E8D3A2"/>
                </a:solidFill>
                <a:latin typeface="Encode Sans Normal Black"/>
                <a:cs typeface="Encode Sans Normal Black"/>
              </a:defRPr>
            </a:lvl4pPr>
            <a:lvl5pPr marL="182876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2" y="6491821"/>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2" y="2434980"/>
            <a:ext cx="8197114" cy="3002348"/>
          </a:xfrm>
          <a:prstGeom prst="rect">
            <a:avLst/>
          </a:prstGeom>
        </p:spPr>
        <p:txBody>
          <a:bodyPr/>
          <a:lstStyle>
            <a:lvl1pPr marL="342895" indent="-342895">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80" indent="-228595">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61" indent="-228595">
              <a:buFont typeface="Lucida Grande"/>
              <a:buChar char="&gt;"/>
              <a:defRPr sz="140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7003020" y="6316988"/>
            <a:ext cx="1642019" cy="284679"/>
          </a:xfrm>
          <a:prstGeom prst="rect">
            <a:avLst/>
          </a:prstGeom>
        </p:spPr>
      </p:pic>
    </p:spTree>
    <p:extLst>
      <p:ext uri="{BB962C8B-B14F-4D97-AF65-F5344CB8AC3E}">
        <p14:creationId xmlns:p14="http://schemas.microsoft.com/office/powerpoint/2010/main" val="1724423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28" y="6174378"/>
            <a:ext cx="2377439" cy="41475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184106" y="6307212"/>
            <a:ext cx="318815" cy="365126"/>
          </a:xfrm>
          <a:prstGeom prst="rect">
            <a:avLst/>
          </a:prstGeom>
        </p:spPr>
        <p:txBody>
          <a:bodyPr vert="horz" lIns="65649" tIns="32825" rIns="65649" bIns="3282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28222" rtl="0" eaLnBrk="1" fontAlgn="auto" latinLnBrk="0" hangingPunct="1">
              <a:lnSpc>
                <a:spcPct val="100000"/>
              </a:lnSpc>
              <a:spcBef>
                <a:spcPts val="0"/>
              </a:spcBef>
              <a:spcAft>
                <a:spcPts val="0"/>
              </a:spcAft>
              <a:buClrTx/>
              <a:buSzTx/>
              <a:buFontTx/>
              <a:buNone/>
              <a:tabLst/>
              <a:defRPr/>
            </a:pPr>
            <a:fld id="{8CDA41B0-E16D-48B4-8B5D-6BC89192C442}" type="slidenum">
              <a:rPr kumimoji="0" lang="en-US" sz="862"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328222" rtl="0" eaLnBrk="1" fontAlgn="auto" latinLnBrk="0" hangingPunct="1">
                <a:lnSpc>
                  <a:spcPct val="100000"/>
                </a:lnSpc>
                <a:spcBef>
                  <a:spcPts val="0"/>
                </a:spcBef>
                <a:spcAft>
                  <a:spcPts val="0"/>
                </a:spcAft>
                <a:buClrTx/>
                <a:buSzTx/>
                <a:buFontTx/>
                <a:buNone/>
                <a:tabLst/>
                <a:defRPr/>
              </a:pPr>
              <a:t>‹#›</a:t>
            </a:fld>
            <a:endParaRPr kumimoji="0" lang="en-US" sz="862"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502921" y="527746"/>
            <a:ext cx="8072846" cy="536196"/>
          </a:xfrm>
          <a:prstGeom prst="rect">
            <a:avLst/>
          </a:prstGeom>
        </p:spPr>
        <p:txBody>
          <a:bodyPr anchor="b"/>
          <a:lstStyle>
            <a:lvl1pPr algn="l">
              <a:defRPr sz="2154"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502920" y="1160303"/>
            <a:ext cx="827837" cy="96362"/>
          </a:xfrm>
          <a:prstGeom prst="rect">
            <a:avLst/>
          </a:prstGeom>
        </p:spPr>
      </p:pic>
    </p:spTree>
    <p:extLst>
      <p:ext uri="{BB962C8B-B14F-4D97-AF65-F5344CB8AC3E}">
        <p14:creationId xmlns:p14="http://schemas.microsoft.com/office/powerpoint/2010/main" val="4056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9156790" cy="68580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1" y="0"/>
            <a:ext cx="916958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568081" y="4568602"/>
            <a:ext cx="1600200" cy="18626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6602010" y="5859013"/>
            <a:ext cx="2105049" cy="681777"/>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460375" y="859993"/>
            <a:ext cx="7023540" cy="3522341"/>
          </a:xfrm>
          <a:prstGeom prst="rect">
            <a:avLst/>
          </a:prstGeom>
        </p:spPr>
        <p:txBody>
          <a:bodyPr anchor="b"/>
          <a:lstStyle>
            <a:lvl1pPr algn="l">
              <a:defRPr sz="5000"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223704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549032" y="1157866"/>
            <a:ext cx="1103781"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0" y="559590"/>
            <a:ext cx="8197115" cy="662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7024793" y="6316979"/>
            <a:ext cx="1418737"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5" y="1662372"/>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72" indent="0">
              <a:buNone/>
              <a:defRPr b="0" i="0">
                <a:solidFill>
                  <a:srgbClr val="E8D3A2"/>
                </a:solidFill>
                <a:latin typeface="Encode Sans Normal Black"/>
                <a:cs typeface="Encode Sans Normal Black"/>
              </a:defRPr>
            </a:lvl2pPr>
            <a:lvl3pPr marL="914341" indent="0">
              <a:buNone/>
              <a:defRPr b="0" i="0">
                <a:solidFill>
                  <a:srgbClr val="E8D3A2"/>
                </a:solidFill>
                <a:latin typeface="Encode Sans Normal Black"/>
                <a:cs typeface="Encode Sans Normal Black"/>
              </a:defRPr>
            </a:lvl3pPr>
            <a:lvl4pPr marL="1371511" indent="0">
              <a:buNone/>
              <a:defRPr b="0" i="0">
                <a:solidFill>
                  <a:srgbClr val="E8D3A2"/>
                </a:solidFill>
                <a:latin typeface="Encode Sans Normal Black"/>
                <a:cs typeface="Encode Sans Normal Black"/>
              </a:defRPr>
            </a:lvl4pPr>
            <a:lvl5pPr marL="182868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491822"/>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0" y="2434980"/>
            <a:ext cx="8197115" cy="3002348"/>
          </a:xfrm>
          <a:prstGeom prst="rect">
            <a:avLst/>
          </a:prstGeom>
        </p:spPr>
        <p:txBody>
          <a:bodyPr/>
          <a:lstStyle>
            <a:lvl1pPr marL="342879" indent="-342879">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27" indent="-228584">
              <a:buSzPct val="100000"/>
              <a:buFont typeface="Lucida Grande"/>
              <a:buChar char="&gt;"/>
              <a:defRPr sz="1800" b="0" i="0" baseline="0">
                <a:solidFill>
                  <a:schemeClr val="tx2"/>
                </a:solidFill>
                <a:latin typeface="Open Sans" charset="0"/>
                <a:ea typeface="Open Sans" charset="0"/>
                <a:cs typeface="Open Sans" charset="0"/>
              </a:defRPr>
            </a:lvl3pPr>
            <a:lvl4pPr>
              <a:defRPr sz="1601" b="0" i="0" baseline="0">
                <a:solidFill>
                  <a:schemeClr val="tx2"/>
                </a:solidFill>
                <a:latin typeface="Open Sans" charset="0"/>
                <a:ea typeface="Open Sans" charset="0"/>
                <a:cs typeface="Open Sans" charset="0"/>
              </a:defRPr>
            </a:lvl4pPr>
            <a:lvl5pPr marL="2057265" indent="-22858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7003021" y="6316988"/>
            <a:ext cx="1642019" cy="284678"/>
          </a:xfrm>
          <a:prstGeom prst="rect">
            <a:avLst/>
          </a:prstGeom>
        </p:spPr>
      </p:pic>
    </p:spTree>
    <p:extLst>
      <p:ext uri="{BB962C8B-B14F-4D97-AF65-F5344CB8AC3E}">
        <p14:creationId xmlns:p14="http://schemas.microsoft.com/office/powerpoint/2010/main" val="1982310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549032" y="1155494"/>
            <a:ext cx="1103781" cy="128483"/>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442856" y="609812"/>
            <a:ext cx="8172210" cy="577528"/>
          </a:xfrm>
          <a:prstGeom prst="rect">
            <a:avLst/>
          </a:prstGeom>
        </p:spPr>
        <p:txBody>
          <a:bodyPr anchor="b"/>
          <a:lstStyle>
            <a:lvl1pPr algn="l">
              <a:defRPr sz="3000"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447925" y="1662372"/>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72" indent="0">
              <a:buNone/>
              <a:defRPr b="0" i="0">
                <a:solidFill>
                  <a:srgbClr val="E8D3A2"/>
                </a:solidFill>
                <a:latin typeface="Encode Sans Normal Black"/>
                <a:cs typeface="Encode Sans Normal Black"/>
              </a:defRPr>
            </a:lvl2pPr>
            <a:lvl3pPr marL="914341" indent="0">
              <a:buNone/>
              <a:defRPr b="0" i="0">
                <a:solidFill>
                  <a:srgbClr val="E8D3A2"/>
                </a:solidFill>
                <a:latin typeface="Encode Sans Normal Black"/>
                <a:cs typeface="Encode Sans Normal Black"/>
              </a:defRPr>
            </a:lvl3pPr>
            <a:lvl4pPr marL="1371511" indent="0">
              <a:buNone/>
              <a:defRPr b="0" i="0">
                <a:solidFill>
                  <a:srgbClr val="E8D3A2"/>
                </a:solidFill>
                <a:latin typeface="Encode Sans Normal Black"/>
                <a:cs typeface="Encode Sans Normal Black"/>
              </a:defRPr>
            </a:lvl4pPr>
            <a:lvl5pPr marL="1828681"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7003021" y="6316988"/>
            <a:ext cx="1642019" cy="284678"/>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1" y="6491822"/>
            <a:ext cx="666750" cy="366183"/>
          </a:xfrm>
          <a:prstGeom prst="rect">
            <a:avLst/>
          </a:prstGeom>
        </p:spPr>
        <p:txBody>
          <a:bodyPr/>
          <a:lstStyle>
            <a:lvl1pPr>
              <a:defRPr sz="1200"/>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435470" y="2434980"/>
            <a:ext cx="8197115" cy="3002348"/>
          </a:xfrm>
          <a:prstGeom prst="rect">
            <a:avLst/>
          </a:prstGeom>
        </p:spPr>
        <p:txBody>
          <a:bodyPr/>
          <a:lstStyle>
            <a:lvl1pPr marL="342879" indent="-342879">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27" indent="-228584">
              <a:buSzPct val="100000"/>
              <a:buFont typeface="Lucida Grande"/>
              <a:buChar char="&gt;"/>
              <a:defRPr sz="1800" b="0" i="0" baseline="0">
                <a:solidFill>
                  <a:schemeClr val="tx2"/>
                </a:solidFill>
                <a:latin typeface="Open Sans" charset="0"/>
                <a:ea typeface="Open Sans" charset="0"/>
                <a:cs typeface="Open Sans" charset="0"/>
              </a:defRPr>
            </a:lvl3pPr>
            <a:lvl4pPr>
              <a:defRPr sz="1601" b="0" i="0" baseline="0">
                <a:solidFill>
                  <a:schemeClr val="tx2"/>
                </a:solidFill>
                <a:latin typeface="Open Sans" charset="0"/>
                <a:ea typeface="Open Sans" charset="0"/>
                <a:cs typeface="Open Sans" charset="0"/>
              </a:defRPr>
            </a:lvl4pPr>
            <a:lvl5pPr marL="2057265" indent="-22858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10922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CFA39AC7-465F-B747-B716-1724F3AD37E8}"/>
              </a:ext>
            </a:extLst>
          </p:cNvPr>
          <p:cNvSpPr>
            <a:spLocks noGrp="1"/>
          </p:cNvSpPr>
          <p:nvPr>
            <p:ph type="tbl" sz="quarter" idx="13"/>
          </p:nvPr>
        </p:nvSpPr>
        <p:spPr>
          <a:xfrm>
            <a:off x="588854" y="2627312"/>
            <a:ext cx="7620509" cy="2866232"/>
          </a:xfrm>
        </p:spPr>
        <p:txBody>
          <a:bodyPr/>
          <a:lstStyle>
            <a:lvl1pPr marL="0" indent="0">
              <a:buNone/>
              <a:defRPr/>
            </a:lvl1pPr>
          </a:lstStyle>
          <a:p>
            <a:endParaRPr lang="en-US"/>
          </a:p>
        </p:txBody>
      </p:sp>
      <p:sp>
        <p:nvSpPr>
          <p:cNvPr id="8" name="Title 1">
            <a:extLst>
              <a:ext uri="{FF2B5EF4-FFF2-40B4-BE49-F238E27FC236}">
                <a16:creationId xmlns:a16="http://schemas.microsoft.com/office/drawing/2014/main" id="{CC5C0F05-36DE-4597-BF37-B0B51DE5618D}"/>
              </a:ext>
            </a:extLst>
          </p:cNvPr>
          <p:cNvSpPr>
            <a:spLocks noGrp="1"/>
          </p:cNvSpPr>
          <p:nvPr>
            <p:ph type="title"/>
          </p:nvPr>
        </p:nvSpPr>
        <p:spPr>
          <a:xfrm>
            <a:off x="588851" y="353663"/>
            <a:ext cx="8161020" cy="334108"/>
          </a:xfrm>
        </p:spPr>
        <p:txBody>
          <a:bodyPr anchor="b">
            <a:noAutofit/>
          </a:bodyPr>
          <a:lstStyle>
            <a:lvl1pPr>
              <a:defRPr sz="2025" b="1" i="0" cap="all" spc="113" baseline="0">
                <a:latin typeface="URW DIN" panose="00000500000000000000" pitchFamily="50" charset="0"/>
              </a:defRPr>
            </a:lvl1pPr>
          </a:lstStyle>
          <a:p>
            <a:r>
              <a:rPr lang="en-US"/>
              <a:t>Click to edit Master title style</a:t>
            </a:r>
          </a:p>
        </p:txBody>
      </p:sp>
      <p:sp>
        <p:nvSpPr>
          <p:cNvPr id="9" name="Content Placeholder 2">
            <a:extLst>
              <a:ext uri="{FF2B5EF4-FFF2-40B4-BE49-F238E27FC236}">
                <a16:creationId xmlns:a16="http://schemas.microsoft.com/office/drawing/2014/main" id="{7954DD14-F210-49B5-A5F8-47EB880A2E8F}"/>
              </a:ext>
            </a:extLst>
          </p:cNvPr>
          <p:cNvSpPr>
            <a:spLocks noGrp="1"/>
          </p:cNvSpPr>
          <p:nvPr>
            <p:ph idx="14" hasCustomPrompt="1"/>
          </p:nvPr>
        </p:nvSpPr>
        <p:spPr>
          <a:xfrm>
            <a:off x="588851" y="965798"/>
            <a:ext cx="8161020" cy="299167"/>
          </a:xfrm>
        </p:spPr>
        <p:txBody>
          <a:bodyPr anchor="t">
            <a:noAutofit/>
          </a:bodyPr>
          <a:lstStyle>
            <a:lvl1pPr marL="0" marR="0" indent="0" algn="l" defTabSz="342879" rtl="0" eaLnBrk="1" fontAlgn="auto" latinLnBrk="0" hangingPunct="1">
              <a:lnSpc>
                <a:spcPct val="90000"/>
              </a:lnSpc>
              <a:spcBef>
                <a:spcPts val="375"/>
              </a:spcBef>
              <a:spcAft>
                <a:spcPts val="1050"/>
              </a:spcAft>
              <a:buClrTx/>
              <a:buSzTx/>
              <a:buFont typeface="Arial" panose="020B0604020202020204" pitchFamily="34" charset="0"/>
              <a:buNone/>
              <a:tabLst/>
              <a:defRPr sz="1200" b="0" i="0">
                <a:solidFill>
                  <a:schemeClr val="bg2">
                    <a:lumMod val="10000"/>
                  </a:schemeClr>
                </a:solidFill>
                <a:latin typeface="URW DIN" pitchFamily="2" charset="77"/>
              </a:defRPr>
            </a:lvl1pPr>
            <a:lvl2pPr>
              <a:spcAft>
                <a:spcPts val="1050"/>
              </a:spcAft>
              <a:defRPr sz="1050"/>
            </a:lvl2pPr>
            <a:lvl3pPr>
              <a:spcAft>
                <a:spcPts val="1050"/>
              </a:spcAft>
              <a:defRPr sz="1050"/>
            </a:lvl3pPr>
            <a:lvl4pPr>
              <a:spcAft>
                <a:spcPts val="1050"/>
              </a:spcAft>
              <a:defRPr sz="1050"/>
            </a:lvl4pPr>
            <a:lvl5pPr>
              <a:spcAft>
                <a:spcPts val="1050"/>
              </a:spcAft>
              <a:defRPr sz="1050"/>
            </a:lvl5pPr>
          </a:lstStyle>
          <a:p>
            <a:pPr lvl="0"/>
            <a:r>
              <a:rPr lang="en-US"/>
              <a:t>Click to edit Master text styles</a:t>
            </a:r>
          </a:p>
        </p:txBody>
      </p:sp>
      <p:sp>
        <p:nvSpPr>
          <p:cNvPr id="6" name="Slide Number Placeholder 3">
            <a:extLst>
              <a:ext uri="{FF2B5EF4-FFF2-40B4-BE49-F238E27FC236}">
                <a16:creationId xmlns:a16="http://schemas.microsoft.com/office/drawing/2014/main" id="{20F394B3-A8D1-4012-B8CC-C57F068E09D8}"/>
              </a:ext>
            </a:extLst>
          </p:cNvPr>
          <p:cNvSpPr>
            <a:spLocks noGrp="1"/>
          </p:cNvSpPr>
          <p:nvPr>
            <p:ph type="sldNum" sz="quarter" idx="4"/>
          </p:nvPr>
        </p:nvSpPr>
        <p:spPr>
          <a:xfrm>
            <a:off x="6765131" y="6542213"/>
            <a:ext cx="2057400" cy="365125"/>
          </a:xfrm>
          <a:prstGeom prst="rect">
            <a:avLst/>
          </a:prstGeom>
        </p:spPr>
        <p:txBody>
          <a:bodyPr vert="horz" lIns="91440" tIns="45720" rIns="91440" bIns="45720" rtlCol="0" anchor="ctr"/>
          <a:lstStyle>
            <a:lvl1pPr algn="r">
              <a:defRPr sz="900" b="0">
                <a:solidFill>
                  <a:srgbClr val="000000"/>
                </a:solidFill>
                <a:latin typeface="URW DIN" panose="00000500000000000000" pitchFamily="50" charset="0"/>
              </a:defRPr>
            </a:lvl1pPr>
          </a:lstStyle>
          <a:p>
            <a:fld id="{DA5834B4-ED1C-4E98-8EA8-D233A913F26D}" type="slidenum">
              <a:rPr lang="en-US" smtClean="0"/>
              <a:pPr/>
              <a:t>‹#›</a:t>
            </a:fld>
            <a:endParaRPr lang="en-US"/>
          </a:p>
        </p:txBody>
      </p:sp>
    </p:spTree>
    <p:custDataLst>
      <p:tags r:id="rId1"/>
    </p:custDataLst>
    <p:extLst>
      <p:ext uri="{BB962C8B-B14F-4D97-AF65-F5344CB8AC3E}">
        <p14:creationId xmlns:p14="http://schemas.microsoft.com/office/powerpoint/2010/main" val="2513205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9156790" cy="68580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9156790" cy="68580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60375" y="859993"/>
            <a:ext cx="7023540" cy="3522341"/>
          </a:xfrm>
          <a:prstGeom prst="rect">
            <a:avLst/>
          </a:prstGeom>
        </p:spPr>
        <p:txBody>
          <a:bodyPr anchor="b"/>
          <a:lstStyle>
            <a:lvl1pPr algn="l">
              <a:defRPr sz="5000" b="1" i="0" cap="all" baseline="0">
                <a:latin typeface="Encode Sans Normal Black" charset="0"/>
                <a:ea typeface="Encode Sans Normal Black" charset="0"/>
                <a:cs typeface="Encode Sans Normal Black" charset="0"/>
              </a:defRPr>
            </a:lvl1pPr>
          </a:lstStyle>
          <a:p>
            <a:pPr lvl="0"/>
            <a:r>
              <a:rPr lang="en-US"/>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64" y="4568602"/>
            <a:ext cx="1597439" cy="18626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4754760-3D5B-4D37-9A8A-6BC5E3CAB848}"/>
              </a:ext>
            </a:extLst>
          </p:cNvPr>
          <p:cNvPicPr>
            <a:picLocks noChangeAspect="1"/>
          </p:cNvPicPr>
          <p:nvPr/>
        </p:nvPicPr>
        <p:blipFill>
          <a:blip r:embed="rId4"/>
          <a:stretch>
            <a:fillRect/>
          </a:stretch>
        </p:blipFill>
        <p:spPr>
          <a:xfrm>
            <a:off x="6602010" y="5859013"/>
            <a:ext cx="2105049" cy="681777"/>
          </a:xfrm>
          <a:prstGeom prst="rect">
            <a:avLst/>
          </a:prstGeom>
        </p:spPr>
      </p:pic>
    </p:spTree>
    <p:extLst>
      <p:ext uri="{BB962C8B-B14F-4D97-AF65-F5344CB8AC3E}">
        <p14:creationId xmlns:p14="http://schemas.microsoft.com/office/powerpoint/2010/main" val="232241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p:nvPicPr>
        <p:blipFill rotWithShape="1">
          <a:blip r:embed="rId2"/>
          <a:srcRect t="15743"/>
          <a:stretch/>
        </p:blipFill>
        <p:spPr>
          <a:xfrm>
            <a:off x="0" y="0"/>
            <a:ext cx="9156790" cy="68580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p:nvSpPr>
        <p:spPr>
          <a:xfrm>
            <a:off x="1" y="0"/>
            <a:ext cx="916958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p:nvPicPr>
        <p:blipFill>
          <a:blip r:embed="rId3"/>
          <a:stretch>
            <a:fillRect/>
          </a:stretch>
        </p:blipFill>
        <p:spPr>
          <a:xfrm>
            <a:off x="568081" y="4568600"/>
            <a:ext cx="1600200" cy="18626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p:nvPicPr>
        <p:blipFill>
          <a:blip r:embed="rId4"/>
          <a:stretch>
            <a:fillRect/>
          </a:stretch>
        </p:blipFill>
        <p:spPr>
          <a:xfrm>
            <a:off x="6602008" y="5859010"/>
            <a:ext cx="2105049" cy="681777"/>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460375" y="859992"/>
            <a:ext cx="7023540" cy="3522341"/>
          </a:xfrm>
          <a:prstGeom prst="rect">
            <a:avLst/>
          </a:prstGeom>
        </p:spPr>
        <p:txBody>
          <a:bodyPr anchor="b"/>
          <a:lstStyle>
            <a:lvl1pPr algn="l">
              <a:defRPr sz="5000"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695492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p:nvPicPr>
        <p:blipFill rotWithShape="1">
          <a:blip r:embed="rId2"/>
          <a:srcRect t="15743"/>
          <a:stretch/>
        </p:blipFill>
        <p:spPr>
          <a:xfrm>
            <a:off x="0" y="0"/>
            <a:ext cx="9156790" cy="68580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p:nvSpPr>
        <p:spPr>
          <a:xfrm>
            <a:off x="1" y="0"/>
            <a:ext cx="916958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p:nvPicPr>
        <p:blipFill>
          <a:blip r:embed="rId3"/>
          <a:stretch>
            <a:fillRect/>
          </a:stretch>
        </p:blipFill>
        <p:spPr>
          <a:xfrm>
            <a:off x="549032" y="1157864"/>
            <a:ext cx="1103781"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1" y="559588"/>
            <a:ext cx="8197114" cy="662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p:nvPicPr>
        <p:blipFill>
          <a:blip r:embed="rId4"/>
          <a:stretch>
            <a:fillRect/>
          </a:stretch>
        </p:blipFill>
        <p:spPr>
          <a:xfrm>
            <a:off x="7024790" y="6316979"/>
            <a:ext cx="1418737"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4" y="1662369"/>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491819"/>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1" y="2434979"/>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48" indent="-22859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p:nvPicPr>
        <p:blipFill>
          <a:blip r:embed="rId5"/>
          <a:stretch>
            <a:fillRect/>
          </a:stretch>
        </p:blipFill>
        <p:spPr>
          <a:xfrm>
            <a:off x="7003019" y="6316986"/>
            <a:ext cx="1642019" cy="284679"/>
          </a:xfrm>
          <a:prstGeom prst="rect">
            <a:avLst/>
          </a:prstGeom>
        </p:spPr>
      </p:pic>
    </p:spTree>
    <p:extLst>
      <p:ext uri="{BB962C8B-B14F-4D97-AF65-F5344CB8AC3E}">
        <p14:creationId xmlns:p14="http://schemas.microsoft.com/office/powerpoint/2010/main" val="1022484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p:nvPicPr>
        <p:blipFill>
          <a:blip r:embed="rId2"/>
          <a:stretch>
            <a:fillRect/>
          </a:stretch>
        </p:blipFill>
        <p:spPr>
          <a:xfrm>
            <a:off x="549032" y="1157864"/>
            <a:ext cx="1103781" cy="128483"/>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435471" y="559588"/>
            <a:ext cx="8197114" cy="662517"/>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p:nvPicPr>
        <p:blipFill>
          <a:blip r:embed="rId3"/>
          <a:stretch>
            <a:fillRect/>
          </a:stretch>
        </p:blipFill>
        <p:spPr>
          <a:xfrm>
            <a:off x="7024790" y="6316979"/>
            <a:ext cx="1418737" cy="245968"/>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447924" y="1662369"/>
            <a:ext cx="8184662" cy="548228"/>
          </a:xfrm>
          <a:prstGeom prst="rect">
            <a:avLst/>
          </a:prstGeom>
        </p:spPr>
        <p:txBody>
          <a:bodyPr>
            <a:noAutofit/>
          </a:bodyPr>
          <a:lstStyle>
            <a:lvl1pPr marL="0" indent="0">
              <a:lnSpc>
                <a:spcPct val="90000"/>
              </a:lnSpc>
              <a:buNone/>
              <a:defRPr sz="2400" b="0" i="0" cap="all"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491819"/>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435471" y="2434979"/>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0"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0" i="0" baseline="0">
                <a:solidFill>
                  <a:schemeClr val="tx2"/>
                </a:solidFill>
                <a:latin typeface="Open Sans" charset="0"/>
                <a:ea typeface="Open Sans" charset="0"/>
                <a:cs typeface="Open Sans" charset="0"/>
              </a:defRPr>
            </a:lvl3pPr>
            <a:lvl4pPr>
              <a:defRPr sz="1600" b="0" i="0" baseline="0">
                <a:solidFill>
                  <a:schemeClr val="tx2"/>
                </a:solidFill>
                <a:latin typeface="Open Sans" charset="0"/>
                <a:ea typeface="Open Sans" charset="0"/>
                <a:cs typeface="Open Sans" charset="0"/>
              </a:defRPr>
            </a:lvl4pPr>
            <a:lvl5pPr marL="2057348" indent="-228594">
              <a:buFont typeface="Lucida Grande"/>
              <a:buChar char="&gt;"/>
              <a:defRPr sz="140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p:nvPicPr>
        <p:blipFill>
          <a:blip r:embed="rId4"/>
          <a:stretch>
            <a:fillRect/>
          </a:stretch>
        </p:blipFill>
        <p:spPr>
          <a:xfrm>
            <a:off x="7003019" y="6316986"/>
            <a:ext cx="1642019" cy="284679"/>
          </a:xfrm>
          <a:prstGeom prst="rect">
            <a:avLst/>
          </a:prstGeom>
        </p:spPr>
      </p:pic>
    </p:spTree>
    <p:extLst>
      <p:ext uri="{BB962C8B-B14F-4D97-AF65-F5344CB8AC3E}">
        <p14:creationId xmlns:p14="http://schemas.microsoft.com/office/powerpoint/2010/main" val="1017919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549032" y="1157864"/>
            <a:ext cx="1103781" cy="128483"/>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435471" y="559588"/>
            <a:ext cx="8197114" cy="662517"/>
          </a:xfrm>
          <a:prstGeom prst="rect">
            <a:avLst/>
          </a:prstGeom>
        </p:spPr>
        <p:txBody>
          <a:bodyPr anchor="b"/>
          <a:lstStyle>
            <a:lvl1pPr algn="l">
              <a:defRPr sz="30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7024790" y="6316979"/>
            <a:ext cx="1418737" cy="245968"/>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460375" y="1460101"/>
            <a:ext cx="8184662" cy="4744756"/>
          </a:xfrm>
          <a:prstGeom prst="rect">
            <a:avLst/>
          </a:prstGeom>
        </p:spPr>
        <p:txBody>
          <a:bodyPr>
            <a:normAutofit/>
          </a:bodyPr>
          <a:lstStyle>
            <a:lvl1pPr marL="0" indent="0">
              <a:buNone/>
              <a:defRPr sz="240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491819"/>
            <a:ext cx="577850" cy="366183"/>
          </a:xfrm>
          <a:prstGeom prst="rect">
            <a:avLst/>
          </a:prstGeom>
        </p:spPr>
        <p:txBody>
          <a:bodyPr/>
          <a:lstStyle>
            <a:lvl1pPr>
              <a:defRPr sz="120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7003019" y="6316986"/>
            <a:ext cx="1642019" cy="284679"/>
          </a:xfrm>
          <a:prstGeom prst="rect">
            <a:avLst/>
          </a:prstGeom>
        </p:spPr>
      </p:pic>
    </p:spTree>
    <p:extLst>
      <p:ext uri="{BB962C8B-B14F-4D97-AF65-F5344CB8AC3E}">
        <p14:creationId xmlns:p14="http://schemas.microsoft.com/office/powerpoint/2010/main" val="3469836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p:nvPicPr>
        <p:blipFill>
          <a:blip r:embed="rId2"/>
          <a:stretch>
            <a:fillRect/>
          </a:stretch>
        </p:blipFill>
        <p:spPr>
          <a:xfrm>
            <a:off x="577850" y="3436880"/>
            <a:ext cx="1103781" cy="128483"/>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473444" y="2821671"/>
            <a:ext cx="8197114" cy="662517"/>
          </a:xfrm>
          <a:prstGeom prst="rect">
            <a:avLst/>
          </a:prstGeom>
        </p:spPr>
        <p:txBody>
          <a:bodyPr anchor="b"/>
          <a:lstStyle>
            <a:lvl1pPr algn="l">
              <a:defRPr sz="30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p:nvPicPr>
        <p:blipFill>
          <a:blip r:embed="rId3"/>
          <a:stretch>
            <a:fillRect/>
          </a:stretch>
        </p:blipFill>
        <p:spPr>
          <a:xfrm>
            <a:off x="7024790" y="6316979"/>
            <a:ext cx="1418737" cy="245968"/>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p:nvPicPr>
        <p:blipFill>
          <a:blip r:embed="rId4"/>
          <a:stretch>
            <a:fillRect/>
          </a:stretch>
        </p:blipFill>
        <p:spPr>
          <a:xfrm>
            <a:off x="7003019" y="6316986"/>
            <a:ext cx="1642019" cy="284679"/>
          </a:xfrm>
          <a:prstGeom prst="rect">
            <a:avLst/>
          </a:prstGeom>
        </p:spPr>
      </p:pic>
    </p:spTree>
    <p:extLst>
      <p:ext uri="{BB962C8B-B14F-4D97-AF65-F5344CB8AC3E}">
        <p14:creationId xmlns:p14="http://schemas.microsoft.com/office/powerpoint/2010/main" val="347606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9156790" cy="68580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2790" y="0"/>
            <a:ext cx="9169580" cy="68580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a:blip r:embed="rId3"/>
          <a:stretch>
            <a:fillRect/>
          </a:stretch>
        </p:blipFill>
        <p:spPr>
          <a:xfrm>
            <a:off x="568081" y="4568600"/>
            <a:ext cx="1600200" cy="18626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6602008" y="5859010"/>
            <a:ext cx="2105049" cy="681777"/>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491819"/>
            <a:ext cx="666750" cy="366183"/>
          </a:xfrm>
          <a:prstGeom prst="rect">
            <a:avLst/>
          </a:prstGeom>
        </p:spPr>
        <p:txBody>
          <a:bodyPr/>
          <a:lstStyle>
            <a:lvl1pPr>
              <a:defRPr sz="1200"/>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460375" y="859992"/>
            <a:ext cx="7023540" cy="3522341"/>
          </a:xfrm>
          <a:prstGeom prst="rect">
            <a:avLst/>
          </a:prstGeom>
        </p:spPr>
        <p:txBody>
          <a:bodyPr anchor="b"/>
          <a:lstStyle>
            <a:lvl1pPr algn="l">
              <a:defRPr sz="5000"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985810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7.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9"/>
            <a:ext cx="2057400" cy="366183"/>
          </a:xfrm>
          <a:prstGeom prst="rect">
            <a:avLst/>
          </a:prstGeom>
        </p:spPr>
        <p:txBody>
          <a:bodyPr vert="horz" lIns="91440" tIns="45720" rIns="91440" bIns="45720" rtlCol="0" anchor="ctr"/>
          <a:lstStyle>
            <a:lvl1pPr algn="l">
              <a:defRPr sz="1200">
                <a:solidFill>
                  <a:srgbClr val="33006F"/>
                </a:solidFill>
              </a:defRPr>
            </a:lvl1pPr>
          </a:lstStyle>
          <a:p>
            <a:fld id="{93E8EAA6-CCD6-4D76-BEB9-BF301FD6F114}" type="slidenum">
              <a:rPr lang="en-US" smtClean="0"/>
              <a:pPr/>
              <a:t>‹#›</a:t>
            </a:fld>
            <a:r>
              <a:rPr lang="en-US"/>
              <a:t> </a:t>
            </a:r>
            <a:r>
              <a:rPr lang="en-US" sz="900"/>
              <a:t>| </a:t>
            </a:r>
            <a:r>
              <a:rPr lang="en-US" sz="900">
                <a:latin typeface="Open Sans" panose="020B0606030504020204" pitchFamily="34" charset="0"/>
                <a:ea typeface="Open Sans" panose="020B0606030504020204" pitchFamily="34" charset="0"/>
                <a:cs typeface="Open Sans" panose="020B0606030504020204" pitchFamily="34" charset="0"/>
              </a:rPr>
              <a:t>Slides updated July 2021</a:t>
            </a:r>
          </a:p>
        </p:txBody>
      </p:sp>
    </p:spTree>
    <p:extLst>
      <p:ext uri="{BB962C8B-B14F-4D97-AF65-F5344CB8AC3E}">
        <p14:creationId xmlns:p14="http://schemas.microsoft.com/office/powerpoint/2010/main" val="38235334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8"/>
            <a:ext cx="2057400" cy="366183"/>
          </a:xfrm>
          <a:prstGeom prst="rect">
            <a:avLst/>
          </a:prstGeom>
        </p:spPr>
        <p:txBody>
          <a:bodyPr vert="horz" lIns="91440" tIns="45720" rIns="91440" bIns="45720" rtlCol="0" anchor="ctr"/>
          <a:lstStyle>
            <a:lvl1pPr algn="l">
              <a:defRPr sz="12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6436319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21"/>
            <a:ext cx="2057400" cy="366183"/>
          </a:xfrm>
          <a:prstGeom prst="rect">
            <a:avLst/>
          </a:prstGeom>
        </p:spPr>
        <p:txBody>
          <a:bodyPr vert="horz" lIns="91440" tIns="45720" rIns="91440" bIns="45720" rtlCol="0" anchor="ctr"/>
          <a:lstStyle>
            <a:lvl1pPr algn="l">
              <a:defRPr sz="1200">
                <a:solidFill>
                  <a:srgbClr val="33006F"/>
                </a:solidFill>
              </a:defRPr>
            </a:lvl1pPr>
          </a:lstStyle>
          <a:p>
            <a:fld id="{93E8EAA6-CCD6-4D76-BEB9-BF301FD6F114}" type="slidenum">
              <a:rPr lang="en-US" smtClean="0"/>
              <a:pPr/>
              <a:t>‹#›</a:t>
            </a:fld>
            <a:r>
              <a:rPr lang="en-US"/>
              <a:t> </a:t>
            </a:r>
            <a:r>
              <a:rPr lang="en-US" sz="900"/>
              <a:t>| </a:t>
            </a:r>
            <a:r>
              <a:rPr lang="en-US" sz="900">
                <a:latin typeface="Open Sans" panose="020B0606030504020204" pitchFamily="34" charset="0"/>
                <a:ea typeface="Open Sans" panose="020B0606030504020204" pitchFamily="34" charset="0"/>
                <a:cs typeface="Open Sans" panose="020B0606030504020204" pitchFamily="34" charset="0"/>
              </a:rPr>
              <a:t>Slides updated July 2021</a:t>
            </a:r>
          </a:p>
        </p:txBody>
      </p:sp>
    </p:spTree>
    <p:extLst>
      <p:ext uri="{BB962C8B-B14F-4D97-AF65-F5344CB8AC3E}">
        <p14:creationId xmlns:p14="http://schemas.microsoft.com/office/powerpoint/2010/main" val="8688963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ctr" defTabSz="457192" rtl="0" eaLnBrk="1" latinLnBrk="0" hangingPunct="1">
        <a:spcBef>
          <a:spcPct val="0"/>
        </a:spcBef>
        <a:buNone/>
        <a:defRPr sz="4400" kern="1200">
          <a:solidFill>
            <a:schemeClr val="tx1"/>
          </a:solidFill>
          <a:latin typeface="+mj-lt"/>
          <a:ea typeface="+mj-ea"/>
          <a:cs typeface="+mj-cs"/>
        </a:defRPr>
      </a:lvl1pPr>
    </p:titleStyle>
    <p:bodyStyle>
      <a:lvl1pPr marL="342895" indent="-342895" algn="l" defTabSz="457192" rtl="0" eaLnBrk="1" latinLnBrk="0" hangingPunct="1">
        <a:spcBef>
          <a:spcPct val="20000"/>
        </a:spcBef>
        <a:buFont typeface="Arial"/>
        <a:buChar char="•"/>
        <a:defRPr sz="3201" kern="1200">
          <a:solidFill>
            <a:schemeClr val="tx1"/>
          </a:solidFill>
          <a:latin typeface="+mn-lt"/>
          <a:ea typeface="+mn-ea"/>
          <a:cs typeface="+mn-cs"/>
        </a:defRPr>
      </a:lvl1pPr>
      <a:lvl2pPr marL="742936" indent="-285745" algn="l" defTabSz="457192" rtl="0" eaLnBrk="1" latinLnBrk="0" hangingPunct="1">
        <a:spcBef>
          <a:spcPct val="20000"/>
        </a:spcBef>
        <a:buFont typeface="Arial"/>
        <a:buChar char="–"/>
        <a:defRPr sz="2800" kern="1200">
          <a:solidFill>
            <a:schemeClr val="tx1"/>
          </a:solidFill>
          <a:latin typeface="+mn-lt"/>
          <a:ea typeface="+mn-ea"/>
          <a:cs typeface="+mn-cs"/>
        </a:defRPr>
      </a:lvl2pPr>
      <a:lvl3pPr marL="1142980" indent="-228595" algn="l" defTabSz="457192" rtl="0" eaLnBrk="1" latinLnBrk="0" hangingPunct="1">
        <a:spcBef>
          <a:spcPct val="20000"/>
        </a:spcBef>
        <a:buFont typeface="Arial"/>
        <a:buChar char="•"/>
        <a:defRPr sz="2400" kern="1200">
          <a:solidFill>
            <a:schemeClr val="tx1"/>
          </a:solidFill>
          <a:latin typeface="+mn-lt"/>
          <a:ea typeface="+mn-ea"/>
          <a:cs typeface="+mn-cs"/>
        </a:defRPr>
      </a:lvl3pPr>
      <a:lvl4pPr marL="1600170" indent="-228595" algn="l" defTabSz="457192" rtl="0" eaLnBrk="1" latinLnBrk="0" hangingPunct="1">
        <a:spcBef>
          <a:spcPct val="20000"/>
        </a:spcBef>
        <a:buFont typeface="Arial"/>
        <a:buChar char="–"/>
        <a:defRPr sz="2000" kern="1200">
          <a:solidFill>
            <a:schemeClr val="tx1"/>
          </a:solidFill>
          <a:latin typeface="+mn-lt"/>
          <a:ea typeface="+mn-ea"/>
          <a:cs typeface="+mn-cs"/>
        </a:defRPr>
      </a:lvl4pPr>
      <a:lvl5pPr marL="2057361" indent="-228595" algn="l" defTabSz="457192" rtl="0" eaLnBrk="1" latinLnBrk="0" hangingPunct="1">
        <a:spcBef>
          <a:spcPct val="20000"/>
        </a:spcBef>
        <a:buFont typeface="Arial"/>
        <a:buChar char="»"/>
        <a:defRPr sz="2000" kern="1200">
          <a:solidFill>
            <a:schemeClr val="tx1"/>
          </a:solidFill>
          <a:latin typeface="+mn-lt"/>
          <a:ea typeface="+mn-ea"/>
          <a:cs typeface="+mn-cs"/>
        </a:defRPr>
      </a:lvl5pPr>
      <a:lvl6pPr marL="2514553" indent="-228595" algn="l" defTabSz="457192" rtl="0" eaLnBrk="1" latinLnBrk="0" hangingPunct="1">
        <a:spcBef>
          <a:spcPct val="20000"/>
        </a:spcBef>
        <a:buFont typeface="Arial"/>
        <a:buChar char="•"/>
        <a:defRPr sz="2000" kern="1200">
          <a:solidFill>
            <a:schemeClr val="tx1"/>
          </a:solidFill>
          <a:latin typeface="+mn-lt"/>
          <a:ea typeface="+mn-ea"/>
          <a:cs typeface="+mn-cs"/>
        </a:defRPr>
      </a:lvl6pPr>
      <a:lvl7pPr marL="2971745" indent="-228595" algn="l" defTabSz="457192" rtl="0" eaLnBrk="1" latinLnBrk="0" hangingPunct="1">
        <a:spcBef>
          <a:spcPct val="20000"/>
        </a:spcBef>
        <a:buFont typeface="Arial"/>
        <a:buChar char="•"/>
        <a:defRPr sz="2000" kern="1200">
          <a:solidFill>
            <a:schemeClr val="tx1"/>
          </a:solidFill>
          <a:latin typeface="+mn-lt"/>
          <a:ea typeface="+mn-ea"/>
          <a:cs typeface="+mn-cs"/>
        </a:defRPr>
      </a:lvl7pPr>
      <a:lvl8pPr marL="3428936" indent="-228595" algn="l" defTabSz="457192" rtl="0" eaLnBrk="1" latinLnBrk="0" hangingPunct="1">
        <a:spcBef>
          <a:spcPct val="20000"/>
        </a:spcBef>
        <a:buFont typeface="Arial"/>
        <a:buChar char="•"/>
        <a:defRPr sz="2000" kern="1200">
          <a:solidFill>
            <a:schemeClr val="tx1"/>
          </a:solidFill>
          <a:latin typeface="+mn-lt"/>
          <a:ea typeface="+mn-ea"/>
          <a:cs typeface="+mn-cs"/>
        </a:defRPr>
      </a:lvl8pPr>
      <a:lvl9pPr marL="3886127" indent="-228595" algn="l" defTabSz="45719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2" rtl="0" eaLnBrk="1" latinLnBrk="0" hangingPunct="1">
        <a:defRPr sz="1800" kern="1200">
          <a:solidFill>
            <a:schemeClr val="tx1"/>
          </a:solidFill>
          <a:latin typeface="+mn-lt"/>
          <a:ea typeface="+mn-ea"/>
          <a:cs typeface="+mn-cs"/>
        </a:defRPr>
      </a:lvl1pPr>
      <a:lvl2pPr marL="457192" algn="l" defTabSz="457192" rtl="0" eaLnBrk="1" latinLnBrk="0" hangingPunct="1">
        <a:defRPr sz="1800" kern="1200">
          <a:solidFill>
            <a:schemeClr val="tx1"/>
          </a:solidFill>
          <a:latin typeface="+mn-lt"/>
          <a:ea typeface="+mn-ea"/>
          <a:cs typeface="+mn-cs"/>
        </a:defRPr>
      </a:lvl2pPr>
      <a:lvl3pPr marL="914384" algn="l" defTabSz="457192" rtl="0" eaLnBrk="1" latinLnBrk="0" hangingPunct="1">
        <a:defRPr sz="1800" kern="1200">
          <a:solidFill>
            <a:schemeClr val="tx1"/>
          </a:solidFill>
          <a:latin typeface="+mn-lt"/>
          <a:ea typeface="+mn-ea"/>
          <a:cs typeface="+mn-cs"/>
        </a:defRPr>
      </a:lvl3pPr>
      <a:lvl4pPr marL="1371575" algn="l" defTabSz="457192" rtl="0" eaLnBrk="1" latinLnBrk="0" hangingPunct="1">
        <a:defRPr sz="1800" kern="1200">
          <a:solidFill>
            <a:schemeClr val="tx1"/>
          </a:solidFill>
          <a:latin typeface="+mn-lt"/>
          <a:ea typeface="+mn-ea"/>
          <a:cs typeface="+mn-cs"/>
        </a:defRPr>
      </a:lvl4pPr>
      <a:lvl5pPr marL="1828766" algn="l" defTabSz="457192" rtl="0" eaLnBrk="1" latinLnBrk="0" hangingPunct="1">
        <a:defRPr sz="1800" kern="1200">
          <a:solidFill>
            <a:schemeClr val="tx1"/>
          </a:solidFill>
          <a:latin typeface="+mn-lt"/>
          <a:ea typeface="+mn-ea"/>
          <a:cs typeface="+mn-cs"/>
        </a:defRPr>
      </a:lvl5pPr>
      <a:lvl6pPr marL="2285957" algn="l" defTabSz="457192" rtl="0" eaLnBrk="1" latinLnBrk="0" hangingPunct="1">
        <a:defRPr sz="1800" kern="1200">
          <a:solidFill>
            <a:schemeClr val="tx1"/>
          </a:solidFill>
          <a:latin typeface="+mn-lt"/>
          <a:ea typeface="+mn-ea"/>
          <a:cs typeface="+mn-cs"/>
        </a:defRPr>
      </a:lvl6pPr>
      <a:lvl7pPr marL="2743150" algn="l" defTabSz="457192" rtl="0" eaLnBrk="1" latinLnBrk="0" hangingPunct="1">
        <a:defRPr sz="1800" kern="1200">
          <a:solidFill>
            <a:schemeClr val="tx1"/>
          </a:solidFill>
          <a:latin typeface="+mn-lt"/>
          <a:ea typeface="+mn-ea"/>
          <a:cs typeface="+mn-cs"/>
        </a:defRPr>
      </a:lvl7pPr>
      <a:lvl8pPr marL="3200340" algn="l" defTabSz="457192" rtl="0" eaLnBrk="1" latinLnBrk="0" hangingPunct="1">
        <a:defRPr sz="1800" kern="1200">
          <a:solidFill>
            <a:schemeClr val="tx1"/>
          </a:solidFill>
          <a:latin typeface="+mn-lt"/>
          <a:ea typeface="+mn-ea"/>
          <a:cs typeface="+mn-cs"/>
        </a:defRPr>
      </a:lvl8pPr>
      <a:lvl9pPr marL="3657532" algn="l" defTabSz="45719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22"/>
            <a:ext cx="2057400" cy="366183"/>
          </a:xfrm>
          <a:prstGeom prst="rect">
            <a:avLst/>
          </a:prstGeom>
        </p:spPr>
        <p:txBody>
          <a:bodyPr vert="horz" lIns="91440" tIns="45720" rIns="91440" bIns="45720" rtlCol="0" anchor="ctr"/>
          <a:lstStyle>
            <a:lvl1pPr algn="l">
              <a:defRPr sz="12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8953015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hdr="0" ftr="0" dt="0"/>
  <p:txStyles>
    <p:titleStyle>
      <a:lvl1pPr algn="ctr" defTabSz="45717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457172"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2" rtl="0" eaLnBrk="1" latinLnBrk="0" hangingPunct="1">
        <a:spcBef>
          <a:spcPct val="20000"/>
        </a:spcBef>
        <a:buFont typeface="Arial"/>
        <a:buChar char="–"/>
        <a:defRPr sz="2800" kern="1200">
          <a:solidFill>
            <a:schemeClr val="tx1"/>
          </a:solidFill>
          <a:latin typeface="+mn-lt"/>
          <a:ea typeface="+mn-ea"/>
          <a:cs typeface="+mn-cs"/>
        </a:defRPr>
      </a:lvl2pPr>
      <a:lvl3pPr marL="1142927" indent="-228584" algn="l" defTabSz="457172" rtl="0" eaLnBrk="1" latinLnBrk="0" hangingPunct="1">
        <a:spcBef>
          <a:spcPct val="20000"/>
        </a:spcBef>
        <a:buFont typeface="Arial"/>
        <a:buChar char="•"/>
        <a:defRPr sz="2400" kern="1200">
          <a:solidFill>
            <a:schemeClr val="tx1"/>
          </a:solidFill>
          <a:latin typeface="+mn-lt"/>
          <a:ea typeface="+mn-ea"/>
          <a:cs typeface="+mn-cs"/>
        </a:defRPr>
      </a:lvl3pPr>
      <a:lvl4pPr marL="1600095" indent="-228584" algn="l" defTabSz="457172" rtl="0" eaLnBrk="1" latinLnBrk="0" hangingPunct="1">
        <a:spcBef>
          <a:spcPct val="20000"/>
        </a:spcBef>
        <a:buFont typeface="Arial"/>
        <a:buChar char="–"/>
        <a:defRPr sz="2000" kern="1200">
          <a:solidFill>
            <a:schemeClr val="tx1"/>
          </a:solidFill>
          <a:latin typeface="+mn-lt"/>
          <a:ea typeface="+mn-ea"/>
          <a:cs typeface="+mn-cs"/>
        </a:defRPr>
      </a:lvl4pPr>
      <a:lvl5pPr marL="2057265" indent="-228584" algn="l" defTabSz="457172" rtl="0" eaLnBrk="1" latinLnBrk="0" hangingPunct="1">
        <a:spcBef>
          <a:spcPct val="20000"/>
        </a:spcBef>
        <a:buFont typeface="Arial"/>
        <a:buChar char="»"/>
        <a:defRPr sz="2000" kern="1200">
          <a:solidFill>
            <a:schemeClr val="tx1"/>
          </a:solidFill>
          <a:latin typeface="+mn-lt"/>
          <a:ea typeface="+mn-ea"/>
          <a:cs typeface="+mn-cs"/>
        </a:defRPr>
      </a:lvl5pPr>
      <a:lvl6pPr marL="2514435" indent="-228584" algn="l" defTabSz="457172" rtl="0" eaLnBrk="1" latinLnBrk="0" hangingPunct="1">
        <a:spcBef>
          <a:spcPct val="20000"/>
        </a:spcBef>
        <a:buFont typeface="Arial"/>
        <a:buChar char="•"/>
        <a:defRPr sz="2000" kern="1200">
          <a:solidFill>
            <a:schemeClr val="tx1"/>
          </a:solidFill>
          <a:latin typeface="+mn-lt"/>
          <a:ea typeface="+mn-ea"/>
          <a:cs typeface="+mn-cs"/>
        </a:defRPr>
      </a:lvl6pPr>
      <a:lvl7pPr marL="2971605" indent="-228584" algn="l" defTabSz="457172" rtl="0" eaLnBrk="1" latinLnBrk="0" hangingPunct="1">
        <a:spcBef>
          <a:spcPct val="20000"/>
        </a:spcBef>
        <a:buFont typeface="Arial"/>
        <a:buChar char="•"/>
        <a:defRPr sz="2000" kern="1200">
          <a:solidFill>
            <a:schemeClr val="tx1"/>
          </a:solidFill>
          <a:latin typeface="+mn-lt"/>
          <a:ea typeface="+mn-ea"/>
          <a:cs typeface="+mn-cs"/>
        </a:defRPr>
      </a:lvl7pPr>
      <a:lvl8pPr marL="3428776" indent="-228584"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46" indent="-228584"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1" algn="l" defTabSz="457172" rtl="0" eaLnBrk="1" latinLnBrk="0" hangingPunct="1">
        <a:defRPr sz="1800" kern="1200">
          <a:solidFill>
            <a:schemeClr val="tx1"/>
          </a:solidFill>
          <a:latin typeface="+mn-lt"/>
          <a:ea typeface="+mn-ea"/>
          <a:cs typeface="+mn-cs"/>
        </a:defRPr>
      </a:lvl3pPr>
      <a:lvl4pPr marL="1371511" algn="l" defTabSz="457172" rtl="0" eaLnBrk="1" latinLnBrk="0" hangingPunct="1">
        <a:defRPr sz="1800" kern="1200">
          <a:solidFill>
            <a:schemeClr val="tx1"/>
          </a:solidFill>
          <a:latin typeface="+mn-lt"/>
          <a:ea typeface="+mn-ea"/>
          <a:cs typeface="+mn-cs"/>
        </a:defRPr>
      </a:lvl4pPr>
      <a:lvl5pPr marL="1828681" algn="l" defTabSz="457172" rtl="0" eaLnBrk="1" latinLnBrk="0" hangingPunct="1">
        <a:defRPr sz="1800" kern="1200">
          <a:solidFill>
            <a:schemeClr val="tx1"/>
          </a:solidFill>
          <a:latin typeface="+mn-lt"/>
          <a:ea typeface="+mn-ea"/>
          <a:cs typeface="+mn-cs"/>
        </a:defRPr>
      </a:lvl5pPr>
      <a:lvl6pPr marL="2285850" algn="l" defTabSz="457172" rtl="0" eaLnBrk="1" latinLnBrk="0" hangingPunct="1">
        <a:defRPr sz="1800" kern="1200">
          <a:solidFill>
            <a:schemeClr val="tx1"/>
          </a:solidFill>
          <a:latin typeface="+mn-lt"/>
          <a:ea typeface="+mn-ea"/>
          <a:cs typeface="+mn-cs"/>
        </a:defRPr>
      </a:lvl6pPr>
      <a:lvl7pPr marL="2743022" algn="l" defTabSz="457172" rtl="0" eaLnBrk="1" latinLnBrk="0" hangingPunct="1">
        <a:defRPr sz="1800" kern="1200">
          <a:solidFill>
            <a:schemeClr val="tx1"/>
          </a:solidFill>
          <a:latin typeface="+mn-lt"/>
          <a:ea typeface="+mn-ea"/>
          <a:cs typeface="+mn-cs"/>
        </a:defRPr>
      </a:lvl7pPr>
      <a:lvl8pPr marL="3200190" algn="l" defTabSz="457172" rtl="0" eaLnBrk="1" latinLnBrk="0" hangingPunct="1">
        <a:defRPr sz="1800" kern="1200">
          <a:solidFill>
            <a:schemeClr val="tx1"/>
          </a:solidFill>
          <a:latin typeface="+mn-lt"/>
          <a:ea typeface="+mn-ea"/>
          <a:cs typeface="+mn-cs"/>
        </a:defRPr>
      </a:lvl8pPr>
      <a:lvl9pPr marL="3657361" algn="l" defTabSz="45717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491819"/>
            <a:ext cx="2057400" cy="366183"/>
          </a:xfrm>
          <a:prstGeom prst="rect">
            <a:avLst/>
          </a:prstGeom>
        </p:spPr>
        <p:txBody>
          <a:bodyPr vert="horz" lIns="91440" tIns="45720" rIns="91440" bIns="45720" rtlCol="0" anchor="ctr"/>
          <a:lstStyle>
            <a:lvl1pPr algn="l">
              <a:defRPr sz="120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5572670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9" y="1640263"/>
            <a:ext cx="6972300" cy="1593130"/>
          </a:xfrm>
        </p:spPr>
        <p:txBody>
          <a:bodyPr>
            <a:normAutofit lnSpcReduction="10000"/>
          </a:bodyPr>
          <a:lstStyle/>
          <a:p>
            <a:r>
              <a:rPr lang="en-US">
                <a:latin typeface="Open Sans" panose="020B0606030504020204" pitchFamily="34" charset="0"/>
                <a:ea typeface="Open Sans" panose="020B0606030504020204" pitchFamily="34" charset="0"/>
                <a:cs typeface="Open Sans" panose="020B0606030504020204" pitchFamily="34" charset="0"/>
              </a:rPr>
              <a:t>Workday Role Based Training</a:t>
            </a: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rPr>
              <a:t>Bonus UWFT-Focused MRAM</a:t>
            </a:r>
          </a:p>
          <a:p>
            <a:pPr>
              <a:lnSpc>
                <a:spcPct val="150000"/>
              </a:lnSpc>
            </a:pPr>
            <a:r>
              <a:rPr lang="en-US" sz="1600">
                <a:solidFill>
                  <a:schemeClr val="tx2"/>
                </a:solidFill>
                <a:latin typeface="Open Sans" panose="020B0606030504020204" pitchFamily="34" charset="0"/>
                <a:ea typeface="Open Sans" panose="020B0606030504020204" pitchFamily="34" charset="0"/>
                <a:cs typeface="Open Sans" panose="020B0606030504020204" pitchFamily="34" charset="0"/>
              </a:rPr>
              <a:t>May, 2023</a:t>
            </a:r>
          </a:p>
          <a:p>
            <a:pPr>
              <a:lnSpc>
                <a:spcPct val="150000"/>
              </a:lnSpc>
            </a:pPr>
            <a:r>
              <a:rPr lang="en-US" sz="1600">
                <a:solidFill>
                  <a:schemeClr val="tx2"/>
                </a:solidFill>
                <a:latin typeface="Open Sans" panose="020B0606030504020204" pitchFamily="34" charset="0"/>
                <a:ea typeface="Open Sans" panose="020B0606030504020204" pitchFamily="34" charset="0"/>
                <a:cs typeface="Open Sans" panose="020B0606030504020204" pitchFamily="34" charset="0"/>
              </a:rPr>
              <a:t>Liz Satwicz</a:t>
            </a:r>
          </a:p>
          <a:p>
            <a:pPr>
              <a:lnSpc>
                <a:spcPct val="150000"/>
              </a:lnSpc>
            </a:pPr>
            <a:r>
              <a:rPr lang="en-US" sz="1600">
                <a:solidFill>
                  <a:schemeClr val="tx2"/>
                </a:solidFill>
                <a:latin typeface="Open Sans" panose="020B0606030504020204" pitchFamily="34" charset="0"/>
                <a:ea typeface="Open Sans" panose="020B0606030504020204" pitchFamily="34" charset="0"/>
                <a:cs typeface="Open Sans" panose="020B0606030504020204" pitchFamily="34" charset="0"/>
              </a:rPr>
              <a:t>UWFT</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50B846-E68C-F1A7-A29B-90CF3679F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65032" y="3285845"/>
            <a:ext cx="3178969" cy="2295215"/>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AB2E7B2-710B-1A6C-B222-1D49CECC3EED}"/>
              </a:ext>
            </a:extLst>
          </p:cNvPr>
          <p:cNvSpPr>
            <a:spLocks noGrp="1"/>
          </p:cNvSpPr>
          <p:nvPr>
            <p:ph type="title"/>
          </p:nvPr>
        </p:nvSpPr>
        <p:spPr/>
        <p:txBody>
          <a:bodyPr/>
          <a:lstStyle/>
          <a:p>
            <a:r>
              <a:rPr lang="en-US" sz="2400"/>
              <a:t>How Do I </a:t>
            </a:r>
            <a:r>
              <a:rPr lang="en-US" sz="2400">
                <a:solidFill>
                  <a:schemeClr val="bg1">
                    <a:lumMod val="50000"/>
                  </a:schemeClr>
                </a:solidFill>
              </a:rPr>
              <a:t>Get Access </a:t>
            </a:r>
            <a:r>
              <a:rPr lang="en-US" sz="2400"/>
              <a:t>to the Sandbox? How Long Will it </a:t>
            </a:r>
            <a:r>
              <a:rPr lang="en-US" sz="2400">
                <a:solidFill>
                  <a:schemeClr val="bg1">
                    <a:lumMod val="50000"/>
                  </a:schemeClr>
                </a:solidFill>
              </a:rPr>
              <a:t>Remain Available</a:t>
            </a:r>
            <a:r>
              <a:rPr lang="en-US" sz="2400"/>
              <a:t>?</a:t>
            </a:r>
          </a:p>
        </p:txBody>
      </p:sp>
      <p:sp>
        <p:nvSpPr>
          <p:cNvPr id="6" name="Text Placeholder 5">
            <a:extLst>
              <a:ext uri="{FF2B5EF4-FFF2-40B4-BE49-F238E27FC236}">
                <a16:creationId xmlns:a16="http://schemas.microsoft.com/office/drawing/2014/main" id="{7E778CA2-0E46-B3F9-98E4-2052B4420FE5}"/>
              </a:ext>
            </a:extLst>
          </p:cNvPr>
          <p:cNvSpPr>
            <a:spLocks noGrp="1"/>
          </p:cNvSpPr>
          <p:nvPr>
            <p:ph type="body" sz="quarter" idx="11"/>
          </p:nvPr>
        </p:nvSpPr>
        <p:spPr>
          <a:xfrm>
            <a:off x="435472" y="2104027"/>
            <a:ext cx="5908178" cy="2831219"/>
          </a:xfrm>
        </p:spPr>
        <p:txBody>
          <a:bodyPr/>
          <a:lstStyle/>
          <a:p>
            <a:pPr>
              <a:buFont typeface="Open Sans" panose="020B0606030504020204" pitchFamily="34" charset="0"/>
              <a:buChar char="›"/>
            </a:pPr>
            <a:r>
              <a:rPr lang="en-US" sz="1350"/>
              <a:t>All users with a Workday Financials </a:t>
            </a:r>
            <a:r>
              <a:rPr lang="en-US" sz="1350">
                <a:solidFill>
                  <a:schemeClr val="bg1">
                    <a:lumMod val="50000"/>
                  </a:schemeClr>
                </a:solidFill>
              </a:rPr>
              <a:t>security role </a:t>
            </a:r>
            <a:r>
              <a:rPr lang="en-US" sz="1350"/>
              <a:t>will be able to access the sandbox</a:t>
            </a:r>
          </a:p>
          <a:p>
            <a:pPr lvl="1">
              <a:buFont typeface="Open Sans" panose="020B0606030504020204" pitchFamily="34" charset="0"/>
              <a:buChar char="›"/>
            </a:pPr>
            <a:r>
              <a:rPr lang="en-US" sz="950"/>
              <a:t>But not users who only have an Employee-as-Self security role</a:t>
            </a:r>
          </a:p>
          <a:p>
            <a:pPr>
              <a:spcBef>
                <a:spcPts val="900"/>
              </a:spcBef>
              <a:buFont typeface="Open Sans" panose="020B0606030504020204" pitchFamily="34" charset="0"/>
              <a:buChar char="›"/>
            </a:pPr>
            <a:r>
              <a:rPr lang="en-US" sz="1350"/>
              <a:t>Users will get access to the sandbox after they complete their first </a:t>
            </a:r>
            <a:r>
              <a:rPr lang="en-US" sz="1350">
                <a:solidFill>
                  <a:schemeClr val="bg1">
                    <a:lumMod val="50000"/>
                  </a:schemeClr>
                </a:solidFill>
              </a:rPr>
              <a:t>Functional Training</a:t>
            </a:r>
            <a:r>
              <a:rPr lang="en-US" sz="1350"/>
              <a:t> </a:t>
            </a:r>
          </a:p>
          <a:p>
            <a:pPr lvl="1">
              <a:buFont typeface="Open Sans" panose="020B0606030504020204" pitchFamily="34" charset="0"/>
              <a:buChar char="›"/>
            </a:pPr>
            <a:r>
              <a:rPr lang="en-US" sz="950"/>
              <a:t>Reminder: “Functional Trainings” are trainings rooted in a financial business process, like “Grant Award to Close” or “Manage Cash and Financial Assets”</a:t>
            </a:r>
          </a:p>
          <a:p>
            <a:pPr lvl="1">
              <a:buFont typeface="Open Sans" panose="020B0606030504020204" pitchFamily="34" charset="0"/>
              <a:buChar char="›"/>
            </a:pPr>
            <a:r>
              <a:rPr lang="en-US" sz="950"/>
              <a:t>The type of training doesn’t matter for sandbox access; it can be an eLearning, a Nano-Learning, or a </a:t>
            </a:r>
            <a:r>
              <a:rPr lang="en-US" sz="950" err="1"/>
              <a:t>vILT</a:t>
            </a:r>
            <a:r>
              <a:rPr lang="en-US" sz="950"/>
              <a:t> (virtual instructor-led training)</a:t>
            </a:r>
          </a:p>
          <a:p>
            <a:pPr>
              <a:spcBef>
                <a:spcPts val="900"/>
              </a:spcBef>
              <a:buFont typeface="Open Sans" panose="020B0606030504020204" pitchFamily="34" charset="0"/>
              <a:buChar char="›"/>
            </a:pPr>
            <a:r>
              <a:rPr lang="en-US" sz="1350"/>
              <a:t>Access to the sandbox will be granted with a link included in a weekly training email; it’s not an automatic process</a:t>
            </a:r>
          </a:p>
          <a:p>
            <a:pPr lvl="1">
              <a:spcBef>
                <a:spcPts val="228"/>
              </a:spcBef>
              <a:buFont typeface="Open Sans" panose="020B0606030504020204" pitchFamily="34" charset="0"/>
              <a:buChar char="›"/>
            </a:pPr>
            <a:r>
              <a:rPr lang="en-US" sz="950"/>
              <a:t>The UWFT training team will send this email once a week, on Fridays, and it will include a link to the sandbox and access instructions</a:t>
            </a:r>
          </a:p>
          <a:p>
            <a:pPr lvl="1">
              <a:spcBef>
                <a:spcPts val="228"/>
              </a:spcBef>
              <a:buFont typeface="Open Sans" panose="020B0606030504020204" pitchFamily="34" charset="0"/>
              <a:buChar char="›"/>
            </a:pPr>
            <a:r>
              <a:rPr lang="en-US" sz="950"/>
              <a:t>Learners in a </a:t>
            </a:r>
            <a:r>
              <a:rPr lang="en-US" sz="950" err="1"/>
              <a:t>vILT</a:t>
            </a:r>
            <a:r>
              <a:rPr lang="en-US" sz="950"/>
              <a:t> course get access on completing the survey at the end of that course</a:t>
            </a:r>
          </a:p>
          <a:p>
            <a:pPr>
              <a:spcBef>
                <a:spcPts val="900"/>
              </a:spcBef>
              <a:buFont typeface="Open Sans" panose="020B0606030504020204" pitchFamily="34" charset="0"/>
              <a:buChar char="›"/>
            </a:pPr>
            <a:r>
              <a:rPr lang="en-US" sz="1350"/>
              <a:t>The sandbox will be </a:t>
            </a:r>
            <a:r>
              <a:rPr lang="en-US" sz="1350">
                <a:solidFill>
                  <a:schemeClr val="bg1">
                    <a:lumMod val="50000"/>
                  </a:schemeClr>
                </a:solidFill>
              </a:rPr>
              <a:t>closed for general use </a:t>
            </a:r>
            <a:r>
              <a:rPr lang="en-US" sz="1350"/>
              <a:t>shortly after go-live</a:t>
            </a:r>
          </a:p>
          <a:p>
            <a:pPr lvl="1">
              <a:spcBef>
                <a:spcPts val="228"/>
              </a:spcBef>
              <a:buFont typeface="Open Sans" panose="020B0606030504020204" pitchFamily="34" charset="0"/>
              <a:buChar char="›"/>
            </a:pPr>
            <a:r>
              <a:rPr lang="en-US" sz="950"/>
              <a:t>Reminder: go-live is July 6!</a:t>
            </a:r>
          </a:p>
          <a:p>
            <a:pPr lvl="1">
              <a:spcBef>
                <a:spcPts val="228"/>
              </a:spcBef>
              <a:buFont typeface="Open Sans" panose="020B0606030504020204" pitchFamily="34" charset="0"/>
              <a:buChar char="›"/>
            </a:pPr>
            <a:r>
              <a:rPr lang="en-US" sz="950"/>
              <a:t>The reason for this is that UW needs to re-purpose the sandbox as a tool for configuring, testing, and deploying continuing Workday software releases</a:t>
            </a:r>
          </a:p>
        </p:txBody>
      </p:sp>
      <p:sp>
        <p:nvSpPr>
          <p:cNvPr id="2" name="Text Placeholder 1">
            <a:extLst>
              <a:ext uri="{FF2B5EF4-FFF2-40B4-BE49-F238E27FC236}">
                <a16:creationId xmlns:a16="http://schemas.microsoft.com/office/drawing/2014/main" id="{E6BDEAE1-DBE0-BC36-AAE4-9C2556710AB3}"/>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278510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CFAAE-15C3-80EC-B58F-F700C062ECAC}"/>
              </a:ext>
            </a:extLst>
          </p:cNvPr>
          <p:cNvSpPr>
            <a:spLocks noGrp="1"/>
          </p:cNvSpPr>
          <p:nvPr>
            <p:ph type="body" sz="quarter" idx="10"/>
          </p:nvPr>
        </p:nvSpPr>
        <p:spPr/>
        <p:txBody>
          <a:bodyPr/>
          <a:lstStyle/>
          <a:p>
            <a:r>
              <a:rPr lang="en-US">
                <a:solidFill>
                  <a:schemeClr val="tx2"/>
                </a:solidFill>
              </a:rPr>
              <a:t>THANK YOU!</a:t>
            </a:r>
          </a:p>
        </p:txBody>
      </p:sp>
      <p:sp>
        <p:nvSpPr>
          <p:cNvPr id="4" name="Text Placeholder 1">
            <a:extLst>
              <a:ext uri="{FF2B5EF4-FFF2-40B4-BE49-F238E27FC236}">
                <a16:creationId xmlns:a16="http://schemas.microsoft.com/office/drawing/2014/main" id="{8FB09E30-AF37-014F-757F-DFDD8903E006}"/>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229115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F606-9485-4887-9119-33700198E679}"/>
              </a:ext>
            </a:extLst>
          </p:cNvPr>
          <p:cNvSpPr>
            <a:spLocks noGrp="1"/>
          </p:cNvSpPr>
          <p:nvPr>
            <p:ph type="title"/>
          </p:nvPr>
        </p:nvSpPr>
        <p:spPr>
          <a:xfrm>
            <a:off x="435471" y="570868"/>
            <a:ext cx="8197114" cy="502817"/>
          </a:xfrm>
        </p:spPr>
        <p:txBody>
          <a:bodyPr lIns="91440" tIns="45720" rIns="91440" bIns="45720" anchor="b"/>
          <a:lstStyle/>
          <a:p>
            <a:r>
              <a:rPr lang="en-US" sz="2800">
                <a:latin typeface="Encode Sans Normal Black"/>
              </a:rPr>
              <a:t>TRAINING METHODS</a:t>
            </a:r>
            <a:endParaRPr lang="en-US" sz="2800">
              <a:latin typeface="Encode Sans Normal Black"/>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BFF2CA6F-2193-4BC3-B85E-13492B82A097}"/>
              </a:ext>
            </a:extLst>
          </p:cNvPr>
          <p:cNvSpPr>
            <a:spLocks noGrp="1"/>
          </p:cNvSpPr>
          <p:nvPr>
            <p:ph type="sldNum" sz="quarter" idx="13"/>
          </p:nvPr>
        </p:nvSpPr>
        <p:spPr/>
        <p:txBody>
          <a:bodyPr/>
          <a:lstStyle/>
          <a:p>
            <a:pPr defTabSz="457178">
              <a:defRPr/>
            </a:pPr>
            <a:fld id="{5FC2A098-C205-46C9-9A6D-EB2B2028999B}" type="slidenum">
              <a:rPr lang="en-US">
                <a:solidFill>
                  <a:srgbClr val="4B2E83"/>
                </a:solidFill>
                <a:latin typeface="Calibri"/>
              </a:rPr>
              <a:pPr defTabSz="457178">
                <a:defRPr/>
              </a:pPr>
              <a:t>2</a:t>
            </a:fld>
            <a:endParaRPr lang="en-US">
              <a:solidFill>
                <a:srgbClr val="4B2E83"/>
              </a:solidFill>
              <a:latin typeface="Calibri"/>
            </a:endParaRPr>
          </a:p>
        </p:txBody>
      </p:sp>
      <p:sp>
        <p:nvSpPr>
          <p:cNvPr id="5" name="Rectangle 4">
            <a:extLst>
              <a:ext uri="{FF2B5EF4-FFF2-40B4-BE49-F238E27FC236}">
                <a16:creationId xmlns:a16="http://schemas.microsoft.com/office/drawing/2014/main" id="{4F5A9D6E-6219-4B61-9C5C-3F4806334986}"/>
              </a:ext>
            </a:extLst>
          </p:cNvPr>
          <p:cNvSpPr/>
          <p:nvPr/>
        </p:nvSpPr>
        <p:spPr>
          <a:xfrm>
            <a:off x="584223" y="2562638"/>
            <a:ext cx="1894619" cy="256032"/>
          </a:xfrm>
          <a:prstGeom prst="rect">
            <a:avLst/>
          </a:prstGeom>
          <a:solidFill>
            <a:srgbClr val="3300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r>
              <a:rPr lang="en-US" sz="1000" b="1">
                <a:solidFill>
                  <a:srgbClr val="E2CA91"/>
                </a:solidFill>
                <a:latin typeface="Open Sans" panose="020B0606030504020204" pitchFamily="34" charset="0"/>
                <a:ea typeface="Open Sans" panose="020B0606030504020204" pitchFamily="34" charset="0"/>
                <a:cs typeface="Open Sans" panose="020B0606030504020204" pitchFamily="34" charset="0"/>
              </a:rPr>
              <a:t>Modality</a:t>
            </a:r>
          </a:p>
        </p:txBody>
      </p:sp>
      <p:sp>
        <p:nvSpPr>
          <p:cNvPr id="18" name="TextBox 17">
            <a:extLst>
              <a:ext uri="{FF2B5EF4-FFF2-40B4-BE49-F238E27FC236}">
                <a16:creationId xmlns:a16="http://schemas.microsoft.com/office/drawing/2014/main" id="{A02180F0-4464-4C31-A276-956F4687201C}"/>
              </a:ext>
            </a:extLst>
          </p:cNvPr>
          <p:cNvSpPr txBox="1"/>
          <p:nvPr/>
        </p:nvSpPr>
        <p:spPr>
          <a:xfrm>
            <a:off x="943126" y="3923891"/>
            <a:ext cx="1099820" cy="246221"/>
          </a:xfrm>
          <a:prstGeom prst="rect">
            <a:avLst/>
          </a:prstGeom>
          <a:noFill/>
        </p:spPr>
        <p:txBody>
          <a:bodyPr wrap="square" rtlCol="0">
            <a:spAutoFit/>
          </a:bodyPr>
          <a:lstStyle/>
          <a:p>
            <a:pPr defTabSz="457178">
              <a:defRPr/>
            </a:pPr>
            <a:r>
              <a:rPr lang="en-US" sz="1000" b="1" err="1">
                <a:solidFill>
                  <a:srgbClr val="4B2E83"/>
                </a:solidFill>
                <a:latin typeface="Open Sans" panose="020B0606030504020204" pitchFamily="34" charset="0"/>
                <a:ea typeface="Open Sans" panose="020B0606030504020204" pitchFamily="34" charset="0"/>
                <a:cs typeface="Open Sans" panose="020B0606030504020204" pitchFamily="34" charset="0"/>
              </a:rPr>
              <a:t>Nanolearning</a:t>
            </a:r>
            <a:endParaRPr lang="en-US" sz="1000" b="1">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1D8AF832-A6CE-4BAC-A07B-599A1B7EC637}"/>
              </a:ext>
            </a:extLst>
          </p:cNvPr>
          <p:cNvSpPr/>
          <p:nvPr/>
        </p:nvSpPr>
        <p:spPr>
          <a:xfrm>
            <a:off x="2569048" y="3398560"/>
            <a:ext cx="3578342" cy="292388"/>
          </a:xfrm>
          <a:prstGeom prst="rect">
            <a:avLst/>
          </a:prstGeom>
        </p:spPr>
        <p:txBody>
          <a:bodyPr wrap="square" tIns="0">
            <a:spAutoFit/>
          </a:bodyPr>
          <a:lstStyle/>
          <a:p>
            <a:pPr defTabSz="457178">
              <a:buSzPct val="100000"/>
              <a:defRPr/>
            </a:pP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Interactive, self-paced</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 or recorded training that learners can </a:t>
            </a: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access online </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when most convenient for them</a:t>
            </a:r>
            <a:endPar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EEF785B3-D899-4FCB-961C-954C5F04A54C}"/>
              </a:ext>
            </a:extLst>
          </p:cNvPr>
          <p:cNvSpPr/>
          <p:nvPr/>
        </p:nvSpPr>
        <p:spPr>
          <a:xfrm>
            <a:off x="2569050" y="3932794"/>
            <a:ext cx="3590193" cy="292388"/>
          </a:xfrm>
          <a:prstGeom prst="rect">
            <a:avLst/>
          </a:prstGeom>
        </p:spPr>
        <p:txBody>
          <a:bodyPr wrap="square" tIns="0">
            <a:spAutoFit/>
          </a:bodyPr>
          <a:lstStyle/>
          <a:p>
            <a:pPr defTabSz="457178">
              <a:buSzPct val="100000"/>
              <a:defRPr/>
            </a:pP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Self-paced bite-sized trainings </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(target length 5-15 minutes), </a:t>
            </a: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typically in video format</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 s</a:t>
            </a:r>
            <a:r>
              <a:rPr lang="en-US" sz="800" err="1">
                <a:solidFill>
                  <a:srgbClr val="4B2E83"/>
                </a:solidFill>
                <a:latin typeface="Open Sans" panose="020B0606030504020204" pitchFamily="34" charset="0"/>
                <a:ea typeface="Open Sans" panose="020B0606030504020204" pitchFamily="34" charset="0"/>
                <a:cs typeface="Open Sans" panose="020B0606030504020204" pitchFamily="34" charset="0"/>
              </a:rPr>
              <a:t>imilar</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 to a shortened, less interactive eLearning </a:t>
            </a:r>
          </a:p>
        </p:txBody>
      </p:sp>
      <p:grpSp>
        <p:nvGrpSpPr>
          <p:cNvPr id="61" name="Group 60">
            <a:extLst>
              <a:ext uri="{FF2B5EF4-FFF2-40B4-BE49-F238E27FC236}">
                <a16:creationId xmlns:a16="http://schemas.microsoft.com/office/drawing/2014/main" id="{717E9B29-6B85-4A05-9B40-45881A6BBC65}"/>
              </a:ext>
            </a:extLst>
          </p:cNvPr>
          <p:cNvGrpSpPr/>
          <p:nvPr/>
        </p:nvGrpSpPr>
        <p:grpSpPr>
          <a:xfrm>
            <a:off x="584223" y="3868098"/>
            <a:ext cx="358905" cy="358905"/>
            <a:chOff x="1415646" y="3180698"/>
            <a:chExt cx="615556" cy="615556"/>
          </a:xfrm>
        </p:grpSpPr>
        <p:sp>
          <p:nvSpPr>
            <p:cNvPr id="57" name="Oval 56">
              <a:extLst>
                <a:ext uri="{FF2B5EF4-FFF2-40B4-BE49-F238E27FC236}">
                  <a16:creationId xmlns:a16="http://schemas.microsoft.com/office/drawing/2014/main" id="{6A29D44C-34DD-4D73-9169-F2969DC96D33}"/>
                </a:ext>
              </a:extLst>
            </p:cNvPr>
            <p:cNvSpPr/>
            <p:nvPr/>
          </p:nvSpPr>
          <p:spPr>
            <a:xfrm>
              <a:off x="1415646" y="3180698"/>
              <a:ext cx="615556" cy="61555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srgbClr val="E8D3A2"/>
                </a:solidFill>
                <a:latin typeface="Calibri"/>
              </a:endParaRPr>
            </a:p>
          </p:txBody>
        </p:sp>
        <p:grpSp>
          <p:nvGrpSpPr>
            <p:cNvPr id="32" name="Group 31">
              <a:extLst>
                <a:ext uri="{FF2B5EF4-FFF2-40B4-BE49-F238E27FC236}">
                  <a16:creationId xmlns:a16="http://schemas.microsoft.com/office/drawing/2014/main" id="{E2A0B2D3-FC97-4A08-BF82-57925F443F59}"/>
                </a:ext>
              </a:extLst>
            </p:cNvPr>
            <p:cNvGrpSpPr/>
            <p:nvPr/>
          </p:nvGrpSpPr>
          <p:grpSpPr>
            <a:xfrm>
              <a:off x="1527758" y="3349275"/>
              <a:ext cx="392178" cy="274637"/>
              <a:chOff x="1349433" y="1841558"/>
              <a:chExt cx="550863" cy="385763"/>
            </a:xfrm>
            <a:solidFill>
              <a:schemeClr val="bg2"/>
            </a:solidFill>
          </p:grpSpPr>
          <p:sp>
            <p:nvSpPr>
              <p:cNvPr id="33" name="Freeform 48">
                <a:extLst>
                  <a:ext uri="{FF2B5EF4-FFF2-40B4-BE49-F238E27FC236}">
                    <a16:creationId xmlns:a16="http://schemas.microsoft.com/office/drawing/2014/main" id="{9A0B424C-0114-4B60-B935-A27FA58F63FB}"/>
                  </a:ext>
                </a:extLst>
              </p:cNvPr>
              <p:cNvSpPr>
                <a:spLocks noEditPoints="1"/>
              </p:cNvSpPr>
              <p:nvPr/>
            </p:nvSpPr>
            <p:spPr bwMode="auto">
              <a:xfrm>
                <a:off x="1552575" y="1922463"/>
                <a:ext cx="155575" cy="204788"/>
              </a:xfrm>
              <a:custGeom>
                <a:avLst/>
                <a:gdLst>
                  <a:gd name="T0" fmla="*/ 62 w 66"/>
                  <a:gd name="T1" fmla="*/ 35 h 87"/>
                  <a:gd name="T2" fmla="*/ 16 w 66"/>
                  <a:gd name="T3" fmla="*/ 2 h 87"/>
                  <a:gd name="T4" fmla="*/ 6 w 66"/>
                  <a:gd name="T5" fmla="*/ 1 h 87"/>
                  <a:gd name="T6" fmla="*/ 0 w 66"/>
                  <a:gd name="T7" fmla="*/ 11 h 87"/>
                  <a:gd name="T8" fmla="*/ 0 w 66"/>
                  <a:gd name="T9" fmla="*/ 76 h 87"/>
                  <a:gd name="T10" fmla="*/ 6 w 66"/>
                  <a:gd name="T11" fmla="*/ 86 h 87"/>
                  <a:gd name="T12" fmla="*/ 10 w 66"/>
                  <a:gd name="T13" fmla="*/ 87 h 87"/>
                  <a:gd name="T14" fmla="*/ 16 w 66"/>
                  <a:gd name="T15" fmla="*/ 85 h 87"/>
                  <a:gd name="T16" fmla="*/ 62 w 66"/>
                  <a:gd name="T17" fmla="*/ 52 h 87"/>
                  <a:gd name="T18" fmla="*/ 66 w 66"/>
                  <a:gd name="T19" fmla="*/ 43 h 87"/>
                  <a:gd name="T20" fmla="*/ 62 w 66"/>
                  <a:gd name="T21" fmla="*/ 35 h 87"/>
                  <a:gd name="T22" fmla="*/ 56 w 66"/>
                  <a:gd name="T23" fmla="*/ 44 h 87"/>
                  <a:gd name="T24" fmla="*/ 11 w 66"/>
                  <a:gd name="T25" fmla="*/ 77 h 87"/>
                  <a:gd name="T26" fmla="*/ 10 w 66"/>
                  <a:gd name="T27" fmla="*/ 77 h 87"/>
                  <a:gd name="T28" fmla="*/ 10 w 66"/>
                  <a:gd name="T29" fmla="*/ 76 h 87"/>
                  <a:gd name="T30" fmla="*/ 10 w 66"/>
                  <a:gd name="T31" fmla="*/ 11 h 87"/>
                  <a:gd name="T32" fmla="*/ 10 w 66"/>
                  <a:gd name="T33" fmla="*/ 10 h 87"/>
                  <a:gd name="T34" fmla="*/ 10 w 66"/>
                  <a:gd name="T35" fmla="*/ 10 h 87"/>
                  <a:gd name="T36" fmla="*/ 56 w 66"/>
                  <a:gd name="T37" fmla="*/ 43 h 87"/>
                  <a:gd name="T38" fmla="*/ 56 w 66"/>
                  <a:gd name="T39" fmla="*/ 43 h 87"/>
                  <a:gd name="T40" fmla="*/ 56 w 66"/>
                  <a:gd name="T4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62" y="35"/>
                    </a:moveTo>
                    <a:cubicBezTo>
                      <a:pt x="16" y="2"/>
                      <a:pt x="16" y="2"/>
                      <a:pt x="16" y="2"/>
                    </a:cubicBezTo>
                    <a:cubicBezTo>
                      <a:pt x="13" y="0"/>
                      <a:pt x="9" y="0"/>
                      <a:pt x="6" y="1"/>
                    </a:cubicBezTo>
                    <a:cubicBezTo>
                      <a:pt x="2" y="3"/>
                      <a:pt x="0" y="7"/>
                      <a:pt x="0" y="11"/>
                    </a:cubicBezTo>
                    <a:cubicBezTo>
                      <a:pt x="0" y="76"/>
                      <a:pt x="0" y="76"/>
                      <a:pt x="0" y="76"/>
                    </a:cubicBezTo>
                    <a:cubicBezTo>
                      <a:pt x="0" y="80"/>
                      <a:pt x="2" y="84"/>
                      <a:pt x="6" y="86"/>
                    </a:cubicBezTo>
                    <a:cubicBezTo>
                      <a:pt x="7" y="86"/>
                      <a:pt x="9" y="87"/>
                      <a:pt x="10" y="87"/>
                    </a:cubicBezTo>
                    <a:cubicBezTo>
                      <a:pt x="13" y="87"/>
                      <a:pt x="15" y="86"/>
                      <a:pt x="16" y="85"/>
                    </a:cubicBezTo>
                    <a:cubicBezTo>
                      <a:pt x="62" y="52"/>
                      <a:pt x="62" y="52"/>
                      <a:pt x="62" y="52"/>
                    </a:cubicBezTo>
                    <a:cubicBezTo>
                      <a:pt x="64" y="50"/>
                      <a:pt x="66" y="47"/>
                      <a:pt x="66" y="43"/>
                    </a:cubicBezTo>
                    <a:cubicBezTo>
                      <a:pt x="66" y="40"/>
                      <a:pt x="64" y="37"/>
                      <a:pt x="62" y="35"/>
                    </a:cubicBezTo>
                    <a:close/>
                    <a:moveTo>
                      <a:pt x="56" y="44"/>
                    </a:moveTo>
                    <a:cubicBezTo>
                      <a:pt x="11" y="77"/>
                      <a:pt x="11" y="77"/>
                      <a:pt x="11" y="77"/>
                    </a:cubicBezTo>
                    <a:cubicBezTo>
                      <a:pt x="10" y="77"/>
                      <a:pt x="10" y="77"/>
                      <a:pt x="10" y="77"/>
                    </a:cubicBezTo>
                    <a:cubicBezTo>
                      <a:pt x="10" y="77"/>
                      <a:pt x="10" y="77"/>
                      <a:pt x="10" y="76"/>
                    </a:cubicBezTo>
                    <a:cubicBezTo>
                      <a:pt x="10" y="11"/>
                      <a:pt x="10" y="11"/>
                      <a:pt x="10" y="11"/>
                    </a:cubicBezTo>
                    <a:cubicBezTo>
                      <a:pt x="10" y="10"/>
                      <a:pt x="10" y="10"/>
                      <a:pt x="10" y="10"/>
                    </a:cubicBezTo>
                    <a:cubicBezTo>
                      <a:pt x="10" y="10"/>
                      <a:pt x="10" y="10"/>
                      <a:pt x="10" y="10"/>
                    </a:cubicBezTo>
                    <a:cubicBezTo>
                      <a:pt x="56" y="43"/>
                      <a:pt x="56" y="43"/>
                      <a:pt x="56" y="43"/>
                    </a:cubicBezTo>
                    <a:cubicBezTo>
                      <a:pt x="56" y="43"/>
                      <a:pt x="56" y="43"/>
                      <a:pt x="56" y="43"/>
                    </a:cubicBezTo>
                    <a:cubicBezTo>
                      <a:pt x="56" y="44"/>
                      <a:pt x="56" y="44"/>
                      <a:pt x="56"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34" name="Freeform 49">
                <a:extLst>
                  <a:ext uri="{FF2B5EF4-FFF2-40B4-BE49-F238E27FC236}">
                    <a16:creationId xmlns:a16="http://schemas.microsoft.com/office/drawing/2014/main" id="{F47BE5B6-529C-4D49-9FE1-269BBDE59AAD}"/>
                  </a:ext>
                </a:extLst>
              </p:cNvPr>
              <p:cNvSpPr>
                <a:spLocks noEditPoints="1"/>
              </p:cNvSpPr>
              <p:nvPr/>
            </p:nvSpPr>
            <p:spPr bwMode="auto">
              <a:xfrm>
                <a:off x="1349433" y="1841558"/>
                <a:ext cx="550863" cy="385763"/>
              </a:xfrm>
              <a:custGeom>
                <a:avLst/>
                <a:gdLst>
                  <a:gd name="T0" fmla="*/ 230 w 234"/>
                  <a:gd name="T1" fmla="*/ 28 h 164"/>
                  <a:gd name="T2" fmla="*/ 229 w 234"/>
                  <a:gd name="T3" fmla="*/ 25 h 164"/>
                  <a:gd name="T4" fmla="*/ 229 w 234"/>
                  <a:gd name="T5" fmla="*/ 24 h 164"/>
                  <a:gd name="T6" fmla="*/ 207 w 234"/>
                  <a:gd name="T7" fmla="*/ 6 h 164"/>
                  <a:gd name="T8" fmla="*/ 206 w 234"/>
                  <a:gd name="T9" fmla="*/ 6 h 164"/>
                  <a:gd name="T10" fmla="*/ 117 w 234"/>
                  <a:gd name="T11" fmla="*/ 0 h 164"/>
                  <a:gd name="T12" fmla="*/ 27 w 234"/>
                  <a:gd name="T13" fmla="*/ 6 h 164"/>
                  <a:gd name="T14" fmla="*/ 27 w 234"/>
                  <a:gd name="T15" fmla="*/ 6 h 164"/>
                  <a:gd name="T16" fmla="*/ 5 w 234"/>
                  <a:gd name="T17" fmla="*/ 24 h 164"/>
                  <a:gd name="T18" fmla="*/ 4 w 234"/>
                  <a:gd name="T19" fmla="*/ 25 h 164"/>
                  <a:gd name="T20" fmla="*/ 4 w 234"/>
                  <a:gd name="T21" fmla="*/ 28 h 164"/>
                  <a:gd name="T22" fmla="*/ 0 w 234"/>
                  <a:gd name="T23" fmla="*/ 82 h 164"/>
                  <a:gd name="T24" fmla="*/ 4 w 234"/>
                  <a:gd name="T25" fmla="*/ 136 h 164"/>
                  <a:gd name="T26" fmla="*/ 4 w 234"/>
                  <a:gd name="T27" fmla="*/ 139 h 164"/>
                  <a:gd name="T28" fmla="*/ 5 w 234"/>
                  <a:gd name="T29" fmla="*/ 140 h 164"/>
                  <a:gd name="T30" fmla="*/ 27 w 234"/>
                  <a:gd name="T31" fmla="*/ 158 h 164"/>
                  <a:gd name="T32" fmla="*/ 27 w 234"/>
                  <a:gd name="T33" fmla="*/ 158 h 164"/>
                  <a:gd name="T34" fmla="*/ 117 w 234"/>
                  <a:gd name="T35" fmla="*/ 164 h 164"/>
                  <a:gd name="T36" fmla="*/ 117 w 234"/>
                  <a:gd name="T37" fmla="*/ 164 h 164"/>
                  <a:gd name="T38" fmla="*/ 117 w 234"/>
                  <a:gd name="T39" fmla="*/ 164 h 164"/>
                  <a:gd name="T40" fmla="*/ 206 w 234"/>
                  <a:gd name="T41" fmla="*/ 158 h 164"/>
                  <a:gd name="T42" fmla="*/ 206 w 234"/>
                  <a:gd name="T43" fmla="*/ 158 h 164"/>
                  <a:gd name="T44" fmla="*/ 229 w 234"/>
                  <a:gd name="T45" fmla="*/ 140 h 164"/>
                  <a:gd name="T46" fmla="*/ 229 w 234"/>
                  <a:gd name="T47" fmla="*/ 139 h 164"/>
                  <a:gd name="T48" fmla="*/ 230 w 234"/>
                  <a:gd name="T49" fmla="*/ 136 h 164"/>
                  <a:gd name="T50" fmla="*/ 234 w 234"/>
                  <a:gd name="T51" fmla="*/ 82 h 164"/>
                  <a:gd name="T52" fmla="*/ 230 w 234"/>
                  <a:gd name="T53" fmla="*/ 28 h 164"/>
                  <a:gd name="T54" fmla="*/ 220 w 234"/>
                  <a:gd name="T55" fmla="*/ 135 h 164"/>
                  <a:gd name="T56" fmla="*/ 220 w 234"/>
                  <a:gd name="T57" fmla="*/ 137 h 164"/>
                  <a:gd name="T58" fmla="*/ 220 w 234"/>
                  <a:gd name="T59" fmla="*/ 137 h 164"/>
                  <a:gd name="T60" fmla="*/ 204 w 234"/>
                  <a:gd name="T61" fmla="*/ 149 h 164"/>
                  <a:gd name="T62" fmla="*/ 202 w 234"/>
                  <a:gd name="T63" fmla="*/ 149 h 164"/>
                  <a:gd name="T64" fmla="*/ 117 w 234"/>
                  <a:gd name="T65" fmla="*/ 155 h 164"/>
                  <a:gd name="T66" fmla="*/ 32 w 234"/>
                  <a:gd name="T67" fmla="*/ 149 h 164"/>
                  <a:gd name="T68" fmla="*/ 30 w 234"/>
                  <a:gd name="T69" fmla="*/ 149 h 164"/>
                  <a:gd name="T70" fmla="*/ 14 w 234"/>
                  <a:gd name="T71" fmla="*/ 137 h 164"/>
                  <a:gd name="T72" fmla="*/ 13 w 234"/>
                  <a:gd name="T73" fmla="*/ 136 h 164"/>
                  <a:gd name="T74" fmla="*/ 13 w 234"/>
                  <a:gd name="T75" fmla="*/ 135 h 164"/>
                  <a:gd name="T76" fmla="*/ 9 w 234"/>
                  <a:gd name="T77" fmla="*/ 82 h 164"/>
                  <a:gd name="T78" fmla="*/ 13 w 234"/>
                  <a:gd name="T79" fmla="*/ 30 h 164"/>
                  <a:gd name="T80" fmla="*/ 13 w 234"/>
                  <a:gd name="T81" fmla="*/ 28 h 164"/>
                  <a:gd name="T82" fmla="*/ 14 w 234"/>
                  <a:gd name="T83" fmla="*/ 27 h 164"/>
                  <a:gd name="T84" fmla="*/ 30 w 234"/>
                  <a:gd name="T85" fmla="*/ 15 h 164"/>
                  <a:gd name="T86" fmla="*/ 32 w 234"/>
                  <a:gd name="T87" fmla="*/ 15 h 164"/>
                  <a:gd name="T88" fmla="*/ 117 w 234"/>
                  <a:gd name="T89" fmla="*/ 9 h 164"/>
                  <a:gd name="T90" fmla="*/ 202 w 234"/>
                  <a:gd name="T91" fmla="*/ 15 h 164"/>
                  <a:gd name="T92" fmla="*/ 204 w 234"/>
                  <a:gd name="T93" fmla="*/ 15 h 164"/>
                  <a:gd name="T94" fmla="*/ 220 w 234"/>
                  <a:gd name="T95" fmla="*/ 27 h 164"/>
                  <a:gd name="T96" fmla="*/ 220 w 234"/>
                  <a:gd name="T97" fmla="*/ 28 h 164"/>
                  <a:gd name="T98" fmla="*/ 220 w 234"/>
                  <a:gd name="T99" fmla="*/ 30 h 164"/>
                  <a:gd name="T100" fmla="*/ 224 w 234"/>
                  <a:gd name="T101" fmla="*/ 82 h 164"/>
                  <a:gd name="T102" fmla="*/ 220 w 234"/>
                  <a:gd name="T103" fmla="*/ 13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 h="164">
                    <a:moveTo>
                      <a:pt x="230" y="28"/>
                    </a:moveTo>
                    <a:cubicBezTo>
                      <a:pt x="230" y="27"/>
                      <a:pt x="229" y="26"/>
                      <a:pt x="229" y="25"/>
                    </a:cubicBezTo>
                    <a:cubicBezTo>
                      <a:pt x="229" y="25"/>
                      <a:pt x="229" y="24"/>
                      <a:pt x="229" y="24"/>
                    </a:cubicBezTo>
                    <a:cubicBezTo>
                      <a:pt x="225" y="14"/>
                      <a:pt x="217" y="7"/>
                      <a:pt x="207" y="6"/>
                    </a:cubicBezTo>
                    <a:cubicBezTo>
                      <a:pt x="206" y="6"/>
                      <a:pt x="206" y="6"/>
                      <a:pt x="206" y="6"/>
                    </a:cubicBezTo>
                    <a:cubicBezTo>
                      <a:pt x="202" y="5"/>
                      <a:pt x="165" y="0"/>
                      <a:pt x="117" y="0"/>
                    </a:cubicBezTo>
                    <a:cubicBezTo>
                      <a:pt x="66" y="0"/>
                      <a:pt x="28" y="6"/>
                      <a:pt x="27" y="6"/>
                    </a:cubicBezTo>
                    <a:cubicBezTo>
                      <a:pt x="27" y="6"/>
                      <a:pt x="27" y="6"/>
                      <a:pt x="27" y="6"/>
                    </a:cubicBezTo>
                    <a:cubicBezTo>
                      <a:pt x="17" y="7"/>
                      <a:pt x="8" y="14"/>
                      <a:pt x="5" y="24"/>
                    </a:cubicBezTo>
                    <a:cubicBezTo>
                      <a:pt x="5" y="24"/>
                      <a:pt x="4" y="25"/>
                      <a:pt x="4" y="25"/>
                    </a:cubicBezTo>
                    <a:cubicBezTo>
                      <a:pt x="4" y="26"/>
                      <a:pt x="4" y="27"/>
                      <a:pt x="4" y="28"/>
                    </a:cubicBezTo>
                    <a:cubicBezTo>
                      <a:pt x="2" y="38"/>
                      <a:pt x="0" y="58"/>
                      <a:pt x="0" y="82"/>
                    </a:cubicBezTo>
                    <a:cubicBezTo>
                      <a:pt x="0" y="106"/>
                      <a:pt x="2" y="126"/>
                      <a:pt x="4" y="136"/>
                    </a:cubicBezTo>
                    <a:cubicBezTo>
                      <a:pt x="4" y="137"/>
                      <a:pt x="4" y="138"/>
                      <a:pt x="4" y="139"/>
                    </a:cubicBezTo>
                    <a:cubicBezTo>
                      <a:pt x="4" y="139"/>
                      <a:pt x="5" y="140"/>
                      <a:pt x="5" y="140"/>
                    </a:cubicBezTo>
                    <a:cubicBezTo>
                      <a:pt x="8" y="150"/>
                      <a:pt x="17" y="157"/>
                      <a:pt x="27" y="158"/>
                    </a:cubicBezTo>
                    <a:cubicBezTo>
                      <a:pt x="27" y="158"/>
                      <a:pt x="27" y="158"/>
                      <a:pt x="27" y="158"/>
                    </a:cubicBezTo>
                    <a:cubicBezTo>
                      <a:pt x="28" y="158"/>
                      <a:pt x="66" y="164"/>
                      <a:pt x="117" y="164"/>
                    </a:cubicBezTo>
                    <a:cubicBezTo>
                      <a:pt x="117" y="164"/>
                      <a:pt x="117" y="164"/>
                      <a:pt x="117" y="164"/>
                    </a:cubicBezTo>
                    <a:cubicBezTo>
                      <a:pt x="117" y="164"/>
                      <a:pt x="117" y="164"/>
                      <a:pt x="117" y="164"/>
                    </a:cubicBezTo>
                    <a:cubicBezTo>
                      <a:pt x="167" y="164"/>
                      <a:pt x="206" y="158"/>
                      <a:pt x="206" y="158"/>
                    </a:cubicBezTo>
                    <a:cubicBezTo>
                      <a:pt x="206" y="158"/>
                      <a:pt x="206" y="158"/>
                      <a:pt x="206" y="158"/>
                    </a:cubicBezTo>
                    <a:cubicBezTo>
                      <a:pt x="217" y="157"/>
                      <a:pt x="225" y="150"/>
                      <a:pt x="229" y="140"/>
                    </a:cubicBezTo>
                    <a:cubicBezTo>
                      <a:pt x="229" y="140"/>
                      <a:pt x="229" y="139"/>
                      <a:pt x="229" y="139"/>
                    </a:cubicBezTo>
                    <a:cubicBezTo>
                      <a:pt x="229" y="138"/>
                      <a:pt x="230" y="137"/>
                      <a:pt x="230" y="136"/>
                    </a:cubicBezTo>
                    <a:cubicBezTo>
                      <a:pt x="231" y="126"/>
                      <a:pt x="234" y="106"/>
                      <a:pt x="234" y="82"/>
                    </a:cubicBezTo>
                    <a:cubicBezTo>
                      <a:pt x="234" y="58"/>
                      <a:pt x="231" y="38"/>
                      <a:pt x="230" y="28"/>
                    </a:cubicBezTo>
                    <a:close/>
                    <a:moveTo>
                      <a:pt x="220" y="135"/>
                    </a:moveTo>
                    <a:cubicBezTo>
                      <a:pt x="220" y="135"/>
                      <a:pt x="220" y="136"/>
                      <a:pt x="220" y="137"/>
                    </a:cubicBezTo>
                    <a:cubicBezTo>
                      <a:pt x="220" y="137"/>
                      <a:pt x="220" y="137"/>
                      <a:pt x="220" y="137"/>
                    </a:cubicBezTo>
                    <a:cubicBezTo>
                      <a:pt x="217" y="144"/>
                      <a:pt x="211" y="149"/>
                      <a:pt x="204" y="149"/>
                    </a:cubicBezTo>
                    <a:cubicBezTo>
                      <a:pt x="203" y="149"/>
                      <a:pt x="203" y="149"/>
                      <a:pt x="202" y="149"/>
                    </a:cubicBezTo>
                    <a:cubicBezTo>
                      <a:pt x="192" y="150"/>
                      <a:pt x="159" y="155"/>
                      <a:pt x="117" y="155"/>
                    </a:cubicBezTo>
                    <a:cubicBezTo>
                      <a:pt x="75" y="155"/>
                      <a:pt x="41" y="150"/>
                      <a:pt x="32" y="149"/>
                    </a:cubicBezTo>
                    <a:cubicBezTo>
                      <a:pt x="31" y="149"/>
                      <a:pt x="30" y="149"/>
                      <a:pt x="30" y="149"/>
                    </a:cubicBezTo>
                    <a:cubicBezTo>
                      <a:pt x="22" y="149"/>
                      <a:pt x="16" y="144"/>
                      <a:pt x="14" y="137"/>
                    </a:cubicBezTo>
                    <a:cubicBezTo>
                      <a:pt x="13" y="136"/>
                      <a:pt x="13" y="136"/>
                      <a:pt x="13" y="136"/>
                    </a:cubicBezTo>
                    <a:cubicBezTo>
                      <a:pt x="13" y="136"/>
                      <a:pt x="13" y="135"/>
                      <a:pt x="13" y="135"/>
                    </a:cubicBezTo>
                    <a:cubicBezTo>
                      <a:pt x="12" y="125"/>
                      <a:pt x="9" y="105"/>
                      <a:pt x="9" y="82"/>
                    </a:cubicBezTo>
                    <a:cubicBezTo>
                      <a:pt x="9" y="59"/>
                      <a:pt x="12" y="39"/>
                      <a:pt x="13" y="30"/>
                    </a:cubicBezTo>
                    <a:cubicBezTo>
                      <a:pt x="13" y="29"/>
                      <a:pt x="13" y="28"/>
                      <a:pt x="13" y="28"/>
                    </a:cubicBezTo>
                    <a:cubicBezTo>
                      <a:pt x="14" y="27"/>
                      <a:pt x="14" y="27"/>
                      <a:pt x="14" y="27"/>
                    </a:cubicBezTo>
                    <a:cubicBezTo>
                      <a:pt x="16" y="20"/>
                      <a:pt x="22" y="15"/>
                      <a:pt x="30" y="15"/>
                    </a:cubicBezTo>
                    <a:cubicBezTo>
                      <a:pt x="30" y="15"/>
                      <a:pt x="31" y="15"/>
                      <a:pt x="32" y="15"/>
                    </a:cubicBezTo>
                    <a:cubicBezTo>
                      <a:pt x="41" y="14"/>
                      <a:pt x="75" y="10"/>
                      <a:pt x="117" y="9"/>
                    </a:cubicBezTo>
                    <a:cubicBezTo>
                      <a:pt x="159" y="10"/>
                      <a:pt x="192" y="14"/>
                      <a:pt x="202" y="15"/>
                    </a:cubicBezTo>
                    <a:cubicBezTo>
                      <a:pt x="203" y="15"/>
                      <a:pt x="203" y="15"/>
                      <a:pt x="204" y="15"/>
                    </a:cubicBezTo>
                    <a:cubicBezTo>
                      <a:pt x="211" y="15"/>
                      <a:pt x="217" y="20"/>
                      <a:pt x="220" y="27"/>
                    </a:cubicBezTo>
                    <a:cubicBezTo>
                      <a:pt x="220" y="27"/>
                      <a:pt x="220" y="27"/>
                      <a:pt x="220" y="28"/>
                    </a:cubicBezTo>
                    <a:cubicBezTo>
                      <a:pt x="220" y="28"/>
                      <a:pt x="220" y="29"/>
                      <a:pt x="220" y="30"/>
                    </a:cubicBezTo>
                    <a:cubicBezTo>
                      <a:pt x="222" y="39"/>
                      <a:pt x="224" y="59"/>
                      <a:pt x="224" y="82"/>
                    </a:cubicBezTo>
                    <a:cubicBezTo>
                      <a:pt x="224" y="105"/>
                      <a:pt x="222" y="125"/>
                      <a:pt x="220" y="1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grpSp>
      </p:grpSp>
      <p:grpSp>
        <p:nvGrpSpPr>
          <p:cNvPr id="60" name="Group 59">
            <a:extLst>
              <a:ext uri="{FF2B5EF4-FFF2-40B4-BE49-F238E27FC236}">
                <a16:creationId xmlns:a16="http://schemas.microsoft.com/office/drawing/2014/main" id="{3A279A89-4AA2-4355-B655-7CF6176E5ED3}"/>
              </a:ext>
            </a:extLst>
          </p:cNvPr>
          <p:cNvGrpSpPr/>
          <p:nvPr/>
        </p:nvGrpSpPr>
        <p:grpSpPr>
          <a:xfrm>
            <a:off x="584221" y="3350527"/>
            <a:ext cx="360092" cy="360092"/>
            <a:chOff x="1269370" y="2398349"/>
            <a:chExt cx="615556" cy="615556"/>
          </a:xfrm>
        </p:grpSpPr>
        <p:sp>
          <p:nvSpPr>
            <p:cNvPr id="56" name="Oval 55">
              <a:extLst>
                <a:ext uri="{FF2B5EF4-FFF2-40B4-BE49-F238E27FC236}">
                  <a16:creationId xmlns:a16="http://schemas.microsoft.com/office/drawing/2014/main" id="{918F89F7-756E-4452-B58E-9ECBE3F1868A}"/>
                </a:ext>
              </a:extLst>
            </p:cNvPr>
            <p:cNvSpPr/>
            <p:nvPr/>
          </p:nvSpPr>
          <p:spPr>
            <a:xfrm>
              <a:off x="1269370" y="2398349"/>
              <a:ext cx="615556" cy="61555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srgbClr val="E8D3A2"/>
                </a:solidFill>
                <a:latin typeface="Calibri"/>
              </a:endParaRPr>
            </a:p>
          </p:txBody>
        </p:sp>
        <p:grpSp>
          <p:nvGrpSpPr>
            <p:cNvPr id="47" name="Group 46">
              <a:extLst>
                <a:ext uri="{FF2B5EF4-FFF2-40B4-BE49-F238E27FC236}">
                  <a16:creationId xmlns:a16="http://schemas.microsoft.com/office/drawing/2014/main" id="{F079DD1A-613F-4804-A373-C213CC3067B2}"/>
                </a:ext>
              </a:extLst>
            </p:cNvPr>
            <p:cNvGrpSpPr/>
            <p:nvPr/>
          </p:nvGrpSpPr>
          <p:grpSpPr>
            <a:xfrm>
              <a:off x="1377045" y="2515362"/>
              <a:ext cx="397086" cy="393305"/>
              <a:chOff x="10845801" y="7108825"/>
              <a:chExt cx="500063" cy="495301"/>
            </a:xfrm>
            <a:solidFill>
              <a:schemeClr val="bg2"/>
            </a:solidFill>
          </p:grpSpPr>
          <p:sp>
            <p:nvSpPr>
              <p:cNvPr id="48" name="Freeform 498">
                <a:extLst>
                  <a:ext uri="{FF2B5EF4-FFF2-40B4-BE49-F238E27FC236}">
                    <a16:creationId xmlns:a16="http://schemas.microsoft.com/office/drawing/2014/main" id="{7F5760E2-14D5-49F4-9003-723793AD3AFC}"/>
                  </a:ext>
                </a:extLst>
              </p:cNvPr>
              <p:cNvSpPr>
                <a:spLocks noEditPoints="1"/>
              </p:cNvSpPr>
              <p:nvPr/>
            </p:nvSpPr>
            <p:spPr bwMode="auto">
              <a:xfrm>
                <a:off x="10966451" y="7169150"/>
                <a:ext cx="192088" cy="192088"/>
              </a:xfrm>
              <a:custGeom>
                <a:avLst/>
                <a:gdLst>
                  <a:gd name="T0" fmla="*/ 7 w 92"/>
                  <a:gd name="T1" fmla="*/ 92 h 92"/>
                  <a:gd name="T2" fmla="*/ 84 w 92"/>
                  <a:gd name="T3" fmla="*/ 92 h 92"/>
                  <a:gd name="T4" fmla="*/ 92 w 92"/>
                  <a:gd name="T5" fmla="*/ 84 h 92"/>
                  <a:gd name="T6" fmla="*/ 92 w 92"/>
                  <a:gd name="T7" fmla="*/ 74 h 92"/>
                  <a:gd name="T8" fmla="*/ 87 w 92"/>
                  <a:gd name="T9" fmla="*/ 67 h 92"/>
                  <a:gd name="T10" fmla="*/ 61 w 92"/>
                  <a:gd name="T11" fmla="*/ 54 h 92"/>
                  <a:gd name="T12" fmla="*/ 61 w 92"/>
                  <a:gd name="T13" fmla="*/ 53 h 92"/>
                  <a:gd name="T14" fmla="*/ 67 w 92"/>
                  <a:gd name="T15" fmla="*/ 43 h 92"/>
                  <a:gd name="T16" fmla="*/ 70 w 92"/>
                  <a:gd name="T17" fmla="*/ 34 h 92"/>
                  <a:gd name="T18" fmla="*/ 68 w 92"/>
                  <a:gd name="T19" fmla="*/ 29 h 92"/>
                  <a:gd name="T20" fmla="*/ 68 w 92"/>
                  <a:gd name="T21" fmla="*/ 21 h 92"/>
                  <a:gd name="T22" fmla="*/ 46 w 92"/>
                  <a:gd name="T23" fmla="*/ 0 h 92"/>
                  <a:gd name="T24" fmla="*/ 23 w 92"/>
                  <a:gd name="T25" fmla="*/ 21 h 92"/>
                  <a:gd name="T26" fmla="*/ 23 w 92"/>
                  <a:gd name="T27" fmla="*/ 29 h 92"/>
                  <a:gd name="T28" fmla="*/ 22 w 92"/>
                  <a:gd name="T29" fmla="*/ 34 h 92"/>
                  <a:gd name="T30" fmla="*/ 25 w 92"/>
                  <a:gd name="T31" fmla="*/ 43 h 92"/>
                  <a:gd name="T32" fmla="*/ 31 w 92"/>
                  <a:gd name="T33" fmla="*/ 53 h 92"/>
                  <a:gd name="T34" fmla="*/ 31 w 92"/>
                  <a:gd name="T35" fmla="*/ 54 h 92"/>
                  <a:gd name="T36" fmla="*/ 5 w 92"/>
                  <a:gd name="T37" fmla="*/ 67 h 92"/>
                  <a:gd name="T38" fmla="*/ 0 w 92"/>
                  <a:gd name="T39" fmla="*/ 74 h 92"/>
                  <a:gd name="T40" fmla="*/ 0 w 92"/>
                  <a:gd name="T41" fmla="*/ 84 h 92"/>
                  <a:gd name="T42" fmla="*/ 7 w 92"/>
                  <a:gd name="T43" fmla="*/ 92 h 92"/>
                  <a:gd name="T44" fmla="*/ 9 w 92"/>
                  <a:gd name="T45" fmla="*/ 75 h 92"/>
                  <a:gd name="T46" fmla="*/ 40 w 92"/>
                  <a:gd name="T47" fmla="*/ 57 h 92"/>
                  <a:gd name="T48" fmla="*/ 41 w 92"/>
                  <a:gd name="T49" fmla="*/ 56 h 92"/>
                  <a:gd name="T50" fmla="*/ 41 w 92"/>
                  <a:gd name="T51" fmla="*/ 51 h 92"/>
                  <a:gd name="T52" fmla="*/ 39 w 92"/>
                  <a:gd name="T53" fmla="*/ 48 h 92"/>
                  <a:gd name="T54" fmla="*/ 34 w 92"/>
                  <a:gd name="T55" fmla="*/ 39 h 92"/>
                  <a:gd name="T56" fmla="*/ 32 w 92"/>
                  <a:gd name="T57" fmla="*/ 36 h 92"/>
                  <a:gd name="T58" fmla="*/ 31 w 92"/>
                  <a:gd name="T59" fmla="*/ 34 h 92"/>
                  <a:gd name="T60" fmla="*/ 32 w 92"/>
                  <a:gd name="T61" fmla="*/ 33 h 92"/>
                  <a:gd name="T62" fmla="*/ 33 w 92"/>
                  <a:gd name="T63" fmla="*/ 30 h 92"/>
                  <a:gd name="T64" fmla="*/ 33 w 92"/>
                  <a:gd name="T65" fmla="*/ 21 h 92"/>
                  <a:gd name="T66" fmla="*/ 46 w 92"/>
                  <a:gd name="T67" fmla="*/ 9 h 92"/>
                  <a:gd name="T68" fmla="*/ 59 w 92"/>
                  <a:gd name="T69" fmla="*/ 21 h 92"/>
                  <a:gd name="T70" fmla="*/ 59 w 92"/>
                  <a:gd name="T71" fmla="*/ 30 h 92"/>
                  <a:gd name="T72" fmla="*/ 60 w 92"/>
                  <a:gd name="T73" fmla="*/ 33 h 92"/>
                  <a:gd name="T74" fmla="*/ 60 w 92"/>
                  <a:gd name="T75" fmla="*/ 34 h 92"/>
                  <a:gd name="T76" fmla="*/ 60 w 92"/>
                  <a:gd name="T77" fmla="*/ 36 h 92"/>
                  <a:gd name="T78" fmla="*/ 58 w 92"/>
                  <a:gd name="T79" fmla="*/ 39 h 92"/>
                  <a:gd name="T80" fmla="*/ 53 w 92"/>
                  <a:gd name="T81" fmla="*/ 48 h 92"/>
                  <a:gd name="T82" fmla="*/ 51 w 92"/>
                  <a:gd name="T83" fmla="*/ 51 h 92"/>
                  <a:gd name="T84" fmla="*/ 51 w 92"/>
                  <a:gd name="T85" fmla="*/ 56 h 92"/>
                  <a:gd name="T86" fmla="*/ 51 w 92"/>
                  <a:gd name="T87" fmla="*/ 57 h 92"/>
                  <a:gd name="T88" fmla="*/ 83 w 92"/>
                  <a:gd name="T89" fmla="*/ 75 h 92"/>
                  <a:gd name="T90" fmla="*/ 83 w 92"/>
                  <a:gd name="T91" fmla="*/ 82 h 92"/>
                  <a:gd name="T92" fmla="*/ 9 w 92"/>
                  <a:gd name="T93" fmla="*/ 82 h 92"/>
                  <a:gd name="T94" fmla="*/ 9 w 92"/>
                  <a:gd name="T95"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92">
                    <a:moveTo>
                      <a:pt x="7" y="92"/>
                    </a:moveTo>
                    <a:cubicBezTo>
                      <a:pt x="84" y="92"/>
                      <a:pt x="84" y="92"/>
                      <a:pt x="84" y="92"/>
                    </a:cubicBezTo>
                    <a:cubicBezTo>
                      <a:pt x="89" y="92"/>
                      <a:pt x="92" y="89"/>
                      <a:pt x="92" y="84"/>
                    </a:cubicBezTo>
                    <a:cubicBezTo>
                      <a:pt x="92" y="74"/>
                      <a:pt x="92" y="74"/>
                      <a:pt x="92" y="74"/>
                    </a:cubicBezTo>
                    <a:cubicBezTo>
                      <a:pt x="92" y="71"/>
                      <a:pt x="90" y="68"/>
                      <a:pt x="87" y="67"/>
                    </a:cubicBezTo>
                    <a:cubicBezTo>
                      <a:pt x="68" y="59"/>
                      <a:pt x="62" y="55"/>
                      <a:pt x="61" y="54"/>
                    </a:cubicBezTo>
                    <a:cubicBezTo>
                      <a:pt x="61" y="53"/>
                      <a:pt x="61" y="53"/>
                      <a:pt x="61" y="53"/>
                    </a:cubicBezTo>
                    <a:cubicBezTo>
                      <a:pt x="63" y="50"/>
                      <a:pt x="65" y="47"/>
                      <a:pt x="67" y="43"/>
                    </a:cubicBezTo>
                    <a:cubicBezTo>
                      <a:pt x="69" y="41"/>
                      <a:pt x="70" y="38"/>
                      <a:pt x="70" y="34"/>
                    </a:cubicBezTo>
                    <a:cubicBezTo>
                      <a:pt x="70" y="32"/>
                      <a:pt x="69" y="30"/>
                      <a:pt x="68" y="29"/>
                    </a:cubicBezTo>
                    <a:cubicBezTo>
                      <a:pt x="68" y="21"/>
                      <a:pt x="68" y="21"/>
                      <a:pt x="68" y="21"/>
                    </a:cubicBezTo>
                    <a:cubicBezTo>
                      <a:pt x="68" y="8"/>
                      <a:pt x="60" y="0"/>
                      <a:pt x="46" y="0"/>
                    </a:cubicBezTo>
                    <a:cubicBezTo>
                      <a:pt x="32" y="0"/>
                      <a:pt x="23" y="8"/>
                      <a:pt x="23" y="21"/>
                    </a:cubicBezTo>
                    <a:cubicBezTo>
                      <a:pt x="23" y="29"/>
                      <a:pt x="23" y="29"/>
                      <a:pt x="23" y="29"/>
                    </a:cubicBezTo>
                    <a:cubicBezTo>
                      <a:pt x="22" y="30"/>
                      <a:pt x="22" y="32"/>
                      <a:pt x="22" y="34"/>
                    </a:cubicBezTo>
                    <a:cubicBezTo>
                      <a:pt x="22" y="38"/>
                      <a:pt x="23" y="41"/>
                      <a:pt x="25" y="43"/>
                    </a:cubicBezTo>
                    <a:cubicBezTo>
                      <a:pt x="27" y="47"/>
                      <a:pt x="29" y="50"/>
                      <a:pt x="31" y="53"/>
                    </a:cubicBezTo>
                    <a:cubicBezTo>
                      <a:pt x="31" y="54"/>
                      <a:pt x="31" y="54"/>
                      <a:pt x="31" y="54"/>
                    </a:cubicBezTo>
                    <a:cubicBezTo>
                      <a:pt x="29" y="55"/>
                      <a:pt x="24" y="59"/>
                      <a:pt x="5" y="67"/>
                    </a:cubicBezTo>
                    <a:cubicBezTo>
                      <a:pt x="2" y="68"/>
                      <a:pt x="0" y="71"/>
                      <a:pt x="0" y="74"/>
                    </a:cubicBezTo>
                    <a:cubicBezTo>
                      <a:pt x="0" y="84"/>
                      <a:pt x="0" y="84"/>
                      <a:pt x="0" y="84"/>
                    </a:cubicBezTo>
                    <a:cubicBezTo>
                      <a:pt x="0" y="89"/>
                      <a:pt x="3" y="92"/>
                      <a:pt x="7" y="92"/>
                    </a:cubicBezTo>
                    <a:close/>
                    <a:moveTo>
                      <a:pt x="9" y="75"/>
                    </a:moveTo>
                    <a:cubicBezTo>
                      <a:pt x="36" y="65"/>
                      <a:pt x="39" y="60"/>
                      <a:pt x="40" y="57"/>
                    </a:cubicBezTo>
                    <a:cubicBezTo>
                      <a:pt x="41" y="57"/>
                      <a:pt x="41" y="56"/>
                      <a:pt x="41" y="56"/>
                    </a:cubicBezTo>
                    <a:cubicBezTo>
                      <a:pt x="41" y="51"/>
                      <a:pt x="41" y="51"/>
                      <a:pt x="41" y="51"/>
                    </a:cubicBezTo>
                    <a:cubicBezTo>
                      <a:pt x="41" y="50"/>
                      <a:pt x="40" y="49"/>
                      <a:pt x="39" y="48"/>
                    </a:cubicBezTo>
                    <a:cubicBezTo>
                      <a:pt x="37" y="46"/>
                      <a:pt x="35" y="42"/>
                      <a:pt x="34" y="39"/>
                    </a:cubicBezTo>
                    <a:cubicBezTo>
                      <a:pt x="34" y="38"/>
                      <a:pt x="33" y="37"/>
                      <a:pt x="32" y="36"/>
                    </a:cubicBezTo>
                    <a:cubicBezTo>
                      <a:pt x="32" y="36"/>
                      <a:pt x="31" y="35"/>
                      <a:pt x="31" y="34"/>
                    </a:cubicBezTo>
                    <a:cubicBezTo>
                      <a:pt x="31" y="34"/>
                      <a:pt x="32" y="33"/>
                      <a:pt x="32" y="33"/>
                    </a:cubicBezTo>
                    <a:cubicBezTo>
                      <a:pt x="33" y="32"/>
                      <a:pt x="33" y="31"/>
                      <a:pt x="33" y="30"/>
                    </a:cubicBezTo>
                    <a:cubicBezTo>
                      <a:pt x="33" y="21"/>
                      <a:pt x="33" y="21"/>
                      <a:pt x="33" y="21"/>
                    </a:cubicBezTo>
                    <a:cubicBezTo>
                      <a:pt x="33" y="13"/>
                      <a:pt x="37" y="9"/>
                      <a:pt x="46" y="9"/>
                    </a:cubicBezTo>
                    <a:cubicBezTo>
                      <a:pt x="55" y="9"/>
                      <a:pt x="59" y="13"/>
                      <a:pt x="59" y="21"/>
                    </a:cubicBezTo>
                    <a:cubicBezTo>
                      <a:pt x="59" y="30"/>
                      <a:pt x="59" y="30"/>
                      <a:pt x="59" y="30"/>
                    </a:cubicBezTo>
                    <a:cubicBezTo>
                      <a:pt x="59" y="31"/>
                      <a:pt x="59" y="32"/>
                      <a:pt x="60" y="33"/>
                    </a:cubicBezTo>
                    <a:cubicBezTo>
                      <a:pt x="60" y="33"/>
                      <a:pt x="60" y="34"/>
                      <a:pt x="60" y="34"/>
                    </a:cubicBezTo>
                    <a:cubicBezTo>
                      <a:pt x="60" y="35"/>
                      <a:pt x="60" y="36"/>
                      <a:pt x="60" y="36"/>
                    </a:cubicBezTo>
                    <a:cubicBezTo>
                      <a:pt x="59" y="37"/>
                      <a:pt x="58" y="38"/>
                      <a:pt x="58" y="39"/>
                    </a:cubicBezTo>
                    <a:cubicBezTo>
                      <a:pt x="57" y="42"/>
                      <a:pt x="55" y="46"/>
                      <a:pt x="53" y="48"/>
                    </a:cubicBezTo>
                    <a:cubicBezTo>
                      <a:pt x="52" y="49"/>
                      <a:pt x="51" y="50"/>
                      <a:pt x="51" y="51"/>
                    </a:cubicBezTo>
                    <a:cubicBezTo>
                      <a:pt x="51" y="56"/>
                      <a:pt x="51" y="56"/>
                      <a:pt x="51" y="56"/>
                    </a:cubicBezTo>
                    <a:cubicBezTo>
                      <a:pt x="51" y="56"/>
                      <a:pt x="51" y="57"/>
                      <a:pt x="51" y="57"/>
                    </a:cubicBezTo>
                    <a:cubicBezTo>
                      <a:pt x="53" y="60"/>
                      <a:pt x="56" y="65"/>
                      <a:pt x="83" y="75"/>
                    </a:cubicBezTo>
                    <a:cubicBezTo>
                      <a:pt x="83" y="82"/>
                      <a:pt x="83" y="82"/>
                      <a:pt x="83" y="82"/>
                    </a:cubicBezTo>
                    <a:cubicBezTo>
                      <a:pt x="9" y="82"/>
                      <a:pt x="9" y="82"/>
                      <a:pt x="9" y="82"/>
                    </a:cubicBezTo>
                    <a:lnTo>
                      <a:pt x="9"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49" name="Freeform 499">
                <a:extLst>
                  <a:ext uri="{FF2B5EF4-FFF2-40B4-BE49-F238E27FC236}">
                    <a16:creationId xmlns:a16="http://schemas.microsoft.com/office/drawing/2014/main" id="{61C7D2FF-C2EA-4BEE-996A-12157AAED3F3}"/>
                  </a:ext>
                </a:extLst>
              </p:cNvPr>
              <p:cNvSpPr>
                <a:spLocks/>
              </p:cNvSpPr>
              <p:nvPr/>
            </p:nvSpPr>
            <p:spPr bwMode="auto">
              <a:xfrm>
                <a:off x="11118851" y="7208838"/>
                <a:ext cx="115888" cy="152400"/>
              </a:xfrm>
              <a:custGeom>
                <a:avLst/>
                <a:gdLst>
                  <a:gd name="T0" fmla="*/ 5 w 56"/>
                  <a:gd name="T1" fmla="*/ 40 h 73"/>
                  <a:gd name="T2" fmla="*/ 11 w 56"/>
                  <a:gd name="T3" fmla="*/ 41 h 73"/>
                  <a:gd name="T4" fmla="*/ 13 w 56"/>
                  <a:gd name="T5" fmla="*/ 35 h 73"/>
                  <a:gd name="T6" fmla="*/ 11 w 56"/>
                  <a:gd name="T7" fmla="*/ 31 h 73"/>
                  <a:gd name="T8" fmla="*/ 10 w 56"/>
                  <a:gd name="T9" fmla="*/ 28 h 73"/>
                  <a:gd name="T10" fmla="*/ 11 w 56"/>
                  <a:gd name="T11" fmla="*/ 24 h 73"/>
                  <a:gd name="T12" fmla="*/ 11 w 56"/>
                  <a:gd name="T13" fmla="*/ 17 h 73"/>
                  <a:gd name="T14" fmla="*/ 19 w 56"/>
                  <a:gd name="T15" fmla="*/ 10 h 73"/>
                  <a:gd name="T16" fmla="*/ 28 w 56"/>
                  <a:gd name="T17" fmla="*/ 17 h 73"/>
                  <a:gd name="T18" fmla="*/ 28 w 56"/>
                  <a:gd name="T19" fmla="*/ 24 h 73"/>
                  <a:gd name="T20" fmla="*/ 29 w 56"/>
                  <a:gd name="T21" fmla="*/ 28 h 73"/>
                  <a:gd name="T22" fmla="*/ 27 w 56"/>
                  <a:gd name="T23" fmla="*/ 31 h 73"/>
                  <a:gd name="T24" fmla="*/ 24 w 56"/>
                  <a:gd name="T25" fmla="*/ 37 h 73"/>
                  <a:gd name="T26" fmla="*/ 22 w 56"/>
                  <a:gd name="T27" fmla="*/ 41 h 73"/>
                  <a:gd name="T28" fmla="*/ 22 w 56"/>
                  <a:gd name="T29" fmla="*/ 44 h 73"/>
                  <a:gd name="T30" fmla="*/ 23 w 56"/>
                  <a:gd name="T31" fmla="*/ 45 h 73"/>
                  <a:gd name="T32" fmla="*/ 46 w 56"/>
                  <a:gd name="T33" fmla="*/ 60 h 73"/>
                  <a:gd name="T34" fmla="*/ 46 w 56"/>
                  <a:gd name="T35" fmla="*/ 63 h 73"/>
                  <a:gd name="T36" fmla="*/ 29 w 56"/>
                  <a:gd name="T37" fmla="*/ 63 h 73"/>
                  <a:gd name="T38" fmla="*/ 24 w 56"/>
                  <a:gd name="T39" fmla="*/ 68 h 73"/>
                  <a:gd name="T40" fmla="*/ 29 w 56"/>
                  <a:gd name="T41" fmla="*/ 73 h 73"/>
                  <a:gd name="T42" fmla="*/ 49 w 56"/>
                  <a:gd name="T43" fmla="*/ 73 h 73"/>
                  <a:gd name="T44" fmla="*/ 56 w 56"/>
                  <a:gd name="T45" fmla="*/ 66 h 73"/>
                  <a:gd name="T46" fmla="*/ 56 w 56"/>
                  <a:gd name="T47" fmla="*/ 58 h 73"/>
                  <a:gd name="T48" fmla="*/ 51 w 56"/>
                  <a:gd name="T49" fmla="*/ 51 h 73"/>
                  <a:gd name="T50" fmla="*/ 32 w 56"/>
                  <a:gd name="T51" fmla="*/ 42 h 73"/>
                  <a:gd name="T52" fmla="*/ 36 w 56"/>
                  <a:gd name="T53" fmla="*/ 35 h 73"/>
                  <a:gd name="T54" fmla="*/ 39 w 56"/>
                  <a:gd name="T55" fmla="*/ 28 h 73"/>
                  <a:gd name="T56" fmla="*/ 38 w 56"/>
                  <a:gd name="T57" fmla="*/ 23 h 73"/>
                  <a:gd name="T58" fmla="*/ 38 w 56"/>
                  <a:gd name="T59" fmla="*/ 17 h 73"/>
                  <a:gd name="T60" fmla="*/ 19 w 56"/>
                  <a:gd name="T61" fmla="*/ 0 h 73"/>
                  <a:gd name="T62" fmla="*/ 1 w 56"/>
                  <a:gd name="T63" fmla="*/ 17 h 73"/>
                  <a:gd name="T64" fmla="*/ 1 w 56"/>
                  <a:gd name="T65" fmla="*/ 23 h 73"/>
                  <a:gd name="T66" fmla="*/ 0 w 56"/>
                  <a:gd name="T67" fmla="*/ 28 h 73"/>
                  <a:gd name="T68" fmla="*/ 3 w 56"/>
                  <a:gd name="T69" fmla="*/ 35 h 73"/>
                  <a:gd name="T70" fmla="*/ 5 w 56"/>
                  <a:gd name="T71"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73">
                    <a:moveTo>
                      <a:pt x="5" y="40"/>
                    </a:moveTo>
                    <a:cubicBezTo>
                      <a:pt x="6" y="42"/>
                      <a:pt x="9" y="43"/>
                      <a:pt x="11" y="41"/>
                    </a:cubicBezTo>
                    <a:cubicBezTo>
                      <a:pt x="14" y="40"/>
                      <a:pt x="14" y="37"/>
                      <a:pt x="13" y="35"/>
                    </a:cubicBezTo>
                    <a:cubicBezTo>
                      <a:pt x="12" y="34"/>
                      <a:pt x="12" y="32"/>
                      <a:pt x="11" y="31"/>
                    </a:cubicBezTo>
                    <a:cubicBezTo>
                      <a:pt x="11" y="30"/>
                      <a:pt x="10" y="28"/>
                      <a:pt x="10" y="28"/>
                    </a:cubicBezTo>
                    <a:cubicBezTo>
                      <a:pt x="10" y="27"/>
                      <a:pt x="11" y="26"/>
                      <a:pt x="11" y="24"/>
                    </a:cubicBezTo>
                    <a:cubicBezTo>
                      <a:pt x="11" y="17"/>
                      <a:pt x="11" y="17"/>
                      <a:pt x="11" y="17"/>
                    </a:cubicBezTo>
                    <a:cubicBezTo>
                      <a:pt x="11" y="14"/>
                      <a:pt x="12" y="10"/>
                      <a:pt x="19" y="10"/>
                    </a:cubicBezTo>
                    <a:cubicBezTo>
                      <a:pt x="27" y="10"/>
                      <a:pt x="28" y="14"/>
                      <a:pt x="28" y="17"/>
                    </a:cubicBezTo>
                    <a:cubicBezTo>
                      <a:pt x="28" y="24"/>
                      <a:pt x="28" y="24"/>
                      <a:pt x="28" y="24"/>
                    </a:cubicBezTo>
                    <a:cubicBezTo>
                      <a:pt x="28" y="26"/>
                      <a:pt x="28" y="27"/>
                      <a:pt x="29" y="28"/>
                    </a:cubicBezTo>
                    <a:cubicBezTo>
                      <a:pt x="28" y="29"/>
                      <a:pt x="28" y="30"/>
                      <a:pt x="27" y="31"/>
                    </a:cubicBezTo>
                    <a:cubicBezTo>
                      <a:pt x="27" y="33"/>
                      <a:pt x="25" y="36"/>
                      <a:pt x="24" y="37"/>
                    </a:cubicBezTo>
                    <a:cubicBezTo>
                      <a:pt x="23" y="38"/>
                      <a:pt x="22" y="40"/>
                      <a:pt x="22" y="41"/>
                    </a:cubicBezTo>
                    <a:cubicBezTo>
                      <a:pt x="22" y="44"/>
                      <a:pt x="22" y="44"/>
                      <a:pt x="22" y="44"/>
                    </a:cubicBezTo>
                    <a:cubicBezTo>
                      <a:pt x="22" y="44"/>
                      <a:pt x="22" y="45"/>
                      <a:pt x="23" y="45"/>
                    </a:cubicBezTo>
                    <a:cubicBezTo>
                      <a:pt x="23" y="48"/>
                      <a:pt x="26" y="52"/>
                      <a:pt x="46" y="60"/>
                    </a:cubicBezTo>
                    <a:cubicBezTo>
                      <a:pt x="46" y="63"/>
                      <a:pt x="46" y="63"/>
                      <a:pt x="46" y="63"/>
                    </a:cubicBezTo>
                    <a:cubicBezTo>
                      <a:pt x="29" y="63"/>
                      <a:pt x="29" y="63"/>
                      <a:pt x="29" y="63"/>
                    </a:cubicBezTo>
                    <a:cubicBezTo>
                      <a:pt x="26" y="63"/>
                      <a:pt x="24" y="66"/>
                      <a:pt x="24" y="68"/>
                    </a:cubicBezTo>
                    <a:cubicBezTo>
                      <a:pt x="24" y="71"/>
                      <a:pt x="26" y="73"/>
                      <a:pt x="29" y="73"/>
                    </a:cubicBezTo>
                    <a:cubicBezTo>
                      <a:pt x="49" y="73"/>
                      <a:pt x="49" y="73"/>
                      <a:pt x="49" y="73"/>
                    </a:cubicBezTo>
                    <a:cubicBezTo>
                      <a:pt x="53" y="73"/>
                      <a:pt x="56" y="70"/>
                      <a:pt x="56" y="66"/>
                    </a:cubicBezTo>
                    <a:cubicBezTo>
                      <a:pt x="56" y="58"/>
                      <a:pt x="56" y="58"/>
                      <a:pt x="56" y="58"/>
                    </a:cubicBezTo>
                    <a:cubicBezTo>
                      <a:pt x="56" y="55"/>
                      <a:pt x="54" y="52"/>
                      <a:pt x="51" y="51"/>
                    </a:cubicBezTo>
                    <a:cubicBezTo>
                      <a:pt x="38" y="46"/>
                      <a:pt x="34" y="44"/>
                      <a:pt x="32" y="42"/>
                    </a:cubicBezTo>
                    <a:cubicBezTo>
                      <a:pt x="34" y="40"/>
                      <a:pt x="35" y="38"/>
                      <a:pt x="36" y="35"/>
                    </a:cubicBezTo>
                    <a:cubicBezTo>
                      <a:pt x="38" y="33"/>
                      <a:pt x="39" y="30"/>
                      <a:pt x="39" y="28"/>
                    </a:cubicBezTo>
                    <a:cubicBezTo>
                      <a:pt x="39" y="26"/>
                      <a:pt x="39" y="25"/>
                      <a:pt x="38" y="23"/>
                    </a:cubicBezTo>
                    <a:cubicBezTo>
                      <a:pt x="38" y="17"/>
                      <a:pt x="38" y="17"/>
                      <a:pt x="38" y="17"/>
                    </a:cubicBezTo>
                    <a:cubicBezTo>
                      <a:pt x="38" y="7"/>
                      <a:pt x="31" y="0"/>
                      <a:pt x="19" y="0"/>
                    </a:cubicBezTo>
                    <a:cubicBezTo>
                      <a:pt x="8" y="0"/>
                      <a:pt x="1" y="7"/>
                      <a:pt x="1" y="17"/>
                    </a:cubicBezTo>
                    <a:cubicBezTo>
                      <a:pt x="1" y="23"/>
                      <a:pt x="1" y="23"/>
                      <a:pt x="1" y="23"/>
                    </a:cubicBezTo>
                    <a:cubicBezTo>
                      <a:pt x="0" y="25"/>
                      <a:pt x="0" y="26"/>
                      <a:pt x="0" y="28"/>
                    </a:cubicBezTo>
                    <a:cubicBezTo>
                      <a:pt x="0" y="30"/>
                      <a:pt x="1" y="33"/>
                      <a:pt x="3" y="35"/>
                    </a:cubicBezTo>
                    <a:cubicBezTo>
                      <a:pt x="3" y="36"/>
                      <a:pt x="4" y="38"/>
                      <a:pt x="5"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50" name="Freeform 500">
                <a:extLst>
                  <a:ext uri="{FF2B5EF4-FFF2-40B4-BE49-F238E27FC236}">
                    <a16:creationId xmlns:a16="http://schemas.microsoft.com/office/drawing/2014/main" id="{A55D75C7-999C-4169-9233-D2F0DD31011D}"/>
                  </a:ext>
                </a:extLst>
              </p:cNvPr>
              <p:cNvSpPr>
                <a:spLocks/>
              </p:cNvSpPr>
              <p:nvPr/>
            </p:nvSpPr>
            <p:spPr bwMode="auto">
              <a:xfrm>
                <a:off x="10999788" y="7513638"/>
                <a:ext cx="192088" cy="90488"/>
              </a:xfrm>
              <a:custGeom>
                <a:avLst/>
                <a:gdLst>
                  <a:gd name="T0" fmla="*/ 87 w 92"/>
                  <a:gd name="T1" fmla="*/ 4 h 43"/>
                  <a:gd name="T2" fmla="*/ 81 w 92"/>
                  <a:gd name="T3" fmla="*/ 0 h 43"/>
                  <a:gd name="T4" fmla="*/ 77 w 92"/>
                  <a:gd name="T5" fmla="*/ 6 h 43"/>
                  <a:gd name="T6" fmla="*/ 82 w 92"/>
                  <a:gd name="T7" fmla="*/ 33 h 43"/>
                  <a:gd name="T8" fmla="*/ 10 w 92"/>
                  <a:gd name="T9" fmla="*/ 33 h 43"/>
                  <a:gd name="T10" fmla="*/ 14 w 92"/>
                  <a:gd name="T11" fmla="*/ 6 h 43"/>
                  <a:gd name="T12" fmla="*/ 10 w 92"/>
                  <a:gd name="T13" fmla="*/ 0 h 43"/>
                  <a:gd name="T14" fmla="*/ 5 w 92"/>
                  <a:gd name="T15" fmla="*/ 4 h 43"/>
                  <a:gd name="T16" fmla="*/ 0 w 92"/>
                  <a:gd name="T17" fmla="*/ 33 h 43"/>
                  <a:gd name="T18" fmla="*/ 0 w 92"/>
                  <a:gd name="T19" fmla="*/ 34 h 43"/>
                  <a:gd name="T20" fmla="*/ 10 w 92"/>
                  <a:gd name="T21" fmla="*/ 43 h 43"/>
                  <a:gd name="T22" fmla="*/ 82 w 92"/>
                  <a:gd name="T23" fmla="*/ 43 h 43"/>
                  <a:gd name="T24" fmla="*/ 92 w 92"/>
                  <a:gd name="T25" fmla="*/ 34 h 43"/>
                  <a:gd name="T26" fmla="*/ 92 w 92"/>
                  <a:gd name="T27" fmla="*/ 33 h 43"/>
                  <a:gd name="T28" fmla="*/ 87 w 92"/>
                  <a:gd name="T2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43">
                    <a:moveTo>
                      <a:pt x="87" y="4"/>
                    </a:moveTo>
                    <a:cubicBezTo>
                      <a:pt x="86" y="1"/>
                      <a:pt x="84" y="0"/>
                      <a:pt x="81" y="0"/>
                    </a:cubicBezTo>
                    <a:cubicBezTo>
                      <a:pt x="79" y="0"/>
                      <a:pt x="77" y="3"/>
                      <a:pt x="77" y="6"/>
                    </a:cubicBezTo>
                    <a:cubicBezTo>
                      <a:pt x="82" y="33"/>
                      <a:pt x="82" y="33"/>
                      <a:pt x="82" y="33"/>
                    </a:cubicBezTo>
                    <a:cubicBezTo>
                      <a:pt x="10" y="33"/>
                      <a:pt x="10" y="33"/>
                      <a:pt x="10" y="33"/>
                    </a:cubicBezTo>
                    <a:cubicBezTo>
                      <a:pt x="14" y="6"/>
                      <a:pt x="14" y="6"/>
                      <a:pt x="14" y="6"/>
                    </a:cubicBezTo>
                    <a:cubicBezTo>
                      <a:pt x="15" y="3"/>
                      <a:pt x="13" y="0"/>
                      <a:pt x="10" y="0"/>
                    </a:cubicBezTo>
                    <a:cubicBezTo>
                      <a:pt x="8" y="0"/>
                      <a:pt x="5" y="1"/>
                      <a:pt x="5" y="4"/>
                    </a:cubicBezTo>
                    <a:cubicBezTo>
                      <a:pt x="0" y="33"/>
                      <a:pt x="0" y="33"/>
                      <a:pt x="0" y="33"/>
                    </a:cubicBezTo>
                    <a:cubicBezTo>
                      <a:pt x="0" y="33"/>
                      <a:pt x="0" y="34"/>
                      <a:pt x="0" y="34"/>
                    </a:cubicBezTo>
                    <a:cubicBezTo>
                      <a:pt x="0" y="39"/>
                      <a:pt x="4" y="43"/>
                      <a:pt x="10" y="43"/>
                    </a:cubicBezTo>
                    <a:cubicBezTo>
                      <a:pt x="82" y="43"/>
                      <a:pt x="82" y="43"/>
                      <a:pt x="82" y="43"/>
                    </a:cubicBezTo>
                    <a:cubicBezTo>
                      <a:pt x="87" y="43"/>
                      <a:pt x="92" y="39"/>
                      <a:pt x="92" y="34"/>
                    </a:cubicBezTo>
                    <a:cubicBezTo>
                      <a:pt x="92" y="34"/>
                      <a:pt x="92" y="33"/>
                      <a:pt x="92" y="33"/>
                    </a:cubicBezTo>
                    <a:lnTo>
                      <a:pt x="87"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51" name="Freeform 501">
                <a:extLst>
                  <a:ext uri="{FF2B5EF4-FFF2-40B4-BE49-F238E27FC236}">
                    <a16:creationId xmlns:a16="http://schemas.microsoft.com/office/drawing/2014/main" id="{C34F037B-0F16-4EAB-82F1-D190D6C1F950}"/>
                  </a:ext>
                </a:extLst>
              </p:cNvPr>
              <p:cNvSpPr>
                <a:spLocks noEditPoints="1"/>
              </p:cNvSpPr>
              <p:nvPr/>
            </p:nvSpPr>
            <p:spPr bwMode="auto">
              <a:xfrm>
                <a:off x="10845801" y="7108825"/>
                <a:ext cx="500063" cy="376238"/>
              </a:xfrm>
              <a:custGeom>
                <a:avLst/>
                <a:gdLst>
                  <a:gd name="T0" fmla="*/ 219 w 240"/>
                  <a:gd name="T1" fmla="*/ 0 h 180"/>
                  <a:gd name="T2" fmla="*/ 21 w 240"/>
                  <a:gd name="T3" fmla="*/ 0 h 180"/>
                  <a:gd name="T4" fmla="*/ 0 w 240"/>
                  <a:gd name="T5" fmla="*/ 21 h 180"/>
                  <a:gd name="T6" fmla="*/ 0 w 240"/>
                  <a:gd name="T7" fmla="*/ 158 h 180"/>
                  <a:gd name="T8" fmla="*/ 21 w 240"/>
                  <a:gd name="T9" fmla="*/ 180 h 180"/>
                  <a:gd name="T10" fmla="*/ 219 w 240"/>
                  <a:gd name="T11" fmla="*/ 180 h 180"/>
                  <a:gd name="T12" fmla="*/ 240 w 240"/>
                  <a:gd name="T13" fmla="*/ 158 h 180"/>
                  <a:gd name="T14" fmla="*/ 240 w 240"/>
                  <a:gd name="T15" fmla="*/ 21 h 180"/>
                  <a:gd name="T16" fmla="*/ 219 w 240"/>
                  <a:gd name="T17" fmla="*/ 0 h 180"/>
                  <a:gd name="T18" fmla="*/ 21 w 240"/>
                  <a:gd name="T19" fmla="*/ 9 h 180"/>
                  <a:gd name="T20" fmla="*/ 219 w 240"/>
                  <a:gd name="T21" fmla="*/ 9 h 180"/>
                  <a:gd name="T22" fmla="*/ 230 w 240"/>
                  <a:gd name="T23" fmla="*/ 21 h 180"/>
                  <a:gd name="T24" fmla="*/ 230 w 240"/>
                  <a:gd name="T25" fmla="*/ 140 h 180"/>
                  <a:gd name="T26" fmla="*/ 10 w 240"/>
                  <a:gd name="T27" fmla="*/ 140 h 180"/>
                  <a:gd name="T28" fmla="*/ 10 w 240"/>
                  <a:gd name="T29" fmla="*/ 21 h 180"/>
                  <a:gd name="T30" fmla="*/ 21 w 240"/>
                  <a:gd name="T31" fmla="*/ 9 h 180"/>
                  <a:gd name="T32" fmla="*/ 219 w 240"/>
                  <a:gd name="T33" fmla="*/ 170 h 180"/>
                  <a:gd name="T34" fmla="*/ 21 w 240"/>
                  <a:gd name="T35" fmla="*/ 170 h 180"/>
                  <a:gd name="T36" fmla="*/ 10 w 240"/>
                  <a:gd name="T37" fmla="*/ 158 h 180"/>
                  <a:gd name="T38" fmla="*/ 10 w 240"/>
                  <a:gd name="T39" fmla="*/ 150 h 180"/>
                  <a:gd name="T40" fmla="*/ 230 w 240"/>
                  <a:gd name="T41" fmla="*/ 150 h 180"/>
                  <a:gd name="T42" fmla="*/ 230 w 240"/>
                  <a:gd name="T43" fmla="*/ 158 h 180"/>
                  <a:gd name="T44" fmla="*/ 219 w 240"/>
                  <a:gd name="T45" fmla="*/ 1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80">
                    <a:moveTo>
                      <a:pt x="219" y="0"/>
                    </a:moveTo>
                    <a:cubicBezTo>
                      <a:pt x="21" y="0"/>
                      <a:pt x="21" y="0"/>
                      <a:pt x="21" y="0"/>
                    </a:cubicBezTo>
                    <a:cubicBezTo>
                      <a:pt x="9" y="0"/>
                      <a:pt x="0" y="9"/>
                      <a:pt x="0" y="21"/>
                    </a:cubicBezTo>
                    <a:cubicBezTo>
                      <a:pt x="0" y="158"/>
                      <a:pt x="0" y="158"/>
                      <a:pt x="0" y="158"/>
                    </a:cubicBezTo>
                    <a:cubicBezTo>
                      <a:pt x="0" y="170"/>
                      <a:pt x="9" y="180"/>
                      <a:pt x="21" y="180"/>
                    </a:cubicBezTo>
                    <a:cubicBezTo>
                      <a:pt x="219" y="180"/>
                      <a:pt x="219" y="180"/>
                      <a:pt x="219" y="180"/>
                    </a:cubicBezTo>
                    <a:cubicBezTo>
                      <a:pt x="230" y="180"/>
                      <a:pt x="240" y="170"/>
                      <a:pt x="240" y="158"/>
                    </a:cubicBezTo>
                    <a:cubicBezTo>
                      <a:pt x="240" y="21"/>
                      <a:pt x="240" y="21"/>
                      <a:pt x="240" y="21"/>
                    </a:cubicBezTo>
                    <a:cubicBezTo>
                      <a:pt x="240" y="9"/>
                      <a:pt x="230" y="0"/>
                      <a:pt x="219" y="0"/>
                    </a:cubicBezTo>
                    <a:close/>
                    <a:moveTo>
                      <a:pt x="21" y="9"/>
                    </a:moveTo>
                    <a:cubicBezTo>
                      <a:pt x="219" y="9"/>
                      <a:pt x="219" y="9"/>
                      <a:pt x="219" y="9"/>
                    </a:cubicBezTo>
                    <a:cubicBezTo>
                      <a:pt x="225" y="9"/>
                      <a:pt x="230" y="15"/>
                      <a:pt x="230" y="21"/>
                    </a:cubicBezTo>
                    <a:cubicBezTo>
                      <a:pt x="230" y="140"/>
                      <a:pt x="230" y="140"/>
                      <a:pt x="230" y="140"/>
                    </a:cubicBezTo>
                    <a:cubicBezTo>
                      <a:pt x="10" y="140"/>
                      <a:pt x="10" y="140"/>
                      <a:pt x="10" y="140"/>
                    </a:cubicBezTo>
                    <a:cubicBezTo>
                      <a:pt x="10" y="21"/>
                      <a:pt x="10" y="21"/>
                      <a:pt x="10" y="21"/>
                    </a:cubicBezTo>
                    <a:cubicBezTo>
                      <a:pt x="10" y="15"/>
                      <a:pt x="15" y="9"/>
                      <a:pt x="21" y="9"/>
                    </a:cubicBezTo>
                    <a:close/>
                    <a:moveTo>
                      <a:pt x="219" y="170"/>
                    </a:moveTo>
                    <a:cubicBezTo>
                      <a:pt x="21" y="170"/>
                      <a:pt x="21" y="170"/>
                      <a:pt x="21" y="170"/>
                    </a:cubicBezTo>
                    <a:cubicBezTo>
                      <a:pt x="15" y="170"/>
                      <a:pt x="10" y="165"/>
                      <a:pt x="10" y="158"/>
                    </a:cubicBezTo>
                    <a:cubicBezTo>
                      <a:pt x="10" y="150"/>
                      <a:pt x="10" y="150"/>
                      <a:pt x="10" y="150"/>
                    </a:cubicBezTo>
                    <a:cubicBezTo>
                      <a:pt x="230" y="150"/>
                      <a:pt x="230" y="150"/>
                      <a:pt x="230" y="150"/>
                    </a:cubicBezTo>
                    <a:cubicBezTo>
                      <a:pt x="230" y="158"/>
                      <a:pt x="230" y="158"/>
                      <a:pt x="230" y="158"/>
                    </a:cubicBezTo>
                    <a:cubicBezTo>
                      <a:pt x="230" y="165"/>
                      <a:pt x="225" y="170"/>
                      <a:pt x="219" y="1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grpSp>
      </p:grpSp>
      <p:sp>
        <p:nvSpPr>
          <p:cNvPr id="107" name="Rectangle 106">
            <a:extLst>
              <a:ext uri="{FF2B5EF4-FFF2-40B4-BE49-F238E27FC236}">
                <a16:creationId xmlns:a16="http://schemas.microsoft.com/office/drawing/2014/main" id="{3A610373-D358-43D3-837D-1033D2EB2A6E}"/>
              </a:ext>
            </a:extLst>
          </p:cNvPr>
          <p:cNvSpPr/>
          <p:nvPr/>
        </p:nvSpPr>
        <p:spPr>
          <a:xfrm>
            <a:off x="2624429" y="2562638"/>
            <a:ext cx="3471021" cy="256032"/>
          </a:xfrm>
          <a:prstGeom prst="rect">
            <a:avLst/>
          </a:prstGeom>
          <a:solidFill>
            <a:srgbClr val="3300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r>
              <a:rPr lang="en-US" sz="1000" b="1">
                <a:solidFill>
                  <a:srgbClr val="E2CA91"/>
                </a:solidFill>
                <a:latin typeface="Open Sans" panose="020B0606030504020204" pitchFamily="34" charset="0"/>
                <a:ea typeface="Open Sans" panose="020B0606030504020204" pitchFamily="34" charset="0"/>
                <a:cs typeface="Open Sans" panose="020B0606030504020204" pitchFamily="34" charset="0"/>
              </a:rPr>
              <a:t>Description</a:t>
            </a:r>
          </a:p>
        </p:txBody>
      </p:sp>
      <p:sp>
        <p:nvSpPr>
          <p:cNvPr id="81" name="TextBox 80">
            <a:extLst>
              <a:ext uri="{FF2B5EF4-FFF2-40B4-BE49-F238E27FC236}">
                <a16:creationId xmlns:a16="http://schemas.microsoft.com/office/drawing/2014/main" id="{E6E49C56-1AFC-4975-9EB5-1FA0E5525C87}"/>
              </a:ext>
            </a:extLst>
          </p:cNvPr>
          <p:cNvSpPr txBox="1"/>
          <p:nvPr/>
        </p:nvSpPr>
        <p:spPr>
          <a:xfrm>
            <a:off x="950306" y="3401788"/>
            <a:ext cx="1028122" cy="246221"/>
          </a:xfrm>
          <a:prstGeom prst="rect">
            <a:avLst/>
          </a:prstGeom>
          <a:noFill/>
        </p:spPr>
        <p:txBody>
          <a:bodyPr wrap="square" rtlCol="0">
            <a:spAutoFit/>
          </a:bodyPr>
          <a:lstStyle/>
          <a:p>
            <a:pPr defTabSz="457178">
              <a:defRPr/>
            </a:pPr>
            <a:r>
              <a:rPr lang="en-US" sz="1000" b="1">
                <a:solidFill>
                  <a:srgbClr val="4B2E83"/>
                </a:solidFill>
                <a:latin typeface="Open Sans" panose="020B0606030504020204" pitchFamily="34" charset="0"/>
                <a:ea typeface="Open Sans" panose="020B0606030504020204" pitchFamily="34" charset="0"/>
                <a:cs typeface="Open Sans" panose="020B0606030504020204" pitchFamily="34" charset="0"/>
              </a:rPr>
              <a:t>eLearning </a:t>
            </a:r>
          </a:p>
        </p:txBody>
      </p:sp>
      <p:sp>
        <p:nvSpPr>
          <p:cNvPr id="82" name="TextBox 81">
            <a:extLst>
              <a:ext uri="{FF2B5EF4-FFF2-40B4-BE49-F238E27FC236}">
                <a16:creationId xmlns:a16="http://schemas.microsoft.com/office/drawing/2014/main" id="{82979FE1-8B75-4395-8080-68DD28BB388A}"/>
              </a:ext>
            </a:extLst>
          </p:cNvPr>
          <p:cNvSpPr txBox="1"/>
          <p:nvPr/>
        </p:nvSpPr>
        <p:spPr>
          <a:xfrm>
            <a:off x="441412" y="1480695"/>
            <a:ext cx="8528009" cy="646331"/>
          </a:xfrm>
          <a:prstGeom prst="rect">
            <a:avLst/>
          </a:prstGeom>
          <a:noFill/>
        </p:spPr>
        <p:txBody>
          <a:bodyPr wrap="square" lIns="91440" tIns="45720" rIns="91440" bIns="45720" rtlCol="0" anchor="t">
            <a:spAutoFit/>
          </a:bodyPr>
          <a:lstStyle/>
          <a:p>
            <a:pPr defTabSz="457189">
              <a:defRPr/>
            </a:pPr>
            <a:r>
              <a:rPr lang="en-US" sz="1200">
                <a:solidFill>
                  <a:srgbClr val="4B2E83"/>
                </a:solidFill>
                <a:latin typeface="Open Sans"/>
                <a:ea typeface="Open Sans"/>
                <a:cs typeface="Open Sans"/>
              </a:rPr>
              <a:t>Your Workday training will utilize a variety of training methods, or modalities. Training will be a blend of self-paced and virtual live training.  We will be using the Bridge Learning Management System (LMS) for course registration, course catalog, and completion tracking.</a:t>
            </a:r>
          </a:p>
        </p:txBody>
      </p:sp>
      <p:sp>
        <p:nvSpPr>
          <p:cNvPr id="83" name="TextBox 82">
            <a:extLst>
              <a:ext uri="{FF2B5EF4-FFF2-40B4-BE49-F238E27FC236}">
                <a16:creationId xmlns:a16="http://schemas.microsoft.com/office/drawing/2014/main" id="{D3C85F00-3A63-43D4-A922-1D59C67CE538}"/>
              </a:ext>
            </a:extLst>
          </p:cNvPr>
          <p:cNvSpPr txBox="1"/>
          <p:nvPr/>
        </p:nvSpPr>
        <p:spPr>
          <a:xfrm>
            <a:off x="943128" y="4444456"/>
            <a:ext cx="1204819" cy="246221"/>
          </a:xfrm>
          <a:prstGeom prst="rect">
            <a:avLst/>
          </a:prstGeom>
          <a:noFill/>
        </p:spPr>
        <p:txBody>
          <a:bodyPr wrap="square" rtlCol="0">
            <a:spAutoFit/>
          </a:bodyPr>
          <a:lstStyle/>
          <a:p>
            <a:pPr defTabSz="457178">
              <a:defRPr/>
            </a:pPr>
            <a:r>
              <a:rPr lang="en-US" sz="1000" b="1">
                <a:solidFill>
                  <a:srgbClr val="4B2E83"/>
                </a:solidFill>
                <a:latin typeface="Open Sans" panose="020B0606030504020204" pitchFamily="34" charset="0"/>
                <a:ea typeface="Open Sans" panose="020B0606030504020204" pitchFamily="34" charset="0"/>
                <a:cs typeface="Open Sans" panose="020B0606030504020204" pitchFamily="34" charset="0"/>
              </a:rPr>
              <a:t>Recorded Demo</a:t>
            </a:r>
          </a:p>
        </p:txBody>
      </p:sp>
      <p:sp>
        <p:nvSpPr>
          <p:cNvPr id="89" name="Rectangle 88">
            <a:extLst>
              <a:ext uri="{FF2B5EF4-FFF2-40B4-BE49-F238E27FC236}">
                <a16:creationId xmlns:a16="http://schemas.microsoft.com/office/drawing/2014/main" id="{4141CC2D-130D-44DC-BC5C-A39AAEE64838}"/>
              </a:ext>
            </a:extLst>
          </p:cNvPr>
          <p:cNvSpPr/>
          <p:nvPr/>
        </p:nvSpPr>
        <p:spPr>
          <a:xfrm>
            <a:off x="2569050" y="4391791"/>
            <a:ext cx="3590193" cy="415498"/>
          </a:xfrm>
          <a:prstGeom prst="rect">
            <a:avLst/>
          </a:prstGeom>
        </p:spPr>
        <p:txBody>
          <a:bodyPr wrap="square" tIns="0">
            <a:spAutoFit/>
          </a:bodyPr>
          <a:lstStyle/>
          <a:p>
            <a:pPr defTabSz="457178">
              <a:buSzPct val="100000"/>
              <a:defRPr/>
            </a:pP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Trainer-delivered course via a video recording </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and similar to a less interactive VILT; t</a:t>
            </a:r>
            <a:r>
              <a:rPr lang="en-US" sz="800" err="1">
                <a:solidFill>
                  <a:srgbClr val="4B2E83"/>
                </a:solidFill>
                <a:latin typeface="Open Sans" panose="020B0606030504020204" pitchFamily="34" charset="0"/>
                <a:ea typeface="Open Sans" panose="020B0606030504020204" pitchFamily="34" charset="0"/>
                <a:cs typeface="Open Sans" panose="020B0606030504020204" pitchFamily="34" charset="0"/>
              </a:rPr>
              <a:t>hese</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 may include some production elements such as videos or pre-recorded demos</a:t>
            </a:r>
          </a:p>
        </p:txBody>
      </p:sp>
      <p:sp>
        <p:nvSpPr>
          <p:cNvPr id="100" name="Media_Technology_Fill_60">
            <a:extLst>
              <a:ext uri="{FF2B5EF4-FFF2-40B4-BE49-F238E27FC236}">
                <a16:creationId xmlns:a16="http://schemas.microsoft.com/office/drawing/2014/main" id="{292DFF44-9AE8-4ECE-AB54-928408EB4B0B}"/>
              </a:ext>
            </a:extLst>
          </p:cNvPr>
          <p:cNvSpPr>
            <a:spLocks noChangeAspect="1" noEditPoints="1"/>
          </p:cNvSpPr>
          <p:nvPr/>
        </p:nvSpPr>
        <p:spPr bwMode="auto">
          <a:xfrm>
            <a:off x="585816" y="4381304"/>
            <a:ext cx="358904" cy="358904"/>
          </a:xfrm>
          <a:custGeom>
            <a:avLst/>
            <a:gdLst>
              <a:gd name="T0" fmla="*/ 160 w 512"/>
              <a:gd name="T1" fmla="*/ 394 h 512"/>
              <a:gd name="T2" fmla="*/ 154 w 512"/>
              <a:gd name="T3" fmla="*/ 393 h 512"/>
              <a:gd name="T4" fmla="*/ 149 w 512"/>
              <a:gd name="T5" fmla="*/ 384 h 512"/>
              <a:gd name="T6" fmla="*/ 149 w 512"/>
              <a:gd name="T7" fmla="*/ 128 h 512"/>
              <a:gd name="T8" fmla="*/ 154 w 512"/>
              <a:gd name="T9" fmla="*/ 118 h 512"/>
              <a:gd name="T10" fmla="*/ 165 w 512"/>
              <a:gd name="T11" fmla="*/ 118 h 512"/>
              <a:gd name="T12" fmla="*/ 399 w 512"/>
              <a:gd name="T13" fmla="*/ 246 h 512"/>
              <a:gd name="T14" fmla="*/ 405 w 512"/>
              <a:gd name="T15" fmla="*/ 256 h 512"/>
              <a:gd name="T16" fmla="*/ 399 w 512"/>
              <a:gd name="T17" fmla="*/ 265 h 512"/>
              <a:gd name="T18" fmla="*/ 165 w 512"/>
              <a:gd name="T19" fmla="*/ 393 h 512"/>
              <a:gd name="T20" fmla="*/ 160 w 512"/>
              <a:gd name="T21" fmla="*/ 394 h 512"/>
              <a:gd name="T22" fmla="*/ 170 w 512"/>
              <a:gd name="T23" fmla="*/ 146 h 512"/>
              <a:gd name="T24" fmla="*/ 170 w 512"/>
              <a:gd name="T25" fmla="*/ 366 h 512"/>
              <a:gd name="T26" fmla="*/ 372 w 512"/>
              <a:gd name="T27" fmla="*/ 256 h 512"/>
              <a:gd name="T28" fmla="*/ 170 w 512"/>
              <a:gd name="T29" fmla="*/ 146 h 512"/>
              <a:gd name="T30" fmla="*/ 256 w 512"/>
              <a:gd name="T31" fmla="*/ 0 h 512"/>
              <a:gd name="T32" fmla="*/ 0 w 512"/>
              <a:gd name="T33" fmla="*/ 256 h 512"/>
              <a:gd name="T34" fmla="*/ 256 w 512"/>
              <a:gd name="T35" fmla="*/ 512 h 512"/>
              <a:gd name="T36" fmla="*/ 512 w 512"/>
              <a:gd name="T37" fmla="*/ 256 h 512"/>
              <a:gd name="T38" fmla="*/ 256 w 512"/>
              <a:gd name="T3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160" y="394"/>
                </a:moveTo>
                <a:cubicBezTo>
                  <a:pt x="158" y="394"/>
                  <a:pt x="156" y="394"/>
                  <a:pt x="154" y="393"/>
                </a:cubicBezTo>
                <a:cubicBezTo>
                  <a:pt x="151" y="391"/>
                  <a:pt x="149" y="387"/>
                  <a:pt x="149" y="384"/>
                </a:cubicBezTo>
                <a:cubicBezTo>
                  <a:pt x="149" y="128"/>
                  <a:pt x="149" y="128"/>
                  <a:pt x="149" y="128"/>
                </a:cubicBezTo>
                <a:cubicBezTo>
                  <a:pt x="149" y="124"/>
                  <a:pt x="151" y="120"/>
                  <a:pt x="154" y="118"/>
                </a:cubicBezTo>
                <a:cubicBezTo>
                  <a:pt x="157" y="117"/>
                  <a:pt x="161" y="117"/>
                  <a:pt x="165" y="118"/>
                </a:cubicBezTo>
                <a:cubicBezTo>
                  <a:pt x="399" y="246"/>
                  <a:pt x="399" y="246"/>
                  <a:pt x="399" y="246"/>
                </a:cubicBezTo>
                <a:cubicBezTo>
                  <a:pt x="403" y="248"/>
                  <a:pt x="405" y="252"/>
                  <a:pt x="405" y="256"/>
                </a:cubicBezTo>
                <a:cubicBezTo>
                  <a:pt x="405" y="260"/>
                  <a:pt x="403" y="263"/>
                  <a:pt x="399" y="265"/>
                </a:cubicBezTo>
                <a:cubicBezTo>
                  <a:pt x="165" y="393"/>
                  <a:pt x="165" y="393"/>
                  <a:pt x="165" y="393"/>
                </a:cubicBezTo>
                <a:cubicBezTo>
                  <a:pt x="163" y="394"/>
                  <a:pt x="161" y="394"/>
                  <a:pt x="160" y="394"/>
                </a:cubicBezTo>
                <a:close/>
                <a:moveTo>
                  <a:pt x="170" y="146"/>
                </a:moveTo>
                <a:cubicBezTo>
                  <a:pt x="170" y="366"/>
                  <a:pt x="170" y="366"/>
                  <a:pt x="170" y="366"/>
                </a:cubicBezTo>
                <a:cubicBezTo>
                  <a:pt x="372" y="256"/>
                  <a:pt x="372" y="256"/>
                  <a:pt x="372" y="256"/>
                </a:cubicBezTo>
                <a:lnTo>
                  <a:pt x="170" y="146"/>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2E83"/>
          </a:solidFill>
          <a:ln>
            <a:noFill/>
          </a:ln>
        </p:spPr>
        <p:txBody>
          <a:bodyPr vert="horz" wrap="square" lIns="91440" tIns="45720" rIns="91440" bIns="45720" numCol="1" anchor="t" anchorCtr="0" compatLnSpc="1">
            <a:prstTxWarp prst="textNoShape">
              <a:avLst/>
            </a:prstTxWarp>
          </a:bodyPr>
          <a:lstStyle/>
          <a:p>
            <a:pPr defTabSz="457189">
              <a:defRPr/>
            </a:pPr>
            <a:endParaRPr lang="en-US" sz="1200">
              <a:solidFill>
                <a:srgbClr val="4B2E83"/>
              </a:solidFill>
              <a:latin typeface="Calibri"/>
            </a:endParaRPr>
          </a:p>
        </p:txBody>
      </p:sp>
      <p:sp>
        <p:nvSpPr>
          <p:cNvPr id="14" name="TextBox 13">
            <a:extLst>
              <a:ext uri="{FF2B5EF4-FFF2-40B4-BE49-F238E27FC236}">
                <a16:creationId xmlns:a16="http://schemas.microsoft.com/office/drawing/2014/main" id="{753D6AE6-EEF1-AB22-A099-771E6CFFB6B9}"/>
              </a:ext>
            </a:extLst>
          </p:cNvPr>
          <p:cNvSpPr txBox="1"/>
          <p:nvPr/>
        </p:nvSpPr>
        <p:spPr>
          <a:xfrm>
            <a:off x="955135" y="4907828"/>
            <a:ext cx="1204819" cy="246221"/>
          </a:xfrm>
          <a:prstGeom prst="rect">
            <a:avLst/>
          </a:prstGeom>
          <a:noFill/>
        </p:spPr>
        <p:txBody>
          <a:bodyPr wrap="square" rtlCol="0">
            <a:spAutoFit/>
          </a:bodyPr>
          <a:lstStyle/>
          <a:p>
            <a:pPr defTabSz="457178">
              <a:defRPr/>
            </a:pPr>
            <a:r>
              <a:rPr lang="en-US" sz="1000" b="1">
                <a:solidFill>
                  <a:srgbClr val="4B2E83"/>
                </a:solidFill>
                <a:latin typeface="Open Sans" panose="020B0606030504020204" pitchFamily="34" charset="0"/>
                <a:ea typeface="Open Sans" panose="020B0606030504020204" pitchFamily="34" charset="0"/>
                <a:cs typeface="Open Sans" panose="020B0606030504020204" pitchFamily="34" charset="0"/>
              </a:rPr>
              <a:t>Job Aids</a:t>
            </a:r>
          </a:p>
        </p:txBody>
      </p:sp>
      <p:sp>
        <p:nvSpPr>
          <p:cNvPr id="19" name="Rectangle 18">
            <a:extLst>
              <a:ext uri="{FF2B5EF4-FFF2-40B4-BE49-F238E27FC236}">
                <a16:creationId xmlns:a16="http://schemas.microsoft.com/office/drawing/2014/main" id="{B979E98C-A6B6-4372-24CE-0A394FC5DE1B}"/>
              </a:ext>
            </a:extLst>
          </p:cNvPr>
          <p:cNvSpPr/>
          <p:nvPr/>
        </p:nvSpPr>
        <p:spPr>
          <a:xfrm>
            <a:off x="2569048" y="4856453"/>
            <a:ext cx="3578342" cy="338554"/>
          </a:xfrm>
          <a:prstGeom prst="rect">
            <a:avLst/>
          </a:prstGeom>
        </p:spPr>
        <p:txBody>
          <a:bodyPr wrap="square" lIns="91440" tIns="45720" rIns="91440" bIns="45720" anchor="t">
            <a:spAutoFit/>
          </a:bodyPr>
          <a:lstStyle/>
          <a:p>
            <a:pPr defTabSz="457178">
              <a:buSzPct val="100000"/>
              <a:defRPr/>
            </a:pPr>
            <a:r>
              <a:rPr lang="en-US" sz="800" b="1">
                <a:solidFill>
                  <a:srgbClr val="4B2E83"/>
                </a:solidFill>
                <a:latin typeface="Open Sans"/>
                <a:ea typeface="Open Sans"/>
                <a:cs typeface="Open Sans"/>
              </a:rPr>
              <a:t>Reference materials </a:t>
            </a:r>
            <a:r>
              <a:rPr lang="en-US" sz="800">
                <a:solidFill>
                  <a:srgbClr val="4B2E83"/>
                </a:solidFill>
                <a:latin typeface="Open Sans"/>
                <a:ea typeface="Open Sans"/>
                <a:cs typeface="Open Sans"/>
              </a:rPr>
              <a:t>focusing on instructions to </a:t>
            </a:r>
            <a:r>
              <a:rPr lang="en-US" sz="800" b="1">
                <a:solidFill>
                  <a:srgbClr val="4B2E83"/>
                </a:solidFill>
                <a:latin typeface="Open Sans"/>
                <a:ea typeface="Open Sans"/>
                <a:cs typeface="Open Sans"/>
              </a:rPr>
              <a:t>complete a business process on Workday</a:t>
            </a:r>
            <a:endParaRPr lang="en-US" sz="800" b="1" i="1">
              <a:solidFill>
                <a:srgbClr val="4B2E83"/>
              </a:solidFill>
              <a:latin typeface="Open Sans"/>
              <a:ea typeface="Open Sans"/>
              <a:cs typeface="Open Sans"/>
            </a:endParaRPr>
          </a:p>
        </p:txBody>
      </p:sp>
      <p:grpSp>
        <p:nvGrpSpPr>
          <p:cNvPr id="22" name="Group 21">
            <a:extLst>
              <a:ext uri="{FF2B5EF4-FFF2-40B4-BE49-F238E27FC236}">
                <a16:creationId xmlns:a16="http://schemas.microsoft.com/office/drawing/2014/main" id="{4A65689F-E919-4A2E-34F9-53653EFBA231}"/>
              </a:ext>
            </a:extLst>
          </p:cNvPr>
          <p:cNvGrpSpPr/>
          <p:nvPr/>
        </p:nvGrpSpPr>
        <p:grpSpPr>
          <a:xfrm>
            <a:off x="585598" y="4858738"/>
            <a:ext cx="358904" cy="358904"/>
            <a:chOff x="1197512" y="4047390"/>
            <a:chExt cx="615556" cy="615556"/>
          </a:xfrm>
        </p:grpSpPr>
        <p:sp>
          <p:nvSpPr>
            <p:cNvPr id="23" name="Oval 22">
              <a:extLst>
                <a:ext uri="{FF2B5EF4-FFF2-40B4-BE49-F238E27FC236}">
                  <a16:creationId xmlns:a16="http://schemas.microsoft.com/office/drawing/2014/main" id="{8CA9B822-25FA-8A14-1A87-C77B16EC5EEA}"/>
                </a:ext>
              </a:extLst>
            </p:cNvPr>
            <p:cNvSpPr/>
            <p:nvPr/>
          </p:nvSpPr>
          <p:spPr>
            <a:xfrm>
              <a:off x="1197512" y="4047390"/>
              <a:ext cx="615556" cy="61555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srgbClr val="E8D3A2"/>
                </a:solidFill>
                <a:latin typeface="Calibri"/>
              </a:endParaRPr>
            </a:p>
          </p:txBody>
        </p:sp>
        <p:grpSp>
          <p:nvGrpSpPr>
            <p:cNvPr id="25" name="Group 24">
              <a:extLst>
                <a:ext uri="{FF2B5EF4-FFF2-40B4-BE49-F238E27FC236}">
                  <a16:creationId xmlns:a16="http://schemas.microsoft.com/office/drawing/2014/main" id="{F27248BE-B0D4-6B8E-24E8-578EB69EC97B}"/>
                </a:ext>
              </a:extLst>
            </p:cNvPr>
            <p:cNvGrpSpPr/>
            <p:nvPr/>
          </p:nvGrpSpPr>
          <p:grpSpPr>
            <a:xfrm>
              <a:off x="1341870" y="4146861"/>
              <a:ext cx="400357" cy="407017"/>
              <a:chOff x="1781175" y="6981825"/>
              <a:chExt cx="571500" cy="581025"/>
            </a:xfrm>
            <a:solidFill>
              <a:schemeClr val="bg2"/>
            </a:solidFill>
          </p:grpSpPr>
          <p:sp>
            <p:nvSpPr>
              <p:cNvPr id="26" name="Freeform 96">
                <a:extLst>
                  <a:ext uri="{FF2B5EF4-FFF2-40B4-BE49-F238E27FC236}">
                    <a16:creationId xmlns:a16="http://schemas.microsoft.com/office/drawing/2014/main" id="{CC59ABDD-5438-93D5-8ECF-7FA2ACDEFABC}"/>
                  </a:ext>
                </a:extLst>
              </p:cNvPr>
              <p:cNvSpPr>
                <a:spLocks/>
              </p:cNvSpPr>
              <p:nvPr/>
            </p:nvSpPr>
            <p:spPr bwMode="auto">
              <a:xfrm>
                <a:off x="1855788" y="7283450"/>
                <a:ext cx="179388" cy="22225"/>
              </a:xfrm>
              <a:custGeom>
                <a:avLst/>
                <a:gdLst>
                  <a:gd name="T0" fmla="*/ 72 w 77"/>
                  <a:gd name="T1" fmla="*/ 0 h 10"/>
                  <a:gd name="T2" fmla="*/ 5 w 77"/>
                  <a:gd name="T3" fmla="*/ 0 h 10"/>
                  <a:gd name="T4" fmla="*/ 0 w 77"/>
                  <a:gd name="T5" fmla="*/ 5 h 10"/>
                  <a:gd name="T6" fmla="*/ 5 w 77"/>
                  <a:gd name="T7" fmla="*/ 10 h 10"/>
                  <a:gd name="T8" fmla="*/ 72 w 77"/>
                  <a:gd name="T9" fmla="*/ 10 h 10"/>
                  <a:gd name="T10" fmla="*/ 77 w 77"/>
                  <a:gd name="T11" fmla="*/ 5 h 10"/>
                  <a:gd name="T12" fmla="*/ 72 w 7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7" h="10">
                    <a:moveTo>
                      <a:pt x="72" y="0"/>
                    </a:moveTo>
                    <a:cubicBezTo>
                      <a:pt x="5" y="0"/>
                      <a:pt x="5" y="0"/>
                      <a:pt x="5" y="0"/>
                    </a:cubicBezTo>
                    <a:cubicBezTo>
                      <a:pt x="2" y="0"/>
                      <a:pt x="0" y="2"/>
                      <a:pt x="0" y="5"/>
                    </a:cubicBezTo>
                    <a:cubicBezTo>
                      <a:pt x="0" y="8"/>
                      <a:pt x="2" y="10"/>
                      <a:pt x="5" y="10"/>
                    </a:cubicBezTo>
                    <a:cubicBezTo>
                      <a:pt x="72" y="10"/>
                      <a:pt x="72" y="10"/>
                      <a:pt x="72" y="10"/>
                    </a:cubicBezTo>
                    <a:cubicBezTo>
                      <a:pt x="75" y="10"/>
                      <a:pt x="77" y="8"/>
                      <a:pt x="77" y="5"/>
                    </a:cubicBezTo>
                    <a:cubicBezTo>
                      <a:pt x="77" y="2"/>
                      <a:pt x="75" y="0"/>
                      <a:pt x="7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28" name="Freeform 97">
                <a:extLst>
                  <a:ext uri="{FF2B5EF4-FFF2-40B4-BE49-F238E27FC236}">
                    <a16:creationId xmlns:a16="http://schemas.microsoft.com/office/drawing/2014/main" id="{C9FEAC0C-9486-7EBC-6FFB-52B2174AC386}"/>
                  </a:ext>
                </a:extLst>
              </p:cNvPr>
              <p:cNvSpPr>
                <a:spLocks/>
              </p:cNvSpPr>
              <p:nvPr/>
            </p:nvSpPr>
            <p:spPr bwMode="auto">
              <a:xfrm>
                <a:off x="1855788" y="7354888"/>
                <a:ext cx="179388" cy="23813"/>
              </a:xfrm>
              <a:custGeom>
                <a:avLst/>
                <a:gdLst>
                  <a:gd name="T0" fmla="*/ 72 w 77"/>
                  <a:gd name="T1" fmla="*/ 0 h 10"/>
                  <a:gd name="T2" fmla="*/ 5 w 77"/>
                  <a:gd name="T3" fmla="*/ 0 h 10"/>
                  <a:gd name="T4" fmla="*/ 0 w 77"/>
                  <a:gd name="T5" fmla="*/ 5 h 10"/>
                  <a:gd name="T6" fmla="*/ 5 w 77"/>
                  <a:gd name="T7" fmla="*/ 10 h 10"/>
                  <a:gd name="T8" fmla="*/ 72 w 77"/>
                  <a:gd name="T9" fmla="*/ 10 h 10"/>
                  <a:gd name="T10" fmla="*/ 77 w 77"/>
                  <a:gd name="T11" fmla="*/ 5 h 10"/>
                  <a:gd name="T12" fmla="*/ 72 w 7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7" h="10">
                    <a:moveTo>
                      <a:pt x="72" y="0"/>
                    </a:moveTo>
                    <a:cubicBezTo>
                      <a:pt x="5" y="0"/>
                      <a:pt x="5" y="0"/>
                      <a:pt x="5" y="0"/>
                    </a:cubicBezTo>
                    <a:cubicBezTo>
                      <a:pt x="2" y="0"/>
                      <a:pt x="0" y="2"/>
                      <a:pt x="0" y="5"/>
                    </a:cubicBezTo>
                    <a:cubicBezTo>
                      <a:pt x="0" y="8"/>
                      <a:pt x="2" y="10"/>
                      <a:pt x="5" y="10"/>
                    </a:cubicBezTo>
                    <a:cubicBezTo>
                      <a:pt x="72" y="10"/>
                      <a:pt x="72" y="10"/>
                      <a:pt x="72" y="10"/>
                    </a:cubicBezTo>
                    <a:cubicBezTo>
                      <a:pt x="75" y="10"/>
                      <a:pt x="77" y="8"/>
                      <a:pt x="77" y="5"/>
                    </a:cubicBezTo>
                    <a:cubicBezTo>
                      <a:pt x="77" y="2"/>
                      <a:pt x="75" y="0"/>
                      <a:pt x="7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29" name="Freeform 98">
                <a:extLst>
                  <a:ext uri="{FF2B5EF4-FFF2-40B4-BE49-F238E27FC236}">
                    <a16:creationId xmlns:a16="http://schemas.microsoft.com/office/drawing/2014/main" id="{BC0E52F0-8582-1D60-82F7-BBD173A4A6A8}"/>
                  </a:ext>
                </a:extLst>
              </p:cNvPr>
              <p:cNvSpPr>
                <a:spLocks/>
              </p:cNvSpPr>
              <p:nvPr/>
            </p:nvSpPr>
            <p:spPr bwMode="auto">
              <a:xfrm>
                <a:off x="1855788" y="7210425"/>
                <a:ext cx="179388" cy="23813"/>
              </a:xfrm>
              <a:custGeom>
                <a:avLst/>
                <a:gdLst>
                  <a:gd name="T0" fmla="*/ 72 w 77"/>
                  <a:gd name="T1" fmla="*/ 0 h 10"/>
                  <a:gd name="T2" fmla="*/ 5 w 77"/>
                  <a:gd name="T3" fmla="*/ 0 h 10"/>
                  <a:gd name="T4" fmla="*/ 0 w 77"/>
                  <a:gd name="T5" fmla="*/ 5 h 10"/>
                  <a:gd name="T6" fmla="*/ 5 w 77"/>
                  <a:gd name="T7" fmla="*/ 10 h 10"/>
                  <a:gd name="T8" fmla="*/ 72 w 77"/>
                  <a:gd name="T9" fmla="*/ 10 h 10"/>
                  <a:gd name="T10" fmla="*/ 77 w 77"/>
                  <a:gd name="T11" fmla="*/ 5 h 10"/>
                  <a:gd name="T12" fmla="*/ 72 w 7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7" h="10">
                    <a:moveTo>
                      <a:pt x="72" y="0"/>
                    </a:moveTo>
                    <a:cubicBezTo>
                      <a:pt x="5" y="0"/>
                      <a:pt x="5" y="0"/>
                      <a:pt x="5" y="0"/>
                    </a:cubicBezTo>
                    <a:cubicBezTo>
                      <a:pt x="2" y="0"/>
                      <a:pt x="0" y="2"/>
                      <a:pt x="0" y="5"/>
                    </a:cubicBezTo>
                    <a:cubicBezTo>
                      <a:pt x="0" y="7"/>
                      <a:pt x="2" y="10"/>
                      <a:pt x="5" y="10"/>
                    </a:cubicBezTo>
                    <a:cubicBezTo>
                      <a:pt x="72" y="10"/>
                      <a:pt x="72" y="10"/>
                      <a:pt x="72" y="10"/>
                    </a:cubicBezTo>
                    <a:cubicBezTo>
                      <a:pt x="75" y="10"/>
                      <a:pt x="77" y="7"/>
                      <a:pt x="77" y="5"/>
                    </a:cubicBezTo>
                    <a:cubicBezTo>
                      <a:pt x="77" y="2"/>
                      <a:pt x="75" y="0"/>
                      <a:pt x="7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30" name="Freeform 99">
                <a:extLst>
                  <a:ext uri="{FF2B5EF4-FFF2-40B4-BE49-F238E27FC236}">
                    <a16:creationId xmlns:a16="http://schemas.microsoft.com/office/drawing/2014/main" id="{1FCD29D5-F209-4645-BC03-01C5F485668A}"/>
                  </a:ext>
                </a:extLst>
              </p:cNvPr>
              <p:cNvSpPr>
                <a:spLocks noEditPoints="1"/>
              </p:cNvSpPr>
              <p:nvPr/>
            </p:nvSpPr>
            <p:spPr bwMode="auto">
              <a:xfrm>
                <a:off x="1781175" y="6981825"/>
                <a:ext cx="428625" cy="581025"/>
              </a:xfrm>
              <a:custGeom>
                <a:avLst/>
                <a:gdLst>
                  <a:gd name="T0" fmla="*/ 179 w 184"/>
                  <a:gd name="T1" fmla="*/ 209 h 249"/>
                  <a:gd name="T2" fmla="*/ 174 w 184"/>
                  <a:gd name="T3" fmla="*/ 214 h 249"/>
                  <a:gd name="T4" fmla="*/ 174 w 184"/>
                  <a:gd name="T5" fmla="*/ 236 h 249"/>
                  <a:gd name="T6" fmla="*/ 171 w 184"/>
                  <a:gd name="T7" fmla="*/ 239 h 249"/>
                  <a:gd name="T8" fmla="*/ 13 w 184"/>
                  <a:gd name="T9" fmla="*/ 239 h 249"/>
                  <a:gd name="T10" fmla="*/ 10 w 184"/>
                  <a:gd name="T11" fmla="*/ 236 h 249"/>
                  <a:gd name="T12" fmla="*/ 10 w 184"/>
                  <a:gd name="T13" fmla="*/ 13 h 249"/>
                  <a:gd name="T14" fmla="*/ 13 w 184"/>
                  <a:gd name="T15" fmla="*/ 10 h 249"/>
                  <a:gd name="T16" fmla="*/ 131 w 184"/>
                  <a:gd name="T17" fmla="*/ 10 h 249"/>
                  <a:gd name="T18" fmla="*/ 131 w 184"/>
                  <a:gd name="T19" fmla="*/ 48 h 249"/>
                  <a:gd name="T20" fmla="*/ 136 w 184"/>
                  <a:gd name="T21" fmla="*/ 53 h 249"/>
                  <a:gd name="T22" fmla="*/ 174 w 184"/>
                  <a:gd name="T23" fmla="*/ 53 h 249"/>
                  <a:gd name="T24" fmla="*/ 174 w 184"/>
                  <a:gd name="T25" fmla="*/ 67 h 249"/>
                  <a:gd name="T26" fmla="*/ 179 w 184"/>
                  <a:gd name="T27" fmla="*/ 72 h 249"/>
                  <a:gd name="T28" fmla="*/ 184 w 184"/>
                  <a:gd name="T29" fmla="*/ 67 h 249"/>
                  <a:gd name="T30" fmla="*/ 184 w 184"/>
                  <a:gd name="T31" fmla="*/ 48 h 249"/>
                  <a:gd name="T32" fmla="*/ 180 w 184"/>
                  <a:gd name="T33" fmla="*/ 38 h 249"/>
                  <a:gd name="T34" fmla="*/ 145 w 184"/>
                  <a:gd name="T35" fmla="*/ 4 h 249"/>
                  <a:gd name="T36" fmla="*/ 136 w 184"/>
                  <a:gd name="T37" fmla="*/ 0 h 249"/>
                  <a:gd name="T38" fmla="*/ 136 w 184"/>
                  <a:gd name="T39" fmla="*/ 0 h 249"/>
                  <a:gd name="T40" fmla="*/ 13 w 184"/>
                  <a:gd name="T41" fmla="*/ 0 h 249"/>
                  <a:gd name="T42" fmla="*/ 0 w 184"/>
                  <a:gd name="T43" fmla="*/ 13 h 249"/>
                  <a:gd name="T44" fmla="*/ 0 w 184"/>
                  <a:gd name="T45" fmla="*/ 236 h 249"/>
                  <a:gd name="T46" fmla="*/ 13 w 184"/>
                  <a:gd name="T47" fmla="*/ 249 h 249"/>
                  <a:gd name="T48" fmla="*/ 171 w 184"/>
                  <a:gd name="T49" fmla="*/ 249 h 249"/>
                  <a:gd name="T50" fmla="*/ 184 w 184"/>
                  <a:gd name="T51" fmla="*/ 236 h 249"/>
                  <a:gd name="T52" fmla="*/ 184 w 184"/>
                  <a:gd name="T53" fmla="*/ 214 h 249"/>
                  <a:gd name="T54" fmla="*/ 179 w 184"/>
                  <a:gd name="T55" fmla="*/ 209 h 249"/>
                  <a:gd name="T56" fmla="*/ 171 w 184"/>
                  <a:gd name="T57" fmla="*/ 43 h 249"/>
                  <a:gd name="T58" fmla="*/ 141 w 184"/>
                  <a:gd name="T59" fmla="*/ 43 h 249"/>
                  <a:gd name="T60" fmla="*/ 141 w 184"/>
                  <a:gd name="T61" fmla="*/ 14 h 249"/>
                  <a:gd name="T62" fmla="*/ 171 w 184"/>
                  <a:gd name="T63" fmla="*/ 4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249">
                    <a:moveTo>
                      <a:pt x="179" y="209"/>
                    </a:moveTo>
                    <a:cubicBezTo>
                      <a:pt x="176" y="209"/>
                      <a:pt x="174" y="211"/>
                      <a:pt x="174" y="214"/>
                    </a:cubicBezTo>
                    <a:cubicBezTo>
                      <a:pt x="174" y="236"/>
                      <a:pt x="174" y="236"/>
                      <a:pt x="174" y="236"/>
                    </a:cubicBezTo>
                    <a:cubicBezTo>
                      <a:pt x="174" y="238"/>
                      <a:pt x="173" y="239"/>
                      <a:pt x="171" y="239"/>
                    </a:cubicBezTo>
                    <a:cubicBezTo>
                      <a:pt x="13" y="239"/>
                      <a:pt x="13" y="239"/>
                      <a:pt x="13" y="239"/>
                    </a:cubicBezTo>
                    <a:cubicBezTo>
                      <a:pt x="11" y="239"/>
                      <a:pt x="10" y="238"/>
                      <a:pt x="10" y="236"/>
                    </a:cubicBezTo>
                    <a:cubicBezTo>
                      <a:pt x="10" y="13"/>
                      <a:pt x="10" y="13"/>
                      <a:pt x="10" y="13"/>
                    </a:cubicBezTo>
                    <a:cubicBezTo>
                      <a:pt x="10" y="12"/>
                      <a:pt x="11" y="10"/>
                      <a:pt x="13" y="10"/>
                    </a:cubicBezTo>
                    <a:cubicBezTo>
                      <a:pt x="131" y="10"/>
                      <a:pt x="131" y="10"/>
                      <a:pt x="131" y="10"/>
                    </a:cubicBezTo>
                    <a:cubicBezTo>
                      <a:pt x="131" y="48"/>
                      <a:pt x="131" y="48"/>
                      <a:pt x="131" y="48"/>
                    </a:cubicBezTo>
                    <a:cubicBezTo>
                      <a:pt x="131" y="51"/>
                      <a:pt x="133" y="53"/>
                      <a:pt x="136" y="53"/>
                    </a:cubicBezTo>
                    <a:cubicBezTo>
                      <a:pt x="174" y="53"/>
                      <a:pt x="174" y="53"/>
                      <a:pt x="174" y="53"/>
                    </a:cubicBezTo>
                    <a:cubicBezTo>
                      <a:pt x="174" y="67"/>
                      <a:pt x="174" y="67"/>
                      <a:pt x="174" y="67"/>
                    </a:cubicBezTo>
                    <a:cubicBezTo>
                      <a:pt x="174" y="70"/>
                      <a:pt x="176" y="72"/>
                      <a:pt x="179" y="72"/>
                    </a:cubicBezTo>
                    <a:cubicBezTo>
                      <a:pt x="182" y="72"/>
                      <a:pt x="184" y="70"/>
                      <a:pt x="184" y="67"/>
                    </a:cubicBezTo>
                    <a:cubicBezTo>
                      <a:pt x="184" y="48"/>
                      <a:pt x="184" y="48"/>
                      <a:pt x="184" y="48"/>
                    </a:cubicBezTo>
                    <a:cubicBezTo>
                      <a:pt x="184" y="44"/>
                      <a:pt x="183" y="41"/>
                      <a:pt x="180" y="38"/>
                    </a:cubicBezTo>
                    <a:cubicBezTo>
                      <a:pt x="145" y="4"/>
                      <a:pt x="145" y="4"/>
                      <a:pt x="145" y="4"/>
                    </a:cubicBezTo>
                    <a:cubicBezTo>
                      <a:pt x="143" y="1"/>
                      <a:pt x="140" y="0"/>
                      <a:pt x="136" y="0"/>
                    </a:cubicBezTo>
                    <a:cubicBezTo>
                      <a:pt x="136" y="0"/>
                      <a:pt x="136" y="0"/>
                      <a:pt x="136" y="0"/>
                    </a:cubicBezTo>
                    <a:cubicBezTo>
                      <a:pt x="13" y="0"/>
                      <a:pt x="13" y="0"/>
                      <a:pt x="13" y="0"/>
                    </a:cubicBezTo>
                    <a:cubicBezTo>
                      <a:pt x="6" y="0"/>
                      <a:pt x="0" y="6"/>
                      <a:pt x="0" y="13"/>
                    </a:cubicBezTo>
                    <a:cubicBezTo>
                      <a:pt x="0" y="236"/>
                      <a:pt x="0" y="236"/>
                      <a:pt x="0" y="236"/>
                    </a:cubicBezTo>
                    <a:cubicBezTo>
                      <a:pt x="0" y="243"/>
                      <a:pt x="6" y="249"/>
                      <a:pt x="13" y="249"/>
                    </a:cubicBezTo>
                    <a:cubicBezTo>
                      <a:pt x="171" y="249"/>
                      <a:pt x="171" y="249"/>
                      <a:pt x="171" y="249"/>
                    </a:cubicBezTo>
                    <a:cubicBezTo>
                      <a:pt x="178" y="249"/>
                      <a:pt x="184" y="243"/>
                      <a:pt x="184" y="236"/>
                    </a:cubicBezTo>
                    <a:cubicBezTo>
                      <a:pt x="184" y="214"/>
                      <a:pt x="184" y="214"/>
                      <a:pt x="184" y="214"/>
                    </a:cubicBezTo>
                    <a:cubicBezTo>
                      <a:pt x="184" y="211"/>
                      <a:pt x="182" y="209"/>
                      <a:pt x="179" y="209"/>
                    </a:cubicBezTo>
                    <a:close/>
                    <a:moveTo>
                      <a:pt x="171" y="43"/>
                    </a:moveTo>
                    <a:cubicBezTo>
                      <a:pt x="141" y="43"/>
                      <a:pt x="141" y="43"/>
                      <a:pt x="141" y="43"/>
                    </a:cubicBezTo>
                    <a:cubicBezTo>
                      <a:pt x="141" y="14"/>
                      <a:pt x="141" y="14"/>
                      <a:pt x="141" y="14"/>
                    </a:cubicBezTo>
                    <a:lnTo>
                      <a:pt x="171"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sp>
            <p:nvSpPr>
              <p:cNvPr id="31" name="Freeform 100">
                <a:extLst>
                  <a:ext uri="{FF2B5EF4-FFF2-40B4-BE49-F238E27FC236}">
                    <a16:creationId xmlns:a16="http://schemas.microsoft.com/office/drawing/2014/main" id="{4C9CE363-0A49-708E-CC60-C64FC1DE4D49}"/>
                  </a:ext>
                </a:extLst>
              </p:cNvPr>
              <p:cNvSpPr>
                <a:spLocks noEditPoints="1"/>
              </p:cNvSpPr>
              <p:nvPr/>
            </p:nvSpPr>
            <p:spPr bwMode="auto">
              <a:xfrm>
                <a:off x="2070100" y="7170738"/>
                <a:ext cx="282575" cy="284163"/>
              </a:xfrm>
              <a:custGeom>
                <a:avLst/>
                <a:gdLst>
                  <a:gd name="T0" fmla="*/ 116 w 122"/>
                  <a:gd name="T1" fmla="*/ 90 h 122"/>
                  <a:gd name="T2" fmla="*/ 80 w 122"/>
                  <a:gd name="T3" fmla="*/ 73 h 122"/>
                  <a:gd name="T4" fmla="*/ 80 w 122"/>
                  <a:gd name="T5" fmla="*/ 70 h 122"/>
                  <a:gd name="T6" fmla="*/ 88 w 122"/>
                  <a:gd name="T7" fmla="*/ 56 h 122"/>
                  <a:gd name="T8" fmla="*/ 92 w 122"/>
                  <a:gd name="T9" fmla="*/ 45 h 122"/>
                  <a:gd name="T10" fmla="*/ 90 w 122"/>
                  <a:gd name="T11" fmla="*/ 38 h 122"/>
                  <a:gd name="T12" fmla="*/ 90 w 122"/>
                  <a:gd name="T13" fmla="*/ 27 h 122"/>
                  <a:gd name="T14" fmla="*/ 61 w 122"/>
                  <a:gd name="T15" fmla="*/ 0 h 122"/>
                  <a:gd name="T16" fmla="*/ 32 w 122"/>
                  <a:gd name="T17" fmla="*/ 27 h 122"/>
                  <a:gd name="T18" fmla="*/ 32 w 122"/>
                  <a:gd name="T19" fmla="*/ 38 h 122"/>
                  <a:gd name="T20" fmla="*/ 30 w 122"/>
                  <a:gd name="T21" fmla="*/ 45 h 122"/>
                  <a:gd name="T22" fmla="*/ 35 w 122"/>
                  <a:gd name="T23" fmla="*/ 56 h 122"/>
                  <a:gd name="T24" fmla="*/ 43 w 122"/>
                  <a:gd name="T25" fmla="*/ 70 h 122"/>
                  <a:gd name="T26" fmla="*/ 43 w 122"/>
                  <a:gd name="T27" fmla="*/ 73 h 122"/>
                  <a:gd name="T28" fmla="*/ 6 w 122"/>
                  <a:gd name="T29" fmla="*/ 90 h 122"/>
                  <a:gd name="T30" fmla="*/ 0 w 122"/>
                  <a:gd name="T31" fmla="*/ 99 h 122"/>
                  <a:gd name="T32" fmla="*/ 0 w 122"/>
                  <a:gd name="T33" fmla="*/ 113 h 122"/>
                  <a:gd name="T34" fmla="*/ 9 w 122"/>
                  <a:gd name="T35" fmla="*/ 122 h 122"/>
                  <a:gd name="T36" fmla="*/ 113 w 122"/>
                  <a:gd name="T37" fmla="*/ 122 h 122"/>
                  <a:gd name="T38" fmla="*/ 122 w 122"/>
                  <a:gd name="T39" fmla="*/ 113 h 122"/>
                  <a:gd name="T40" fmla="*/ 122 w 122"/>
                  <a:gd name="T41" fmla="*/ 99 h 122"/>
                  <a:gd name="T42" fmla="*/ 116 w 122"/>
                  <a:gd name="T43" fmla="*/ 90 h 122"/>
                  <a:gd name="T44" fmla="*/ 112 w 122"/>
                  <a:gd name="T45" fmla="*/ 112 h 122"/>
                  <a:gd name="T46" fmla="*/ 10 w 122"/>
                  <a:gd name="T47" fmla="*/ 112 h 122"/>
                  <a:gd name="T48" fmla="*/ 10 w 122"/>
                  <a:gd name="T49" fmla="*/ 99 h 122"/>
                  <a:gd name="T50" fmla="*/ 52 w 122"/>
                  <a:gd name="T51" fmla="*/ 75 h 122"/>
                  <a:gd name="T52" fmla="*/ 53 w 122"/>
                  <a:gd name="T53" fmla="*/ 74 h 122"/>
                  <a:gd name="T54" fmla="*/ 53 w 122"/>
                  <a:gd name="T55" fmla="*/ 68 h 122"/>
                  <a:gd name="T56" fmla="*/ 51 w 122"/>
                  <a:gd name="T57" fmla="*/ 65 h 122"/>
                  <a:gd name="T58" fmla="*/ 44 w 122"/>
                  <a:gd name="T59" fmla="*/ 52 h 122"/>
                  <a:gd name="T60" fmla="*/ 42 w 122"/>
                  <a:gd name="T61" fmla="*/ 49 h 122"/>
                  <a:gd name="T62" fmla="*/ 40 w 122"/>
                  <a:gd name="T63" fmla="*/ 45 h 122"/>
                  <a:gd name="T64" fmla="*/ 41 w 122"/>
                  <a:gd name="T65" fmla="*/ 43 h 122"/>
                  <a:gd name="T66" fmla="*/ 42 w 122"/>
                  <a:gd name="T67" fmla="*/ 40 h 122"/>
                  <a:gd name="T68" fmla="*/ 42 w 122"/>
                  <a:gd name="T69" fmla="*/ 27 h 122"/>
                  <a:gd name="T70" fmla="*/ 61 w 122"/>
                  <a:gd name="T71" fmla="*/ 10 h 122"/>
                  <a:gd name="T72" fmla="*/ 80 w 122"/>
                  <a:gd name="T73" fmla="*/ 27 h 122"/>
                  <a:gd name="T74" fmla="*/ 80 w 122"/>
                  <a:gd name="T75" fmla="*/ 40 h 122"/>
                  <a:gd name="T76" fmla="*/ 81 w 122"/>
                  <a:gd name="T77" fmla="*/ 43 h 122"/>
                  <a:gd name="T78" fmla="*/ 82 w 122"/>
                  <a:gd name="T79" fmla="*/ 45 h 122"/>
                  <a:gd name="T80" fmla="*/ 80 w 122"/>
                  <a:gd name="T81" fmla="*/ 49 h 122"/>
                  <a:gd name="T82" fmla="*/ 78 w 122"/>
                  <a:gd name="T83" fmla="*/ 52 h 122"/>
                  <a:gd name="T84" fmla="*/ 71 w 122"/>
                  <a:gd name="T85" fmla="*/ 65 h 122"/>
                  <a:gd name="T86" fmla="*/ 70 w 122"/>
                  <a:gd name="T87" fmla="*/ 68 h 122"/>
                  <a:gd name="T88" fmla="*/ 70 w 122"/>
                  <a:gd name="T89" fmla="*/ 74 h 122"/>
                  <a:gd name="T90" fmla="*/ 70 w 122"/>
                  <a:gd name="T91" fmla="*/ 75 h 122"/>
                  <a:gd name="T92" fmla="*/ 112 w 122"/>
                  <a:gd name="T93" fmla="*/ 99 h 122"/>
                  <a:gd name="T94" fmla="*/ 112 w 122"/>
                  <a:gd name="T9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2">
                    <a:moveTo>
                      <a:pt x="116" y="90"/>
                    </a:moveTo>
                    <a:cubicBezTo>
                      <a:pt x="87" y="79"/>
                      <a:pt x="81" y="74"/>
                      <a:pt x="80" y="73"/>
                    </a:cubicBezTo>
                    <a:cubicBezTo>
                      <a:pt x="80" y="70"/>
                      <a:pt x="80" y="70"/>
                      <a:pt x="80" y="70"/>
                    </a:cubicBezTo>
                    <a:cubicBezTo>
                      <a:pt x="83" y="66"/>
                      <a:pt x="86" y="61"/>
                      <a:pt x="88" y="56"/>
                    </a:cubicBezTo>
                    <a:cubicBezTo>
                      <a:pt x="90" y="53"/>
                      <a:pt x="92" y="49"/>
                      <a:pt x="92" y="45"/>
                    </a:cubicBezTo>
                    <a:cubicBezTo>
                      <a:pt x="92" y="43"/>
                      <a:pt x="91" y="40"/>
                      <a:pt x="90" y="38"/>
                    </a:cubicBezTo>
                    <a:cubicBezTo>
                      <a:pt x="90" y="27"/>
                      <a:pt x="90" y="27"/>
                      <a:pt x="90" y="27"/>
                    </a:cubicBezTo>
                    <a:cubicBezTo>
                      <a:pt x="90" y="10"/>
                      <a:pt x="79" y="0"/>
                      <a:pt x="61" y="0"/>
                    </a:cubicBezTo>
                    <a:cubicBezTo>
                      <a:pt x="43" y="0"/>
                      <a:pt x="32" y="11"/>
                      <a:pt x="32" y="27"/>
                    </a:cubicBezTo>
                    <a:cubicBezTo>
                      <a:pt x="32" y="38"/>
                      <a:pt x="32" y="38"/>
                      <a:pt x="32" y="38"/>
                    </a:cubicBezTo>
                    <a:cubicBezTo>
                      <a:pt x="31" y="40"/>
                      <a:pt x="30" y="43"/>
                      <a:pt x="30" y="45"/>
                    </a:cubicBezTo>
                    <a:cubicBezTo>
                      <a:pt x="30" y="49"/>
                      <a:pt x="32" y="53"/>
                      <a:pt x="35" y="56"/>
                    </a:cubicBezTo>
                    <a:cubicBezTo>
                      <a:pt x="37" y="61"/>
                      <a:pt x="39" y="66"/>
                      <a:pt x="43" y="70"/>
                    </a:cubicBezTo>
                    <a:cubicBezTo>
                      <a:pt x="43" y="73"/>
                      <a:pt x="43" y="73"/>
                      <a:pt x="43" y="73"/>
                    </a:cubicBezTo>
                    <a:cubicBezTo>
                      <a:pt x="41" y="74"/>
                      <a:pt x="34" y="79"/>
                      <a:pt x="6" y="90"/>
                    </a:cubicBezTo>
                    <a:cubicBezTo>
                      <a:pt x="3" y="91"/>
                      <a:pt x="0" y="95"/>
                      <a:pt x="0" y="99"/>
                    </a:cubicBezTo>
                    <a:cubicBezTo>
                      <a:pt x="0" y="113"/>
                      <a:pt x="0" y="113"/>
                      <a:pt x="0" y="113"/>
                    </a:cubicBezTo>
                    <a:cubicBezTo>
                      <a:pt x="0" y="118"/>
                      <a:pt x="4" y="122"/>
                      <a:pt x="9" y="122"/>
                    </a:cubicBezTo>
                    <a:cubicBezTo>
                      <a:pt x="113" y="122"/>
                      <a:pt x="113" y="122"/>
                      <a:pt x="113" y="122"/>
                    </a:cubicBezTo>
                    <a:cubicBezTo>
                      <a:pt x="118" y="122"/>
                      <a:pt x="122" y="118"/>
                      <a:pt x="122" y="113"/>
                    </a:cubicBezTo>
                    <a:cubicBezTo>
                      <a:pt x="122" y="99"/>
                      <a:pt x="122" y="99"/>
                      <a:pt x="122" y="99"/>
                    </a:cubicBezTo>
                    <a:cubicBezTo>
                      <a:pt x="122" y="95"/>
                      <a:pt x="120" y="91"/>
                      <a:pt x="116" y="90"/>
                    </a:cubicBezTo>
                    <a:close/>
                    <a:moveTo>
                      <a:pt x="112" y="112"/>
                    </a:moveTo>
                    <a:cubicBezTo>
                      <a:pt x="10" y="112"/>
                      <a:pt x="10" y="112"/>
                      <a:pt x="10" y="112"/>
                    </a:cubicBezTo>
                    <a:cubicBezTo>
                      <a:pt x="10" y="99"/>
                      <a:pt x="10" y="99"/>
                      <a:pt x="10" y="99"/>
                    </a:cubicBezTo>
                    <a:cubicBezTo>
                      <a:pt x="47" y="85"/>
                      <a:pt x="51" y="80"/>
                      <a:pt x="52" y="75"/>
                    </a:cubicBezTo>
                    <a:cubicBezTo>
                      <a:pt x="52" y="75"/>
                      <a:pt x="53" y="74"/>
                      <a:pt x="53" y="74"/>
                    </a:cubicBezTo>
                    <a:cubicBezTo>
                      <a:pt x="53" y="68"/>
                      <a:pt x="53" y="68"/>
                      <a:pt x="53" y="68"/>
                    </a:cubicBezTo>
                    <a:cubicBezTo>
                      <a:pt x="53" y="67"/>
                      <a:pt x="52" y="66"/>
                      <a:pt x="51" y="65"/>
                    </a:cubicBezTo>
                    <a:cubicBezTo>
                      <a:pt x="48" y="62"/>
                      <a:pt x="45" y="57"/>
                      <a:pt x="44" y="52"/>
                    </a:cubicBezTo>
                    <a:cubicBezTo>
                      <a:pt x="44" y="50"/>
                      <a:pt x="43" y="50"/>
                      <a:pt x="42" y="49"/>
                    </a:cubicBezTo>
                    <a:cubicBezTo>
                      <a:pt x="41" y="48"/>
                      <a:pt x="40" y="47"/>
                      <a:pt x="40" y="45"/>
                    </a:cubicBezTo>
                    <a:cubicBezTo>
                      <a:pt x="40" y="44"/>
                      <a:pt x="41" y="43"/>
                      <a:pt x="41" y="43"/>
                    </a:cubicBezTo>
                    <a:cubicBezTo>
                      <a:pt x="42" y="42"/>
                      <a:pt x="42" y="41"/>
                      <a:pt x="42" y="40"/>
                    </a:cubicBezTo>
                    <a:cubicBezTo>
                      <a:pt x="42" y="27"/>
                      <a:pt x="42" y="27"/>
                      <a:pt x="42" y="27"/>
                    </a:cubicBezTo>
                    <a:cubicBezTo>
                      <a:pt x="42" y="16"/>
                      <a:pt x="49" y="10"/>
                      <a:pt x="61" y="10"/>
                    </a:cubicBezTo>
                    <a:cubicBezTo>
                      <a:pt x="74" y="10"/>
                      <a:pt x="80" y="16"/>
                      <a:pt x="80" y="27"/>
                    </a:cubicBezTo>
                    <a:cubicBezTo>
                      <a:pt x="80" y="40"/>
                      <a:pt x="80" y="40"/>
                      <a:pt x="80" y="40"/>
                    </a:cubicBezTo>
                    <a:cubicBezTo>
                      <a:pt x="80" y="41"/>
                      <a:pt x="80" y="42"/>
                      <a:pt x="81" y="43"/>
                    </a:cubicBezTo>
                    <a:cubicBezTo>
                      <a:pt x="82" y="43"/>
                      <a:pt x="82" y="44"/>
                      <a:pt x="82" y="45"/>
                    </a:cubicBezTo>
                    <a:cubicBezTo>
                      <a:pt x="82" y="47"/>
                      <a:pt x="81" y="48"/>
                      <a:pt x="80" y="49"/>
                    </a:cubicBezTo>
                    <a:cubicBezTo>
                      <a:pt x="79" y="50"/>
                      <a:pt x="79" y="50"/>
                      <a:pt x="78" y="52"/>
                    </a:cubicBezTo>
                    <a:cubicBezTo>
                      <a:pt x="77" y="57"/>
                      <a:pt x="74" y="62"/>
                      <a:pt x="71" y="65"/>
                    </a:cubicBezTo>
                    <a:cubicBezTo>
                      <a:pt x="70" y="66"/>
                      <a:pt x="70" y="67"/>
                      <a:pt x="70" y="68"/>
                    </a:cubicBezTo>
                    <a:cubicBezTo>
                      <a:pt x="70" y="74"/>
                      <a:pt x="70" y="74"/>
                      <a:pt x="70" y="74"/>
                    </a:cubicBezTo>
                    <a:cubicBezTo>
                      <a:pt x="70" y="74"/>
                      <a:pt x="70" y="75"/>
                      <a:pt x="70" y="75"/>
                    </a:cubicBezTo>
                    <a:cubicBezTo>
                      <a:pt x="71" y="80"/>
                      <a:pt x="76" y="85"/>
                      <a:pt x="112" y="99"/>
                    </a:cubicBezTo>
                    <a:lnTo>
                      <a:pt x="112"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grpSp>
      </p:grpSp>
      <p:sp>
        <p:nvSpPr>
          <p:cNvPr id="35" name="TextBox 34">
            <a:extLst>
              <a:ext uri="{FF2B5EF4-FFF2-40B4-BE49-F238E27FC236}">
                <a16:creationId xmlns:a16="http://schemas.microsoft.com/office/drawing/2014/main" id="{F1272766-A5D0-BA2D-86F2-4F86DFB7EC71}"/>
              </a:ext>
            </a:extLst>
          </p:cNvPr>
          <p:cNvSpPr txBox="1"/>
          <p:nvPr/>
        </p:nvSpPr>
        <p:spPr>
          <a:xfrm>
            <a:off x="923334" y="5364462"/>
            <a:ext cx="1204819" cy="246221"/>
          </a:xfrm>
          <a:prstGeom prst="rect">
            <a:avLst/>
          </a:prstGeom>
          <a:noFill/>
        </p:spPr>
        <p:txBody>
          <a:bodyPr wrap="square" lIns="91440" tIns="45720" rIns="91440" bIns="45720" rtlCol="0" anchor="t">
            <a:spAutoFit/>
          </a:bodyPr>
          <a:lstStyle/>
          <a:p>
            <a:pPr defTabSz="457178">
              <a:defRPr/>
            </a:pPr>
            <a:r>
              <a:rPr lang="en-US" sz="1000" b="1">
                <a:solidFill>
                  <a:srgbClr val="4B2E83"/>
                </a:solidFill>
                <a:latin typeface="Open Sans"/>
                <a:ea typeface="Open Sans"/>
                <a:cs typeface="Open Sans"/>
              </a:rPr>
              <a:t>Clinics</a:t>
            </a:r>
            <a:endParaRPr lang="en-US" sz="1000" b="1">
              <a:solidFill>
                <a:srgbClr val="4B2E8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2D300341-925F-400C-B438-F4D8BFE96248}"/>
              </a:ext>
            </a:extLst>
          </p:cNvPr>
          <p:cNvSpPr/>
          <p:nvPr/>
        </p:nvSpPr>
        <p:spPr>
          <a:xfrm>
            <a:off x="2569050" y="5324637"/>
            <a:ext cx="3590193" cy="461665"/>
          </a:xfrm>
          <a:prstGeom prst="rect">
            <a:avLst/>
          </a:prstGeom>
        </p:spPr>
        <p:txBody>
          <a:bodyPr wrap="square">
            <a:spAutoFit/>
          </a:bodyPr>
          <a:lstStyle/>
          <a:p>
            <a:pPr defTabSz="609570">
              <a:buSzPct val="100000"/>
              <a:defRPr/>
            </a:pP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Self-paced, hands-on practice sessions in the sandbox tenant </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to build familiarity with Workday functionality – also available post go-live (defined time)</a:t>
            </a:r>
          </a:p>
        </p:txBody>
      </p:sp>
      <p:grpSp>
        <p:nvGrpSpPr>
          <p:cNvPr id="37" name="Group 36">
            <a:extLst>
              <a:ext uri="{FF2B5EF4-FFF2-40B4-BE49-F238E27FC236}">
                <a16:creationId xmlns:a16="http://schemas.microsoft.com/office/drawing/2014/main" id="{F5F73655-B5D0-04D4-37A4-6A30B1AD48FA}"/>
              </a:ext>
            </a:extLst>
          </p:cNvPr>
          <p:cNvGrpSpPr/>
          <p:nvPr/>
        </p:nvGrpSpPr>
        <p:grpSpPr>
          <a:xfrm>
            <a:off x="577851" y="5306745"/>
            <a:ext cx="358905" cy="353405"/>
            <a:chOff x="286311" y="2223504"/>
            <a:chExt cx="615556" cy="615556"/>
          </a:xfrm>
        </p:grpSpPr>
        <p:sp>
          <p:nvSpPr>
            <p:cNvPr id="38" name="Oval 37">
              <a:extLst>
                <a:ext uri="{FF2B5EF4-FFF2-40B4-BE49-F238E27FC236}">
                  <a16:creationId xmlns:a16="http://schemas.microsoft.com/office/drawing/2014/main" id="{A782E443-A51D-C95F-C241-3A8ED016C2E2}"/>
                </a:ext>
              </a:extLst>
            </p:cNvPr>
            <p:cNvSpPr/>
            <p:nvPr/>
          </p:nvSpPr>
          <p:spPr>
            <a:xfrm>
              <a:off x="286311" y="2223504"/>
              <a:ext cx="615556" cy="61555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a:solidFill>
                  <a:srgbClr val="E8D3A2"/>
                </a:solidFill>
                <a:latin typeface="Calibri"/>
              </a:endParaRPr>
            </a:p>
          </p:txBody>
        </p:sp>
        <p:grpSp>
          <p:nvGrpSpPr>
            <p:cNvPr id="39" name="Group 38">
              <a:extLst>
                <a:ext uri="{FF2B5EF4-FFF2-40B4-BE49-F238E27FC236}">
                  <a16:creationId xmlns:a16="http://schemas.microsoft.com/office/drawing/2014/main" id="{BD9D3489-1D9C-E34D-9EFB-677D81DB9A2C}"/>
                </a:ext>
              </a:extLst>
            </p:cNvPr>
            <p:cNvGrpSpPr/>
            <p:nvPr/>
          </p:nvGrpSpPr>
          <p:grpSpPr>
            <a:xfrm>
              <a:off x="462709" y="2350069"/>
              <a:ext cx="262759" cy="362426"/>
              <a:chOff x="3390900" y="1185863"/>
              <a:chExt cx="368300" cy="508000"/>
            </a:xfrm>
            <a:solidFill>
              <a:schemeClr val="bg2"/>
            </a:solidFill>
          </p:grpSpPr>
          <p:sp>
            <p:nvSpPr>
              <p:cNvPr id="40" name="Freeform 198">
                <a:extLst>
                  <a:ext uri="{FF2B5EF4-FFF2-40B4-BE49-F238E27FC236}">
                    <a16:creationId xmlns:a16="http://schemas.microsoft.com/office/drawing/2014/main" id="{EFF7CF50-D3BC-C6DC-E4FB-FA5BF81E09CC}"/>
                  </a:ext>
                </a:extLst>
              </p:cNvPr>
              <p:cNvSpPr>
                <a:spLocks noEditPoints="1"/>
              </p:cNvSpPr>
              <p:nvPr/>
            </p:nvSpPr>
            <p:spPr bwMode="auto">
              <a:xfrm>
                <a:off x="3390900" y="1185863"/>
                <a:ext cx="368300" cy="508000"/>
              </a:xfrm>
              <a:custGeom>
                <a:avLst/>
                <a:gdLst>
                  <a:gd name="T0" fmla="*/ 171 w 173"/>
                  <a:gd name="T1" fmla="*/ 211 h 238"/>
                  <a:gd name="T2" fmla="*/ 124 w 173"/>
                  <a:gd name="T3" fmla="*/ 85 h 238"/>
                  <a:gd name="T4" fmla="*/ 124 w 173"/>
                  <a:gd name="T5" fmla="*/ 45 h 238"/>
                  <a:gd name="T6" fmla="*/ 139 w 173"/>
                  <a:gd name="T7" fmla="*/ 26 h 238"/>
                  <a:gd name="T8" fmla="*/ 139 w 173"/>
                  <a:gd name="T9" fmla="*/ 20 h 238"/>
                  <a:gd name="T10" fmla="*/ 119 w 173"/>
                  <a:gd name="T11" fmla="*/ 0 h 238"/>
                  <a:gd name="T12" fmla="*/ 53 w 173"/>
                  <a:gd name="T13" fmla="*/ 0 h 238"/>
                  <a:gd name="T14" fmla="*/ 34 w 173"/>
                  <a:gd name="T15" fmla="*/ 20 h 238"/>
                  <a:gd name="T16" fmla="*/ 34 w 173"/>
                  <a:gd name="T17" fmla="*/ 26 h 238"/>
                  <a:gd name="T18" fmla="*/ 49 w 173"/>
                  <a:gd name="T19" fmla="*/ 45 h 238"/>
                  <a:gd name="T20" fmla="*/ 49 w 173"/>
                  <a:gd name="T21" fmla="*/ 85 h 238"/>
                  <a:gd name="T22" fmla="*/ 2 w 173"/>
                  <a:gd name="T23" fmla="*/ 211 h 238"/>
                  <a:gd name="T24" fmla="*/ 4 w 173"/>
                  <a:gd name="T25" fmla="*/ 229 h 238"/>
                  <a:gd name="T26" fmla="*/ 21 w 173"/>
                  <a:gd name="T27" fmla="*/ 238 h 238"/>
                  <a:gd name="T28" fmla="*/ 152 w 173"/>
                  <a:gd name="T29" fmla="*/ 238 h 238"/>
                  <a:gd name="T30" fmla="*/ 169 w 173"/>
                  <a:gd name="T31" fmla="*/ 229 h 238"/>
                  <a:gd name="T32" fmla="*/ 171 w 173"/>
                  <a:gd name="T33" fmla="*/ 211 h 238"/>
                  <a:gd name="T34" fmla="*/ 58 w 173"/>
                  <a:gd name="T35" fmla="*/ 87 h 238"/>
                  <a:gd name="T36" fmla="*/ 58 w 173"/>
                  <a:gd name="T37" fmla="*/ 85 h 238"/>
                  <a:gd name="T38" fmla="*/ 58 w 173"/>
                  <a:gd name="T39" fmla="*/ 41 h 238"/>
                  <a:gd name="T40" fmla="*/ 53 w 173"/>
                  <a:gd name="T41" fmla="*/ 36 h 238"/>
                  <a:gd name="T42" fmla="*/ 43 w 173"/>
                  <a:gd name="T43" fmla="*/ 26 h 238"/>
                  <a:gd name="T44" fmla="*/ 43 w 173"/>
                  <a:gd name="T45" fmla="*/ 20 h 238"/>
                  <a:gd name="T46" fmla="*/ 53 w 173"/>
                  <a:gd name="T47" fmla="*/ 10 h 238"/>
                  <a:gd name="T48" fmla="*/ 119 w 173"/>
                  <a:gd name="T49" fmla="*/ 10 h 238"/>
                  <a:gd name="T50" fmla="*/ 129 w 173"/>
                  <a:gd name="T51" fmla="*/ 20 h 238"/>
                  <a:gd name="T52" fmla="*/ 129 w 173"/>
                  <a:gd name="T53" fmla="*/ 26 h 238"/>
                  <a:gd name="T54" fmla="*/ 119 w 173"/>
                  <a:gd name="T55" fmla="*/ 36 h 238"/>
                  <a:gd name="T56" fmla="*/ 114 w 173"/>
                  <a:gd name="T57" fmla="*/ 41 h 238"/>
                  <a:gd name="T58" fmla="*/ 114 w 173"/>
                  <a:gd name="T59" fmla="*/ 85 h 238"/>
                  <a:gd name="T60" fmla="*/ 115 w 173"/>
                  <a:gd name="T61" fmla="*/ 87 h 238"/>
                  <a:gd name="T62" fmla="*/ 131 w 173"/>
                  <a:gd name="T63" fmla="*/ 130 h 238"/>
                  <a:gd name="T64" fmla="*/ 40 w 173"/>
                  <a:gd name="T65" fmla="*/ 136 h 238"/>
                  <a:gd name="T66" fmla="*/ 58 w 173"/>
                  <a:gd name="T67" fmla="*/ 87 h 238"/>
                  <a:gd name="T68" fmla="*/ 161 w 173"/>
                  <a:gd name="T69" fmla="*/ 224 h 238"/>
                  <a:gd name="T70" fmla="*/ 152 w 173"/>
                  <a:gd name="T71" fmla="*/ 228 h 238"/>
                  <a:gd name="T72" fmla="*/ 21 w 173"/>
                  <a:gd name="T73" fmla="*/ 228 h 238"/>
                  <a:gd name="T74" fmla="*/ 12 w 173"/>
                  <a:gd name="T75" fmla="*/ 224 h 238"/>
                  <a:gd name="T76" fmla="*/ 11 w 173"/>
                  <a:gd name="T77" fmla="*/ 214 h 238"/>
                  <a:gd name="T78" fmla="*/ 36 w 173"/>
                  <a:gd name="T79" fmla="*/ 146 h 238"/>
                  <a:gd name="T80" fmla="*/ 53 w 173"/>
                  <a:gd name="T81" fmla="*/ 146 h 238"/>
                  <a:gd name="T82" fmla="*/ 134 w 173"/>
                  <a:gd name="T83" fmla="*/ 139 h 238"/>
                  <a:gd name="T84" fmla="*/ 162 w 173"/>
                  <a:gd name="T85" fmla="*/ 214 h 238"/>
                  <a:gd name="T86" fmla="*/ 161 w 173"/>
                  <a:gd name="T87" fmla="*/ 2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 h="238">
                    <a:moveTo>
                      <a:pt x="171" y="211"/>
                    </a:moveTo>
                    <a:cubicBezTo>
                      <a:pt x="124" y="85"/>
                      <a:pt x="124" y="85"/>
                      <a:pt x="124" y="85"/>
                    </a:cubicBezTo>
                    <a:cubicBezTo>
                      <a:pt x="124" y="45"/>
                      <a:pt x="124" y="45"/>
                      <a:pt x="124" y="45"/>
                    </a:cubicBezTo>
                    <a:cubicBezTo>
                      <a:pt x="133" y="43"/>
                      <a:pt x="139" y="35"/>
                      <a:pt x="139" y="26"/>
                    </a:cubicBezTo>
                    <a:cubicBezTo>
                      <a:pt x="139" y="20"/>
                      <a:pt x="139" y="20"/>
                      <a:pt x="139" y="20"/>
                    </a:cubicBezTo>
                    <a:cubicBezTo>
                      <a:pt x="139" y="9"/>
                      <a:pt x="130" y="0"/>
                      <a:pt x="119" y="0"/>
                    </a:cubicBezTo>
                    <a:cubicBezTo>
                      <a:pt x="53" y="0"/>
                      <a:pt x="53" y="0"/>
                      <a:pt x="53" y="0"/>
                    </a:cubicBezTo>
                    <a:cubicBezTo>
                      <a:pt x="42" y="0"/>
                      <a:pt x="34" y="9"/>
                      <a:pt x="34" y="20"/>
                    </a:cubicBezTo>
                    <a:cubicBezTo>
                      <a:pt x="34" y="26"/>
                      <a:pt x="34" y="26"/>
                      <a:pt x="34" y="26"/>
                    </a:cubicBezTo>
                    <a:cubicBezTo>
                      <a:pt x="34" y="35"/>
                      <a:pt x="40" y="43"/>
                      <a:pt x="49" y="45"/>
                    </a:cubicBezTo>
                    <a:cubicBezTo>
                      <a:pt x="49" y="85"/>
                      <a:pt x="49" y="85"/>
                      <a:pt x="49" y="85"/>
                    </a:cubicBezTo>
                    <a:cubicBezTo>
                      <a:pt x="2" y="211"/>
                      <a:pt x="2" y="211"/>
                      <a:pt x="2" y="211"/>
                    </a:cubicBezTo>
                    <a:cubicBezTo>
                      <a:pt x="0" y="217"/>
                      <a:pt x="0" y="224"/>
                      <a:pt x="4" y="229"/>
                    </a:cubicBezTo>
                    <a:cubicBezTo>
                      <a:pt x="8" y="235"/>
                      <a:pt x="14" y="238"/>
                      <a:pt x="21" y="238"/>
                    </a:cubicBezTo>
                    <a:cubicBezTo>
                      <a:pt x="152" y="238"/>
                      <a:pt x="152" y="238"/>
                      <a:pt x="152" y="238"/>
                    </a:cubicBezTo>
                    <a:cubicBezTo>
                      <a:pt x="159" y="238"/>
                      <a:pt x="165" y="235"/>
                      <a:pt x="169" y="229"/>
                    </a:cubicBezTo>
                    <a:cubicBezTo>
                      <a:pt x="172" y="224"/>
                      <a:pt x="173" y="217"/>
                      <a:pt x="171" y="211"/>
                    </a:cubicBezTo>
                    <a:close/>
                    <a:moveTo>
                      <a:pt x="58" y="87"/>
                    </a:moveTo>
                    <a:cubicBezTo>
                      <a:pt x="58" y="87"/>
                      <a:pt x="58" y="86"/>
                      <a:pt x="58" y="85"/>
                    </a:cubicBezTo>
                    <a:cubicBezTo>
                      <a:pt x="58" y="41"/>
                      <a:pt x="58" y="41"/>
                      <a:pt x="58" y="41"/>
                    </a:cubicBezTo>
                    <a:cubicBezTo>
                      <a:pt x="58" y="38"/>
                      <a:pt x="56" y="36"/>
                      <a:pt x="53" y="36"/>
                    </a:cubicBezTo>
                    <a:cubicBezTo>
                      <a:pt x="48" y="36"/>
                      <a:pt x="43" y="31"/>
                      <a:pt x="43" y="26"/>
                    </a:cubicBezTo>
                    <a:cubicBezTo>
                      <a:pt x="43" y="20"/>
                      <a:pt x="43" y="20"/>
                      <a:pt x="43" y="20"/>
                    </a:cubicBezTo>
                    <a:cubicBezTo>
                      <a:pt x="43" y="14"/>
                      <a:pt x="48" y="10"/>
                      <a:pt x="53" y="10"/>
                    </a:cubicBezTo>
                    <a:cubicBezTo>
                      <a:pt x="119" y="10"/>
                      <a:pt x="119" y="10"/>
                      <a:pt x="119" y="10"/>
                    </a:cubicBezTo>
                    <a:cubicBezTo>
                      <a:pt x="125" y="10"/>
                      <a:pt x="129" y="14"/>
                      <a:pt x="129" y="20"/>
                    </a:cubicBezTo>
                    <a:cubicBezTo>
                      <a:pt x="129" y="26"/>
                      <a:pt x="129" y="26"/>
                      <a:pt x="129" y="26"/>
                    </a:cubicBezTo>
                    <a:cubicBezTo>
                      <a:pt x="129" y="31"/>
                      <a:pt x="125" y="36"/>
                      <a:pt x="119" y="36"/>
                    </a:cubicBezTo>
                    <a:cubicBezTo>
                      <a:pt x="117" y="36"/>
                      <a:pt x="114" y="38"/>
                      <a:pt x="114" y="41"/>
                    </a:cubicBezTo>
                    <a:cubicBezTo>
                      <a:pt x="114" y="85"/>
                      <a:pt x="114" y="85"/>
                      <a:pt x="114" y="85"/>
                    </a:cubicBezTo>
                    <a:cubicBezTo>
                      <a:pt x="114" y="86"/>
                      <a:pt x="115" y="87"/>
                      <a:pt x="115" y="87"/>
                    </a:cubicBezTo>
                    <a:cubicBezTo>
                      <a:pt x="131" y="130"/>
                      <a:pt x="131" y="130"/>
                      <a:pt x="131" y="130"/>
                    </a:cubicBezTo>
                    <a:cubicBezTo>
                      <a:pt x="124" y="135"/>
                      <a:pt x="80" y="137"/>
                      <a:pt x="40" y="136"/>
                    </a:cubicBezTo>
                    <a:lnTo>
                      <a:pt x="58" y="87"/>
                    </a:lnTo>
                    <a:close/>
                    <a:moveTo>
                      <a:pt x="161" y="224"/>
                    </a:moveTo>
                    <a:cubicBezTo>
                      <a:pt x="159" y="227"/>
                      <a:pt x="156" y="228"/>
                      <a:pt x="152" y="228"/>
                    </a:cubicBezTo>
                    <a:cubicBezTo>
                      <a:pt x="21" y="228"/>
                      <a:pt x="21" y="228"/>
                      <a:pt x="21" y="228"/>
                    </a:cubicBezTo>
                    <a:cubicBezTo>
                      <a:pt x="17" y="228"/>
                      <a:pt x="14" y="227"/>
                      <a:pt x="12" y="224"/>
                    </a:cubicBezTo>
                    <a:cubicBezTo>
                      <a:pt x="10" y="221"/>
                      <a:pt x="10" y="217"/>
                      <a:pt x="11" y="214"/>
                    </a:cubicBezTo>
                    <a:cubicBezTo>
                      <a:pt x="36" y="146"/>
                      <a:pt x="36" y="146"/>
                      <a:pt x="36" y="146"/>
                    </a:cubicBezTo>
                    <a:cubicBezTo>
                      <a:pt x="41" y="146"/>
                      <a:pt x="46" y="146"/>
                      <a:pt x="53" y="146"/>
                    </a:cubicBezTo>
                    <a:cubicBezTo>
                      <a:pt x="80" y="146"/>
                      <a:pt x="120" y="145"/>
                      <a:pt x="134" y="139"/>
                    </a:cubicBezTo>
                    <a:cubicBezTo>
                      <a:pt x="162" y="214"/>
                      <a:pt x="162" y="214"/>
                      <a:pt x="162" y="214"/>
                    </a:cubicBezTo>
                    <a:cubicBezTo>
                      <a:pt x="163" y="217"/>
                      <a:pt x="162" y="221"/>
                      <a:pt x="161" y="2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7576" tIns="53788" rIns="107576" bIns="53788" numCol="1" anchor="t" anchorCtr="0" compatLnSpc="1">
                <a:prstTxWarp prst="textNoShape">
                  <a:avLst/>
                </a:prstTxWarp>
              </a:bodyPr>
              <a:lstStyle/>
              <a:p>
                <a:pPr defTabSz="609570">
                  <a:defRPr/>
                </a:pPr>
                <a:endParaRPr lang="en-US" sz="2117">
                  <a:solidFill>
                    <a:srgbClr val="4B2E83"/>
                  </a:solidFill>
                  <a:latin typeface="Calibri"/>
                </a:endParaRPr>
              </a:p>
            </p:txBody>
          </p:sp>
          <p:sp>
            <p:nvSpPr>
              <p:cNvPr id="41" name="Freeform 199">
                <a:extLst>
                  <a:ext uri="{FF2B5EF4-FFF2-40B4-BE49-F238E27FC236}">
                    <a16:creationId xmlns:a16="http://schemas.microsoft.com/office/drawing/2014/main" id="{D0202838-0F81-C3C1-58C4-C2B822E20A92}"/>
                  </a:ext>
                </a:extLst>
              </p:cNvPr>
              <p:cNvSpPr>
                <a:spLocks noEditPoints="1"/>
              </p:cNvSpPr>
              <p:nvPr/>
            </p:nvSpPr>
            <p:spPr bwMode="auto">
              <a:xfrm>
                <a:off x="3481388" y="1514475"/>
                <a:ext cx="71438" cy="69850"/>
              </a:xfrm>
              <a:custGeom>
                <a:avLst/>
                <a:gdLst>
                  <a:gd name="T0" fmla="*/ 16 w 33"/>
                  <a:gd name="T1" fmla="*/ 0 h 33"/>
                  <a:gd name="T2" fmla="*/ 0 w 33"/>
                  <a:gd name="T3" fmla="*/ 16 h 33"/>
                  <a:gd name="T4" fmla="*/ 16 w 33"/>
                  <a:gd name="T5" fmla="*/ 33 h 33"/>
                  <a:gd name="T6" fmla="*/ 33 w 33"/>
                  <a:gd name="T7" fmla="*/ 16 h 33"/>
                  <a:gd name="T8" fmla="*/ 16 w 33"/>
                  <a:gd name="T9" fmla="*/ 0 h 33"/>
                  <a:gd name="T10" fmla="*/ 16 w 33"/>
                  <a:gd name="T11" fmla="*/ 24 h 33"/>
                  <a:gd name="T12" fmla="*/ 9 w 33"/>
                  <a:gd name="T13" fmla="*/ 16 h 33"/>
                  <a:gd name="T14" fmla="*/ 16 w 33"/>
                  <a:gd name="T15" fmla="*/ 9 h 33"/>
                  <a:gd name="T16" fmla="*/ 23 w 33"/>
                  <a:gd name="T17" fmla="*/ 16 h 33"/>
                  <a:gd name="T18" fmla="*/ 16 w 33"/>
                  <a:gd name="T1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0"/>
                      <a:pt x="0" y="7"/>
                      <a:pt x="0" y="16"/>
                    </a:cubicBezTo>
                    <a:cubicBezTo>
                      <a:pt x="0" y="26"/>
                      <a:pt x="7" y="33"/>
                      <a:pt x="16" y="33"/>
                    </a:cubicBezTo>
                    <a:cubicBezTo>
                      <a:pt x="26" y="33"/>
                      <a:pt x="33" y="26"/>
                      <a:pt x="33" y="16"/>
                    </a:cubicBezTo>
                    <a:cubicBezTo>
                      <a:pt x="33" y="7"/>
                      <a:pt x="26" y="0"/>
                      <a:pt x="16" y="0"/>
                    </a:cubicBezTo>
                    <a:close/>
                    <a:moveTo>
                      <a:pt x="16" y="24"/>
                    </a:moveTo>
                    <a:cubicBezTo>
                      <a:pt x="13" y="24"/>
                      <a:pt x="9" y="20"/>
                      <a:pt x="9" y="16"/>
                    </a:cubicBezTo>
                    <a:cubicBezTo>
                      <a:pt x="9" y="13"/>
                      <a:pt x="13" y="9"/>
                      <a:pt x="16" y="9"/>
                    </a:cubicBezTo>
                    <a:cubicBezTo>
                      <a:pt x="20" y="9"/>
                      <a:pt x="23" y="13"/>
                      <a:pt x="23" y="16"/>
                    </a:cubicBezTo>
                    <a:cubicBezTo>
                      <a:pt x="23" y="20"/>
                      <a:pt x="20" y="24"/>
                      <a:pt x="16"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7576" tIns="53788" rIns="107576" bIns="53788" numCol="1" anchor="t" anchorCtr="0" compatLnSpc="1">
                <a:prstTxWarp prst="textNoShape">
                  <a:avLst/>
                </a:prstTxWarp>
              </a:bodyPr>
              <a:lstStyle/>
              <a:p>
                <a:pPr defTabSz="609570">
                  <a:defRPr/>
                </a:pPr>
                <a:endParaRPr lang="en-US" sz="2117">
                  <a:solidFill>
                    <a:srgbClr val="4B2E83"/>
                  </a:solidFill>
                  <a:latin typeface="Calibri"/>
                </a:endParaRPr>
              </a:p>
            </p:txBody>
          </p:sp>
          <p:sp>
            <p:nvSpPr>
              <p:cNvPr id="42" name="Freeform 200">
                <a:extLst>
                  <a:ext uri="{FF2B5EF4-FFF2-40B4-BE49-F238E27FC236}">
                    <a16:creationId xmlns:a16="http://schemas.microsoft.com/office/drawing/2014/main" id="{EE3B8A1E-15C9-482B-7CEA-7B482BE5BDDA}"/>
                  </a:ext>
                </a:extLst>
              </p:cNvPr>
              <p:cNvSpPr>
                <a:spLocks noEditPoints="1"/>
              </p:cNvSpPr>
              <p:nvPr/>
            </p:nvSpPr>
            <p:spPr bwMode="auto">
              <a:xfrm>
                <a:off x="3568700" y="1552575"/>
                <a:ext cx="101600" cy="98425"/>
              </a:xfrm>
              <a:custGeom>
                <a:avLst/>
                <a:gdLst>
                  <a:gd name="T0" fmla="*/ 23 w 47"/>
                  <a:gd name="T1" fmla="*/ 0 h 46"/>
                  <a:gd name="T2" fmla="*/ 0 w 47"/>
                  <a:gd name="T3" fmla="*/ 23 h 46"/>
                  <a:gd name="T4" fmla="*/ 23 w 47"/>
                  <a:gd name="T5" fmla="*/ 46 h 46"/>
                  <a:gd name="T6" fmla="*/ 47 w 47"/>
                  <a:gd name="T7" fmla="*/ 23 h 46"/>
                  <a:gd name="T8" fmla="*/ 23 w 47"/>
                  <a:gd name="T9" fmla="*/ 0 h 46"/>
                  <a:gd name="T10" fmla="*/ 23 w 47"/>
                  <a:gd name="T11" fmla="*/ 37 h 46"/>
                  <a:gd name="T12" fmla="*/ 10 w 47"/>
                  <a:gd name="T13" fmla="*/ 23 h 46"/>
                  <a:gd name="T14" fmla="*/ 23 w 47"/>
                  <a:gd name="T15" fmla="*/ 9 h 46"/>
                  <a:gd name="T16" fmla="*/ 37 w 47"/>
                  <a:gd name="T17" fmla="*/ 23 h 46"/>
                  <a:gd name="T18" fmla="*/ 23 w 47"/>
                  <a:gd name="T1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3" y="0"/>
                    </a:moveTo>
                    <a:cubicBezTo>
                      <a:pt x="11" y="0"/>
                      <a:pt x="0" y="10"/>
                      <a:pt x="0" y="23"/>
                    </a:cubicBezTo>
                    <a:cubicBezTo>
                      <a:pt x="0" y="36"/>
                      <a:pt x="11" y="46"/>
                      <a:pt x="23" y="46"/>
                    </a:cubicBezTo>
                    <a:cubicBezTo>
                      <a:pt x="36" y="46"/>
                      <a:pt x="47" y="36"/>
                      <a:pt x="47" y="23"/>
                    </a:cubicBezTo>
                    <a:cubicBezTo>
                      <a:pt x="47" y="10"/>
                      <a:pt x="36" y="0"/>
                      <a:pt x="23" y="0"/>
                    </a:cubicBezTo>
                    <a:close/>
                    <a:moveTo>
                      <a:pt x="23" y="37"/>
                    </a:moveTo>
                    <a:cubicBezTo>
                      <a:pt x="16" y="37"/>
                      <a:pt x="10" y="30"/>
                      <a:pt x="10" y="23"/>
                    </a:cubicBezTo>
                    <a:cubicBezTo>
                      <a:pt x="10" y="16"/>
                      <a:pt x="16" y="9"/>
                      <a:pt x="23" y="9"/>
                    </a:cubicBezTo>
                    <a:cubicBezTo>
                      <a:pt x="31" y="9"/>
                      <a:pt x="37" y="16"/>
                      <a:pt x="37" y="23"/>
                    </a:cubicBezTo>
                    <a:cubicBezTo>
                      <a:pt x="37" y="30"/>
                      <a:pt x="31" y="37"/>
                      <a:pt x="23"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7576" tIns="53788" rIns="107576" bIns="53788" numCol="1" anchor="t" anchorCtr="0" compatLnSpc="1">
                <a:prstTxWarp prst="textNoShape">
                  <a:avLst/>
                </a:prstTxWarp>
              </a:bodyPr>
              <a:lstStyle/>
              <a:p>
                <a:pPr defTabSz="609570">
                  <a:defRPr/>
                </a:pPr>
                <a:endParaRPr lang="en-US" sz="2117">
                  <a:solidFill>
                    <a:srgbClr val="4B2E83"/>
                  </a:solidFill>
                  <a:latin typeface="Calibri"/>
                </a:endParaRPr>
              </a:p>
            </p:txBody>
          </p:sp>
          <p:sp>
            <p:nvSpPr>
              <p:cNvPr id="43" name="Freeform 201">
                <a:extLst>
                  <a:ext uri="{FF2B5EF4-FFF2-40B4-BE49-F238E27FC236}">
                    <a16:creationId xmlns:a16="http://schemas.microsoft.com/office/drawing/2014/main" id="{2560EC55-2DDB-9289-4847-EA43ADCF08A8}"/>
                  </a:ext>
                </a:extLst>
              </p:cNvPr>
              <p:cNvSpPr>
                <a:spLocks noEditPoints="1"/>
              </p:cNvSpPr>
              <p:nvPr/>
            </p:nvSpPr>
            <p:spPr bwMode="auto">
              <a:xfrm>
                <a:off x="3530600" y="1377950"/>
                <a:ext cx="65088"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15 w 30"/>
                  <a:gd name="T11" fmla="*/ 9 h 30"/>
                  <a:gd name="T12" fmla="*/ 21 w 30"/>
                  <a:gd name="T13" fmla="*/ 15 h 30"/>
                  <a:gd name="T14" fmla="*/ 15 w 30"/>
                  <a:gd name="T15" fmla="*/ 20 h 30"/>
                  <a:gd name="T16" fmla="*/ 10 w 30"/>
                  <a:gd name="T17" fmla="*/ 15 h 30"/>
                  <a:gd name="T18" fmla="*/ 15 w 30"/>
                  <a:gd name="T1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24" y="30"/>
                      <a:pt x="30" y="23"/>
                      <a:pt x="30" y="15"/>
                    </a:cubicBezTo>
                    <a:cubicBezTo>
                      <a:pt x="30" y="7"/>
                      <a:pt x="24" y="0"/>
                      <a:pt x="15" y="0"/>
                    </a:cubicBezTo>
                    <a:cubicBezTo>
                      <a:pt x="7" y="0"/>
                      <a:pt x="0" y="7"/>
                      <a:pt x="0" y="15"/>
                    </a:cubicBezTo>
                    <a:cubicBezTo>
                      <a:pt x="0" y="23"/>
                      <a:pt x="7" y="30"/>
                      <a:pt x="15" y="30"/>
                    </a:cubicBezTo>
                    <a:close/>
                    <a:moveTo>
                      <a:pt x="15" y="9"/>
                    </a:moveTo>
                    <a:cubicBezTo>
                      <a:pt x="18" y="9"/>
                      <a:pt x="21" y="12"/>
                      <a:pt x="21" y="15"/>
                    </a:cubicBezTo>
                    <a:cubicBezTo>
                      <a:pt x="21" y="18"/>
                      <a:pt x="18" y="20"/>
                      <a:pt x="15" y="20"/>
                    </a:cubicBezTo>
                    <a:cubicBezTo>
                      <a:pt x="12" y="20"/>
                      <a:pt x="10" y="18"/>
                      <a:pt x="10" y="15"/>
                    </a:cubicBezTo>
                    <a:cubicBezTo>
                      <a:pt x="10" y="12"/>
                      <a:pt x="12" y="9"/>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7576" tIns="53788" rIns="107576" bIns="53788" numCol="1" anchor="t" anchorCtr="0" compatLnSpc="1">
                <a:prstTxWarp prst="textNoShape">
                  <a:avLst/>
                </a:prstTxWarp>
              </a:bodyPr>
              <a:lstStyle/>
              <a:p>
                <a:pPr defTabSz="609570">
                  <a:defRPr/>
                </a:pPr>
                <a:endParaRPr lang="en-US" sz="2117">
                  <a:solidFill>
                    <a:srgbClr val="4B2E83"/>
                  </a:solidFill>
                  <a:latin typeface="Calibri"/>
                </a:endParaRPr>
              </a:p>
            </p:txBody>
          </p:sp>
        </p:grpSp>
      </p:grpSp>
      <p:cxnSp>
        <p:nvCxnSpPr>
          <p:cNvPr id="53" name="Straight Connector 52">
            <a:extLst>
              <a:ext uri="{FF2B5EF4-FFF2-40B4-BE49-F238E27FC236}">
                <a16:creationId xmlns:a16="http://schemas.microsoft.com/office/drawing/2014/main" id="{CF7BBDCB-0BE3-BB27-1023-6BB4E401687E}"/>
              </a:ext>
            </a:extLst>
          </p:cNvPr>
          <p:cNvCxnSpPr>
            <a:cxnSpLocks/>
          </p:cNvCxnSpPr>
          <p:nvPr/>
        </p:nvCxnSpPr>
        <p:spPr>
          <a:xfrm>
            <a:off x="604011" y="3785565"/>
            <a:ext cx="5491438" cy="0"/>
          </a:xfrm>
          <a:prstGeom prst="line">
            <a:avLst/>
          </a:prstGeom>
          <a:ln>
            <a:solidFill>
              <a:schemeClr val="tx2">
                <a:lumMod val="40000"/>
                <a:lumOff val="6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BD26351-4033-3B63-3799-606D2CCC27E7}"/>
              </a:ext>
            </a:extLst>
          </p:cNvPr>
          <p:cNvCxnSpPr>
            <a:cxnSpLocks/>
          </p:cNvCxnSpPr>
          <p:nvPr/>
        </p:nvCxnSpPr>
        <p:spPr>
          <a:xfrm>
            <a:off x="604011" y="4310632"/>
            <a:ext cx="5491438" cy="0"/>
          </a:xfrm>
          <a:prstGeom prst="line">
            <a:avLst/>
          </a:prstGeom>
          <a:ln>
            <a:solidFill>
              <a:schemeClr val="tx2">
                <a:lumMod val="40000"/>
                <a:lumOff val="6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993497F-E238-2340-3604-F7BAB7C2733D}"/>
              </a:ext>
            </a:extLst>
          </p:cNvPr>
          <p:cNvCxnSpPr>
            <a:cxnSpLocks/>
          </p:cNvCxnSpPr>
          <p:nvPr/>
        </p:nvCxnSpPr>
        <p:spPr>
          <a:xfrm>
            <a:off x="604011" y="4828552"/>
            <a:ext cx="5491438" cy="0"/>
          </a:xfrm>
          <a:prstGeom prst="line">
            <a:avLst/>
          </a:prstGeom>
          <a:ln>
            <a:solidFill>
              <a:schemeClr val="tx2">
                <a:lumMod val="40000"/>
                <a:lumOff val="6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571F7C4-CFA8-915B-6924-DAE7467DE2E6}"/>
              </a:ext>
            </a:extLst>
          </p:cNvPr>
          <p:cNvCxnSpPr>
            <a:cxnSpLocks/>
          </p:cNvCxnSpPr>
          <p:nvPr/>
        </p:nvCxnSpPr>
        <p:spPr>
          <a:xfrm>
            <a:off x="604011" y="5253460"/>
            <a:ext cx="5491438" cy="0"/>
          </a:xfrm>
          <a:prstGeom prst="line">
            <a:avLst/>
          </a:prstGeom>
          <a:ln>
            <a:solidFill>
              <a:schemeClr val="tx2">
                <a:lumMod val="40000"/>
                <a:lumOff val="6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3EF21A6-4E45-6458-DCBF-C3543A01150B}"/>
              </a:ext>
            </a:extLst>
          </p:cNvPr>
          <p:cNvSpPr txBox="1"/>
          <p:nvPr/>
        </p:nvSpPr>
        <p:spPr>
          <a:xfrm>
            <a:off x="6179773" y="2880205"/>
            <a:ext cx="2782600" cy="1384995"/>
          </a:xfrm>
          <a:prstGeom prst="rect">
            <a:avLst/>
          </a:prstGeom>
          <a:noFill/>
        </p:spPr>
        <p:txBody>
          <a:bodyPr wrap="square" rtlCol="0">
            <a:spAutoFit/>
          </a:bodyPr>
          <a:lstStyle/>
          <a:p>
            <a:pPr marL="344488" indent="-171450" defTabSz="685800">
              <a:buFont typeface="Arial" panose="020B0604020202020204" pitchFamily="34" charset="0"/>
              <a:buChar char="•"/>
              <a:defRPr/>
            </a:pPr>
            <a:r>
              <a:rPr lang="en-US" sz="1050" b="1" i="1">
                <a:solidFill>
                  <a:srgbClr val="4B2E83"/>
                </a:solidFill>
                <a:latin typeface="Calibri"/>
              </a:rPr>
              <a:t>Virtual Live training – </a:t>
            </a:r>
            <a:r>
              <a:rPr lang="en-US" sz="1050" i="1">
                <a:solidFill>
                  <a:srgbClr val="4B2E83"/>
                </a:solidFill>
                <a:latin typeface="Calibri"/>
              </a:rPr>
              <a:t>VILT courses:  </a:t>
            </a:r>
            <a:r>
              <a:rPr lang="en-US" sz="1050" b="1" i="1">
                <a:solidFill>
                  <a:srgbClr val="E8D3A2">
                    <a:lumMod val="50000"/>
                  </a:srgbClr>
                </a:solidFill>
                <a:latin typeface="Calibri"/>
              </a:rPr>
              <a:t>35%</a:t>
            </a:r>
          </a:p>
          <a:p>
            <a:pPr marL="344488" indent="-171450" defTabSz="685800">
              <a:buFont typeface="Arial" panose="020B0604020202020204" pitchFamily="34" charset="0"/>
              <a:buChar char="•"/>
              <a:defRPr/>
            </a:pPr>
            <a:endParaRPr lang="en-US" sz="1050" b="1" i="1">
              <a:solidFill>
                <a:srgbClr val="4B2E83"/>
              </a:solidFill>
              <a:latin typeface="Calibri"/>
            </a:endParaRPr>
          </a:p>
          <a:p>
            <a:pPr marL="344488" indent="-171450" defTabSz="685800">
              <a:buFont typeface="Arial" panose="020B0604020202020204" pitchFamily="34" charset="0"/>
              <a:buChar char="•"/>
              <a:defRPr/>
            </a:pPr>
            <a:r>
              <a:rPr lang="en-US" sz="1050" b="1" i="1">
                <a:solidFill>
                  <a:srgbClr val="4B2E83"/>
                </a:solidFill>
                <a:latin typeface="Calibri"/>
              </a:rPr>
              <a:t>Self-paced training – </a:t>
            </a:r>
            <a:r>
              <a:rPr lang="en-US" sz="1050" i="1">
                <a:solidFill>
                  <a:srgbClr val="4B2E83"/>
                </a:solidFill>
                <a:latin typeface="Calibri"/>
              </a:rPr>
              <a:t>eLearning, </a:t>
            </a:r>
            <a:r>
              <a:rPr lang="en-US" sz="1050" i="1" err="1">
                <a:solidFill>
                  <a:srgbClr val="4B2E83"/>
                </a:solidFill>
                <a:latin typeface="Calibri"/>
              </a:rPr>
              <a:t>NanoLearning</a:t>
            </a:r>
            <a:r>
              <a:rPr lang="en-US" sz="1050" i="1">
                <a:solidFill>
                  <a:srgbClr val="4B2E83"/>
                </a:solidFill>
                <a:latin typeface="Calibri"/>
              </a:rPr>
              <a:t>, Recorded Demos:  </a:t>
            </a:r>
            <a:r>
              <a:rPr lang="en-US" sz="1050" b="1" i="1">
                <a:solidFill>
                  <a:srgbClr val="E8D3A2">
                    <a:lumMod val="50000"/>
                  </a:srgbClr>
                </a:solidFill>
                <a:latin typeface="Calibri"/>
              </a:rPr>
              <a:t>65%</a:t>
            </a:r>
          </a:p>
          <a:p>
            <a:pPr marL="344488" indent="-171450" defTabSz="685800">
              <a:buFont typeface="Arial" panose="020B0604020202020204" pitchFamily="34" charset="0"/>
              <a:buChar char="•"/>
              <a:defRPr/>
            </a:pPr>
            <a:endParaRPr lang="en-US" sz="1050" b="1" i="1">
              <a:solidFill>
                <a:srgbClr val="E8D3A2">
                  <a:lumMod val="50000"/>
                </a:srgbClr>
              </a:solidFill>
              <a:latin typeface="Calibri"/>
            </a:endParaRPr>
          </a:p>
          <a:p>
            <a:pPr marL="344488" indent="-171450" defTabSz="685800">
              <a:buFont typeface="Arial" panose="020B0604020202020204" pitchFamily="34" charset="0"/>
              <a:buChar char="•"/>
              <a:defRPr/>
            </a:pPr>
            <a:r>
              <a:rPr lang="en-US" sz="1050" b="1" i="1">
                <a:solidFill>
                  <a:srgbClr val="4B2E83"/>
                </a:solidFill>
                <a:latin typeface="Calibri"/>
              </a:rPr>
              <a:t>Job Aids – </a:t>
            </a:r>
            <a:r>
              <a:rPr lang="en-US" sz="1050" i="1">
                <a:solidFill>
                  <a:srgbClr val="4B2E83"/>
                </a:solidFill>
                <a:latin typeface="Calibri"/>
              </a:rPr>
              <a:t>Quick Reference Guides (QRGs), Work Instructions, Fact Sheets:</a:t>
            </a:r>
            <a:r>
              <a:rPr lang="en-US" sz="1050" b="1" i="1">
                <a:solidFill>
                  <a:srgbClr val="4B2E83"/>
                </a:solidFill>
                <a:latin typeface="Calibri"/>
              </a:rPr>
              <a:t> </a:t>
            </a:r>
            <a:r>
              <a:rPr lang="en-US" sz="1050" b="1" i="1">
                <a:solidFill>
                  <a:srgbClr val="E8D3A2">
                    <a:lumMod val="50000"/>
                  </a:srgbClr>
                </a:solidFill>
                <a:latin typeface="Calibri"/>
              </a:rPr>
              <a:t>133 documents</a:t>
            </a:r>
          </a:p>
        </p:txBody>
      </p:sp>
      <p:sp>
        <p:nvSpPr>
          <p:cNvPr id="8" name="TextBox 7">
            <a:extLst>
              <a:ext uri="{FF2B5EF4-FFF2-40B4-BE49-F238E27FC236}">
                <a16:creationId xmlns:a16="http://schemas.microsoft.com/office/drawing/2014/main" id="{EDEE9879-2A9B-3B1E-A4ED-461774F00884}"/>
              </a:ext>
            </a:extLst>
          </p:cNvPr>
          <p:cNvSpPr txBox="1"/>
          <p:nvPr/>
        </p:nvSpPr>
        <p:spPr>
          <a:xfrm>
            <a:off x="943126" y="2869438"/>
            <a:ext cx="1707008" cy="307777"/>
          </a:xfrm>
          <a:prstGeom prst="rect">
            <a:avLst/>
          </a:prstGeom>
          <a:noFill/>
        </p:spPr>
        <p:txBody>
          <a:bodyPr wrap="square" tIns="0" rIns="0" bIns="0" rtlCol="0">
            <a:spAutoFit/>
          </a:bodyPr>
          <a:lstStyle/>
          <a:p>
            <a:pPr defTabSz="457178">
              <a:defRPr/>
            </a:pPr>
            <a:r>
              <a:rPr lang="en-US" sz="1000" b="1">
                <a:solidFill>
                  <a:srgbClr val="4B2E83"/>
                </a:solidFill>
                <a:latin typeface="Open Sans" panose="020B0606030504020204" pitchFamily="34" charset="0"/>
                <a:ea typeface="Open Sans" panose="020B0606030504020204" pitchFamily="34" charset="0"/>
                <a:cs typeface="Open Sans" panose="020B0606030504020204" pitchFamily="34" charset="0"/>
              </a:rPr>
              <a:t>Virtual Instructor Led Courses (VILT)</a:t>
            </a:r>
          </a:p>
        </p:txBody>
      </p:sp>
      <p:sp>
        <p:nvSpPr>
          <p:cNvPr id="9" name="Rectangle 8">
            <a:extLst>
              <a:ext uri="{FF2B5EF4-FFF2-40B4-BE49-F238E27FC236}">
                <a16:creationId xmlns:a16="http://schemas.microsoft.com/office/drawing/2014/main" id="{BF6D4E3A-FA3F-9D36-C2C8-50958CAAAC7E}"/>
              </a:ext>
            </a:extLst>
          </p:cNvPr>
          <p:cNvSpPr/>
          <p:nvPr/>
        </p:nvSpPr>
        <p:spPr>
          <a:xfrm>
            <a:off x="2569048" y="2868597"/>
            <a:ext cx="3578342" cy="415498"/>
          </a:xfrm>
          <a:prstGeom prst="rect">
            <a:avLst/>
          </a:prstGeom>
        </p:spPr>
        <p:txBody>
          <a:bodyPr wrap="square" tIns="0">
            <a:spAutoFit/>
          </a:bodyPr>
          <a:lstStyle/>
          <a:p>
            <a:pPr defTabSz="457178">
              <a:buSzPct val="100000"/>
              <a:defRPr/>
            </a:pP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Training delivered in a </a:t>
            </a: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virtual classroom by a trainer</a:t>
            </a:r>
            <a:r>
              <a:rPr lang="en-US" sz="800">
                <a:solidFill>
                  <a:srgbClr val="4B2E83"/>
                </a:solidFill>
                <a:latin typeface="Open Sans" panose="020B0606030504020204" pitchFamily="34" charset="0"/>
                <a:ea typeface="Open Sans" panose="020B0606030504020204" pitchFamily="34" charset="0"/>
                <a:cs typeface="Open Sans" panose="020B0606030504020204" pitchFamily="34" charset="0"/>
              </a:rPr>
              <a:t> that has completed the Train-the-Trainer program — trainer demos and student </a:t>
            </a:r>
            <a:r>
              <a:rPr lang="en-US" sz="800" b="1">
                <a:solidFill>
                  <a:srgbClr val="4B2E83"/>
                </a:solidFill>
                <a:latin typeface="Open Sans" panose="020B0606030504020204" pitchFamily="34" charset="0"/>
                <a:ea typeface="Open Sans" panose="020B0606030504020204" pitchFamily="34" charset="0"/>
                <a:cs typeface="Open Sans" panose="020B0606030504020204" pitchFamily="34" charset="0"/>
              </a:rPr>
              <a:t>hands-on exercises in a live Workday tenant</a:t>
            </a:r>
          </a:p>
        </p:txBody>
      </p:sp>
      <p:cxnSp>
        <p:nvCxnSpPr>
          <p:cNvPr id="10" name="Straight Connector 9">
            <a:extLst>
              <a:ext uri="{FF2B5EF4-FFF2-40B4-BE49-F238E27FC236}">
                <a16:creationId xmlns:a16="http://schemas.microsoft.com/office/drawing/2014/main" id="{861B3EA4-BDEE-4487-3D20-EEAF5A5AB42B}"/>
              </a:ext>
            </a:extLst>
          </p:cNvPr>
          <p:cNvCxnSpPr>
            <a:cxnSpLocks/>
          </p:cNvCxnSpPr>
          <p:nvPr/>
        </p:nvCxnSpPr>
        <p:spPr>
          <a:xfrm>
            <a:off x="604011" y="3293270"/>
            <a:ext cx="5491438" cy="0"/>
          </a:xfrm>
          <a:prstGeom prst="line">
            <a:avLst/>
          </a:prstGeom>
          <a:ln>
            <a:solidFill>
              <a:schemeClr val="tx2">
                <a:lumMod val="40000"/>
                <a:lumOff val="6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F636B592-A68A-307F-A7A0-E181C5C8C97E}"/>
              </a:ext>
            </a:extLst>
          </p:cNvPr>
          <p:cNvGrpSpPr/>
          <p:nvPr/>
        </p:nvGrpSpPr>
        <p:grpSpPr>
          <a:xfrm>
            <a:off x="584223" y="2846982"/>
            <a:ext cx="360093" cy="360093"/>
            <a:chOff x="1259668" y="1544315"/>
            <a:chExt cx="615556" cy="615556"/>
          </a:xfrm>
        </p:grpSpPr>
        <p:sp>
          <p:nvSpPr>
            <p:cNvPr id="12" name="Oval 11">
              <a:extLst>
                <a:ext uri="{FF2B5EF4-FFF2-40B4-BE49-F238E27FC236}">
                  <a16:creationId xmlns:a16="http://schemas.microsoft.com/office/drawing/2014/main" id="{9EEA7373-4A79-2AD5-64AA-29EABF892344}"/>
                </a:ext>
              </a:extLst>
            </p:cNvPr>
            <p:cNvSpPr/>
            <p:nvPr/>
          </p:nvSpPr>
          <p:spPr>
            <a:xfrm>
              <a:off x="1259668" y="1544315"/>
              <a:ext cx="615556" cy="61555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endParaRPr lang="en-US">
                <a:solidFill>
                  <a:srgbClr val="E8D3A2"/>
                </a:solidFill>
                <a:latin typeface="Calibri"/>
              </a:endParaRPr>
            </a:p>
          </p:txBody>
        </p:sp>
        <p:sp>
          <p:nvSpPr>
            <p:cNvPr id="13" name="Freeform 425">
              <a:extLst>
                <a:ext uri="{FF2B5EF4-FFF2-40B4-BE49-F238E27FC236}">
                  <a16:creationId xmlns:a16="http://schemas.microsoft.com/office/drawing/2014/main" id="{8EDBFC4F-F764-9597-9B8A-437AB801854F}"/>
                </a:ext>
              </a:extLst>
            </p:cNvPr>
            <p:cNvSpPr>
              <a:spLocks noEditPoints="1"/>
            </p:cNvSpPr>
            <p:nvPr/>
          </p:nvSpPr>
          <p:spPr bwMode="auto">
            <a:xfrm>
              <a:off x="1378346" y="1603414"/>
              <a:ext cx="378199" cy="434229"/>
            </a:xfrm>
            <a:custGeom>
              <a:avLst/>
              <a:gdLst>
                <a:gd name="T0" fmla="*/ 137 w 208"/>
                <a:gd name="T1" fmla="*/ 170 h 239"/>
                <a:gd name="T2" fmla="*/ 169 w 208"/>
                <a:gd name="T3" fmla="*/ 132 h 239"/>
                <a:gd name="T4" fmla="*/ 175 w 208"/>
                <a:gd name="T5" fmla="*/ 86 h 239"/>
                <a:gd name="T6" fmla="*/ 163 w 208"/>
                <a:gd name="T7" fmla="*/ 59 h 239"/>
                <a:gd name="T8" fmla="*/ 45 w 208"/>
                <a:gd name="T9" fmla="*/ 59 h 239"/>
                <a:gd name="T10" fmla="*/ 34 w 208"/>
                <a:gd name="T11" fmla="*/ 86 h 239"/>
                <a:gd name="T12" fmla="*/ 50 w 208"/>
                <a:gd name="T13" fmla="*/ 136 h 239"/>
                <a:gd name="T14" fmla="*/ 72 w 208"/>
                <a:gd name="T15" fmla="*/ 161 h 239"/>
                <a:gd name="T16" fmla="*/ 9 w 208"/>
                <a:gd name="T17" fmla="*/ 208 h 239"/>
                <a:gd name="T18" fmla="*/ 0 w 208"/>
                <a:gd name="T19" fmla="*/ 226 h 239"/>
                <a:gd name="T20" fmla="*/ 195 w 208"/>
                <a:gd name="T21" fmla="*/ 239 h 239"/>
                <a:gd name="T22" fmla="*/ 208 w 208"/>
                <a:gd name="T23" fmla="*/ 220 h 239"/>
                <a:gd name="T24" fmla="*/ 142 w 208"/>
                <a:gd name="T25" fmla="*/ 154 h 239"/>
                <a:gd name="T26" fmla="*/ 159 w 208"/>
                <a:gd name="T27" fmla="*/ 136 h 239"/>
                <a:gd name="T28" fmla="*/ 142 w 208"/>
                <a:gd name="T29" fmla="*/ 154 h 239"/>
                <a:gd name="T30" fmla="*/ 165 w 208"/>
                <a:gd name="T31" fmla="*/ 120 h 239"/>
                <a:gd name="T32" fmla="*/ 154 w 208"/>
                <a:gd name="T33" fmla="*/ 126 h 239"/>
                <a:gd name="T34" fmla="*/ 159 w 208"/>
                <a:gd name="T35" fmla="*/ 80 h 239"/>
                <a:gd name="T36" fmla="*/ 104 w 208"/>
                <a:gd name="T37" fmla="*/ 10 h 239"/>
                <a:gd name="T38" fmla="*/ 104 w 208"/>
                <a:gd name="T39" fmla="*/ 27 h 239"/>
                <a:gd name="T40" fmla="*/ 104 w 208"/>
                <a:gd name="T41" fmla="*/ 10 h 239"/>
                <a:gd name="T42" fmla="*/ 50 w 208"/>
                <a:gd name="T43" fmla="*/ 126 h 239"/>
                <a:gd name="T44" fmla="*/ 44 w 208"/>
                <a:gd name="T45" fmla="*/ 86 h 239"/>
                <a:gd name="T46" fmla="*/ 54 w 208"/>
                <a:gd name="T47" fmla="*/ 80 h 239"/>
                <a:gd name="T48" fmla="*/ 198 w 208"/>
                <a:gd name="T49" fmla="*/ 226 h 239"/>
                <a:gd name="T50" fmla="*/ 13 w 208"/>
                <a:gd name="T51" fmla="*/ 229 h 239"/>
                <a:gd name="T52" fmla="*/ 10 w 208"/>
                <a:gd name="T53" fmla="*/ 220 h 239"/>
                <a:gd name="T54" fmla="*/ 81 w 208"/>
                <a:gd name="T55" fmla="*/ 172 h 239"/>
                <a:gd name="T56" fmla="*/ 81 w 208"/>
                <a:gd name="T57" fmla="*/ 159 h 239"/>
                <a:gd name="T58" fmla="*/ 64 w 208"/>
                <a:gd name="T59" fmla="*/ 127 h 239"/>
                <a:gd name="T60" fmla="*/ 64 w 208"/>
                <a:gd name="T61" fmla="*/ 75 h 239"/>
                <a:gd name="T62" fmla="*/ 104 w 208"/>
                <a:gd name="T63" fmla="*/ 36 h 239"/>
                <a:gd name="T64" fmla="*/ 145 w 208"/>
                <a:gd name="T65" fmla="*/ 75 h 239"/>
                <a:gd name="T66" fmla="*/ 144 w 208"/>
                <a:gd name="T67" fmla="*/ 127 h 239"/>
                <a:gd name="T68" fmla="*/ 128 w 208"/>
                <a:gd name="T69" fmla="*/ 157 h 239"/>
                <a:gd name="T70" fmla="*/ 111 w 208"/>
                <a:gd name="T71" fmla="*/ 153 h 239"/>
                <a:gd name="T72" fmla="*/ 90 w 208"/>
                <a:gd name="T73" fmla="*/ 162 h 239"/>
                <a:gd name="T74" fmla="*/ 111 w 208"/>
                <a:gd name="T75" fmla="*/ 172 h 239"/>
                <a:gd name="T76" fmla="*/ 127 w 208"/>
                <a:gd name="T77" fmla="*/ 167 h 239"/>
                <a:gd name="T78" fmla="*/ 127 w 208"/>
                <a:gd name="T79" fmla="*/ 172 h 239"/>
                <a:gd name="T80" fmla="*/ 198 w 208"/>
                <a:gd name="T81" fmla="*/ 22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239">
                  <a:moveTo>
                    <a:pt x="200" y="208"/>
                  </a:moveTo>
                  <a:cubicBezTo>
                    <a:pt x="164" y="194"/>
                    <a:pt x="140" y="178"/>
                    <a:pt x="137" y="170"/>
                  </a:cubicBezTo>
                  <a:cubicBezTo>
                    <a:pt x="137" y="166"/>
                    <a:pt x="137" y="166"/>
                    <a:pt x="137" y="166"/>
                  </a:cubicBezTo>
                  <a:cubicBezTo>
                    <a:pt x="154" y="163"/>
                    <a:pt x="168" y="155"/>
                    <a:pt x="169" y="132"/>
                  </a:cubicBezTo>
                  <a:cubicBezTo>
                    <a:pt x="173" y="129"/>
                    <a:pt x="175" y="125"/>
                    <a:pt x="175" y="120"/>
                  </a:cubicBezTo>
                  <a:cubicBezTo>
                    <a:pt x="175" y="86"/>
                    <a:pt x="175" y="86"/>
                    <a:pt x="175" y="86"/>
                  </a:cubicBezTo>
                  <a:cubicBezTo>
                    <a:pt x="175" y="79"/>
                    <a:pt x="170" y="72"/>
                    <a:pt x="163" y="71"/>
                  </a:cubicBezTo>
                  <a:cubicBezTo>
                    <a:pt x="163" y="59"/>
                    <a:pt x="163" y="59"/>
                    <a:pt x="163" y="59"/>
                  </a:cubicBezTo>
                  <a:cubicBezTo>
                    <a:pt x="163" y="26"/>
                    <a:pt x="137" y="0"/>
                    <a:pt x="104" y="0"/>
                  </a:cubicBezTo>
                  <a:cubicBezTo>
                    <a:pt x="72" y="0"/>
                    <a:pt x="45" y="26"/>
                    <a:pt x="45" y="59"/>
                  </a:cubicBezTo>
                  <a:cubicBezTo>
                    <a:pt x="45" y="71"/>
                    <a:pt x="45" y="71"/>
                    <a:pt x="45" y="71"/>
                  </a:cubicBezTo>
                  <a:cubicBezTo>
                    <a:pt x="39" y="73"/>
                    <a:pt x="34" y="79"/>
                    <a:pt x="34" y="86"/>
                  </a:cubicBezTo>
                  <a:cubicBezTo>
                    <a:pt x="34" y="120"/>
                    <a:pt x="34" y="120"/>
                    <a:pt x="34" y="120"/>
                  </a:cubicBezTo>
                  <a:cubicBezTo>
                    <a:pt x="34" y="129"/>
                    <a:pt x="41" y="136"/>
                    <a:pt x="50" y="136"/>
                  </a:cubicBezTo>
                  <a:cubicBezTo>
                    <a:pt x="57" y="136"/>
                    <a:pt x="57" y="136"/>
                    <a:pt x="57" y="136"/>
                  </a:cubicBezTo>
                  <a:cubicBezTo>
                    <a:pt x="61" y="146"/>
                    <a:pt x="66" y="154"/>
                    <a:pt x="72" y="161"/>
                  </a:cubicBezTo>
                  <a:cubicBezTo>
                    <a:pt x="72" y="170"/>
                    <a:pt x="72" y="170"/>
                    <a:pt x="72" y="170"/>
                  </a:cubicBezTo>
                  <a:cubicBezTo>
                    <a:pt x="68" y="178"/>
                    <a:pt x="44" y="194"/>
                    <a:pt x="9" y="208"/>
                  </a:cubicBezTo>
                  <a:cubicBezTo>
                    <a:pt x="4" y="210"/>
                    <a:pt x="0" y="215"/>
                    <a:pt x="0" y="220"/>
                  </a:cubicBezTo>
                  <a:cubicBezTo>
                    <a:pt x="0" y="226"/>
                    <a:pt x="0" y="226"/>
                    <a:pt x="0" y="226"/>
                  </a:cubicBezTo>
                  <a:cubicBezTo>
                    <a:pt x="0" y="233"/>
                    <a:pt x="6" y="239"/>
                    <a:pt x="13" y="239"/>
                  </a:cubicBezTo>
                  <a:cubicBezTo>
                    <a:pt x="195" y="239"/>
                    <a:pt x="195" y="239"/>
                    <a:pt x="195" y="239"/>
                  </a:cubicBezTo>
                  <a:cubicBezTo>
                    <a:pt x="202" y="239"/>
                    <a:pt x="208" y="233"/>
                    <a:pt x="208" y="226"/>
                  </a:cubicBezTo>
                  <a:cubicBezTo>
                    <a:pt x="208" y="220"/>
                    <a:pt x="208" y="220"/>
                    <a:pt x="208" y="220"/>
                  </a:cubicBezTo>
                  <a:cubicBezTo>
                    <a:pt x="208" y="215"/>
                    <a:pt x="205" y="210"/>
                    <a:pt x="200" y="208"/>
                  </a:cubicBezTo>
                  <a:close/>
                  <a:moveTo>
                    <a:pt x="142" y="154"/>
                  </a:moveTo>
                  <a:cubicBezTo>
                    <a:pt x="146" y="149"/>
                    <a:pt x="149" y="143"/>
                    <a:pt x="151" y="136"/>
                  </a:cubicBezTo>
                  <a:cubicBezTo>
                    <a:pt x="159" y="136"/>
                    <a:pt x="159" y="136"/>
                    <a:pt x="159" y="136"/>
                  </a:cubicBezTo>
                  <a:cubicBezTo>
                    <a:pt x="159" y="136"/>
                    <a:pt x="159" y="136"/>
                    <a:pt x="159" y="136"/>
                  </a:cubicBezTo>
                  <a:cubicBezTo>
                    <a:pt x="157" y="146"/>
                    <a:pt x="152" y="151"/>
                    <a:pt x="142" y="154"/>
                  </a:cubicBezTo>
                  <a:close/>
                  <a:moveTo>
                    <a:pt x="165" y="86"/>
                  </a:moveTo>
                  <a:cubicBezTo>
                    <a:pt x="165" y="120"/>
                    <a:pt x="165" y="120"/>
                    <a:pt x="165" y="120"/>
                  </a:cubicBezTo>
                  <a:cubicBezTo>
                    <a:pt x="165" y="123"/>
                    <a:pt x="162" y="126"/>
                    <a:pt x="159" y="126"/>
                  </a:cubicBezTo>
                  <a:cubicBezTo>
                    <a:pt x="154" y="126"/>
                    <a:pt x="154" y="126"/>
                    <a:pt x="154" y="126"/>
                  </a:cubicBezTo>
                  <a:cubicBezTo>
                    <a:pt x="154" y="80"/>
                    <a:pt x="154" y="80"/>
                    <a:pt x="154" y="80"/>
                  </a:cubicBezTo>
                  <a:cubicBezTo>
                    <a:pt x="159" y="80"/>
                    <a:pt x="159" y="80"/>
                    <a:pt x="159" y="80"/>
                  </a:cubicBezTo>
                  <a:cubicBezTo>
                    <a:pt x="162" y="80"/>
                    <a:pt x="165" y="82"/>
                    <a:pt x="165" y="86"/>
                  </a:cubicBezTo>
                  <a:close/>
                  <a:moveTo>
                    <a:pt x="104" y="10"/>
                  </a:moveTo>
                  <a:cubicBezTo>
                    <a:pt x="129" y="10"/>
                    <a:pt x="150" y="29"/>
                    <a:pt x="153" y="54"/>
                  </a:cubicBezTo>
                  <a:cubicBezTo>
                    <a:pt x="146" y="36"/>
                    <a:pt x="129" y="27"/>
                    <a:pt x="104" y="27"/>
                  </a:cubicBezTo>
                  <a:cubicBezTo>
                    <a:pt x="80" y="27"/>
                    <a:pt x="63" y="37"/>
                    <a:pt x="55" y="54"/>
                  </a:cubicBezTo>
                  <a:cubicBezTo>
                    <a:pt x="58" y="29"/>
                    <a:pt x="79" y="10"/>
                    <a:pt x="104" y="10"/>
                  </a:cubicBezTo>
                  <a:close/>
                  <a:moveTo>
                    <a:pt x="54" y="126"/>
                  </a:moveTo>
                  <a:cubicBezTo>
                    <a:pt x="50" y="126"/>
                    <a:pt x="50" y="126"/>
                    <a:pt x="50" y="126"/>
                  </a:cubicBezTo>
                  <a:cubicBezTo>
                    <a:pt x="46" y="126"/>
                    <a:pt x="44" y="123"/>
                    <a:pt x="44" y="120"/>
                  </a:cubicBezTo>
                  <a:cubicBezTo>
                    <a:pt x="44" y="86"/>
                    <a:pt x="44" y="86"/>
                    <a:pt x="44" y="86"/>
                  </a:cubicBezTo>
                  <a:cubicBezTo>
                    <a:pt x="44" y="82"/>
                    <a:pt x="46" y="80"/>
                    <a:pt x="50" y="80"/>
                  </a:cubicBezTo>
                  <a:cubicBezTo>
                    <a:pt x="54" y="80"/>
                    <a:pt x="54" y="80"/>
                    <a:pt x="54" y="80"/>
                  </a:cubicBezTo>
                  <a:lnTo>
                    <a:pt x="54" y="126"/>
                  </a:lnTo>
                  <a:close/>
                  <a:moveTo>
                    <a:pt x="198" y="226"/>
                  </a:moveTo>
                  <a:cubicBezTo>
                    <a:pt x="198" y="228"/>
                    <a:pt x="197" y="229"/>
                    <a:pt x="195" y="229"/>
                  </a:cubicBezTo>
                  <a:cubicBezTo>
                    <a:pt x="13" y="229"/>
                    <a:pt x="13" y="229"/>
                    <a:pt x="13" y="229"/>
                  </a:cubicBezTo>
                  <a:cubicBezTo>
                    <a:pt x="11" y="229"/>
                    <a:pt x="10" y="228"/>
                    <a:pt x="10" y="226"/>
                  </a:cubicBezTo>
                  <a:cubicBezTo>
                    <a:pt x="10" y="220"/>
                    <a:pt x="10" y="220"/>
                    <a:pt x="10" y="220"/>
                  </a:cubicBezTo>
                  <a:cubicBezTo>
                    <a:pt x="10" y="219"/>
                    <a:pt x="11" y="218"/>
                    <a:pt x="12" y="217"/>
                  </a:cubicBezTo>
                  <a:cubicBezTo>
                    <a:pt x="41" y="206"/>
                    <a:pt x="76" y="187"/>
                    <a:pt x="81" y="172"/>
                  </a:cubicBezTo>
                  <a:cubicBezTo>
                    <a:pt x="81" y="171"/>
                    <a:pt x="81" y="171"/>
                    <a:pt x="81" y="170"/>
                  </a:cubicBezTo>
                  <a:cubicBezTo>
                    <a:pt x="81" y="159"/>
                    <a:pt x="81" y="159"/>
                    <a:pt x="81" y="159"/>
                  </a:cubicBezTo>
                  <a:cubicBezTo>
                    <a:pt x="81" y="158"/>
                    <a:pt x="81" y="156"/>
                    <a:pt x="80" y="156"/>
                  </a:cubicBezTo>
                  <a:cubicBezTo>
                    <a:pt x="73" y="148"/>
                    <a:pt x="68" y="138"/>
                    <a:pt x="64" y="127"/>
                  </a:cubicBezTo>
                  <a:cubicBezTo>
                    <a:pt x="64" y="126"/>
                    <a:pt x="64" y="126"/>
                    <a:pt x="64" y="126"/>
                  </a:cubicBezTo>
                  <a:cubicBezTo>
                    <a:pt x="64" y="75"/>
                    <a:pt x="64" y="75"/>
                    <a:pt x="64" y="75"/>
                  </a:cubicBezTo>
                  <a:cubicBezTo>
                    <a:pt x="64" y="73"/>
                    <a:pt x="63" y="71"/>
                    <a:pt x="61" y="70"/>
                  </a:cubicBezTo>
                  <a:cubicBezTo>
                    <a:pt x="63" y="48"/>
                    <a:pt x="78" y="36"/>
                    <a:pt x="104" y="36"/>
                  </a:cubicBezTo>
                  <a:cubicBezTo>
                    <a:pt x="130" y="36"/>
                    <a:pt x="145" y="48"/>
                    <a:pt x="147" y="71"/>
                  </a:cubicBezTo>
                  <a:cubicBezTo>
                    <a:pt x="146" y="71"/>
                    <a:pt x="145" y="73"/>
                    <a:pt x="145" y="75"/>
                  </a:cubicBezTo>
                  <a:cubicBezTo>
                    <a:pt x="145" y="125"/>
                    <a:pt x="145" y="125"/>
                    <a:pt x="145" y="125"/>
                  </a:cubicBezTo>
                  <a:cubicBezTo>
                    <a:pt x="144" y="126"/>
                    <a:pt x="144" y="126"/>
                    <a:pt x="144" y="127"/>
                  </a:cubicBezTo>
                  <a:cubicBezTo>
                    <a:pt x="141" y="138"/>
                    <a:pt x="135" y="148"/>
                    <a:pt x="128" y="156"/>
                  </a:cubicBezTo>
                  <a:cubicBezTo>
                    <a:pt x="128" y="156"/>
                    <a:pt x="128" y="156"/>
                    <a:pt x="128" y="157"/>
                  </a:cubicBezTo>
                  <a:cubicBezTo>
                    <a:pt x="125" y="157"/>
                    <a:pt x="122" y="157"/>
                    <a:pt x="119" y="157"/>
                  </a:cubicBezTo>
                  <a:cubicBezTo>
                    <a:pt x="118" y="155"/>
                    <a:pt x="115" y="153"/>
                    <a:pt x="111" y="153"/>
                  </a:cubicBezTo>
                  <a:cubicBezTo>
                    <a:pt x="99" y="153"/>
                    <a:pt x="99" y="153"/>
                    <a:pt x="99" y="153"/>
                  </a:cubicBezTo>
                  <a:cubicBezTo>
                    <a:pt x="94" y="153"/>
                    <a:pt x="90" y="157"/>
                    <a:pt x="90" y="162"/>
                  </a:cubicBezTo>
                  <a:cubicBezTo>
                    <a:pt x="90" y="167"/>
                    <a:pt x="94" y="172"/>
                    <a:pt x="99" y="172"/>
                  </a:cubicBezTo>
                  <a:cubicBezTo>
                    <a:pt x="111" y="172"/>
                    <a:pt x="111" y="172"/>
                    <a:pt x="111" y="172"/>
                  </a:cubicBezTo>
                  <a:cubicBezTo>
                    <a:pt x="115" y="172"/>
                    <a:pt x="118" y="170"/>
                    <a:pt x="119" y="167"/>
                  </a:cubicBezTo>
                  <a:cubicBezTo>
                    <a:pt x="122" y="167"/>
                    <a:pt x="124" y="167"/>
                    <a:pt x="127" y="167"/>
                  </a:cubicBezTo>
                  <a:cubicBezTo>
                    <a:pt x="127" y="170"/>
                    <a:pt x="127" y="170"/>
                    <a:pt x="127" y="170"/>
                  </a:cubicBezTo>
                  <a:cubicBezTo>
                    <a:pt x="127" y="171"/>
                    <a:pt x="127" y="171"/>
                    <a:pt x="127" y="172"/>
                  </a:cubicBezTo>
                  <a:cubicBezTo>
                    <a:pt x="132" y="187"/>
                    <a:pt x="167" y="206"/>
                    <a:pt x="196" y="217"/>
                  </a:cubicBezTo>
                  <a:cubicBezTo>
                    <a:pt x="198" y="218"/>
                    <a:pt x="198" y="219"/>
                    <a:pt x="198" y="220"/>
                  </a:cubicBezTo>
                  <a:lnTo>
                    <a:pt x="198" y="22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457178">
                <a:defRPr/>
              </a:pPr>
              <a:endParaRPr lang="en-US" sz="1588">
                <a:solidFill>
                  <a:srgbClr val="4B2E83"/>
                </a:solidFill>
                <a:latin typeface="Calibri"/>
              </a:endParaRPr>
            </a:p>
          </p:txBody>
        </p:sp>
      </p:grpSp>
      <p:sp>
        <p:nvSpPr>
          <p:cNvPr id="6" name="Text Placeholder 1">
            <a:extLst>
              <a:ext uri="{FF2B5EF4-FFF2-40B4-BE49-F238E27FC236}">
                <a16:creationId xmlns:a16="http://schemas.microsoft.com/office/drawing/2014/main" id="{EA1605EF-A442-F3BA-FCAD-CE8A1A8C8F49}"/>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42349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F606-9485-4887-9119-33700198E679}"/>
              </a:ext>
            </a:extLst>
          </p:cNvPr>
          <p:cNvSpPr>
            <a:spLocks noGrp="1"/>
          </p:cNvSpPr>
          <p:nvPr>
            <p:ph type="title"/>
          </p:nvPr>
        </p:nvSpPr>
        <p:spPr>
          <a:xfrm>
            <a:off x="424698" y="560385"/>
            <a:ext cx="8852536" cy="433146"/>
          </a:xfrm>
        </p:spPr>
        <p:txBody>
          <a:bodyPr/>
          <a:lstStyle/>
          <a:p>
            <a:r>
              <a:rPr lang="en-US" sz="2798"/>
              <a:t>Workday Testing &amp; Training Timing</a:t>
            </a:r>
          </a:p>
        </p:txBody>
      </p:sp>
      <p:sp>
        <p:nvSpPr>
          <p:cNvPr id="4" name="Slide Number Placeholder 3">
            <a:extLst>
              <a:ext uri="{FF2B5EF4-FFF2-40B4-BE49-F238E27FC236}">
                <a16:creationId xmlns:a16="http://schemas.microsoft.com/office/drawing/2014/main" id="{BFF2CA6F-2193-4BC3-B85E-13492B82A097}"/>
              </a:ext>
            </a:extLst>
          </p:cNvPr>
          <p:cNvSpPr>
            <a:spLocks noGrp="1"/>
          </p:cNvSpPr>
          <p:nvPr>
            <p:ph type="sldNum" sz="quarter" idx="13"/>
          </p:nvPr>
        </p:nvSpPr>
        <p:spPr>
          <a:xfrm>
            <a:off x="2" y="5575804"/>
            <a:ext cx="577850" cy="274637"/>
          </a:xfrm>
        </p:spPr>
        <p:txBody>
          <a:bodyPr/>
          <a:lstStyle/>
          <a:p>
            <a:pPr defTabSz="457181">
              <a:defRPr/>
            </a:pPr>
            <a:fld id="{5FC2A098-C205-46C9-9A6D-EB2B2028999B}" type="slidenum">
              <a:rPr lang="en-US">
                <a:solidFill>
                  <a:srgbClr val="4B2E83"/>
                </a:solidFill>
                <a:latin typeface="Calibri"/>
              </a:rPr>
              <a:pPr defTabSz="457181">
                <a:defRPr/>
              </a:pPr>
              <a:t>3</a:t>
            </a:fld>
            <a:endParaRPr lang="en-US">
              <a:solidFill>
                <a:srgbClr val="4B2E83"/>
              </a:solidFill>
              <a:latin typeface="Calibri"/>
            </a:endParaRPr>
          </a:p>
        </p:txBody>
      </p:sp>
      <p:graphicFrame>
        <p:nvGraphicFramePr>
          <p:cNvPr id="29" name="Table 28">
            <a:extLst>
              <a:ext uri="{FF2B5EF4-FFF2-40B4-BE49-F238E27FC236}">
                <a16:creationId xmlns:a16="http://schemas.microsoft.com/office/drawing/2014/main" id="{7D88D3DB-A014-4781-B49E-9E2891A26FA7}"/>
              </a:ext>
            </a:extLst>
          </p:cNvPr>
          <p:cNvGraphicFramePr>
            <a:graphicFrameLocks noGrp="1"/>
          </p:cNvGraphicFramePr>
          <p:nvPr/>
        </p:nvGraphicFramePr>
        <p:xfrm>
          <a:off x="577853" y="2100856"/>
          <a:ext cx="6860334" cy="3390038"/>
        </p:xfrm>
        <a:graphic>
          <a:graphicData uri="http://schemas.openxmlformats.org/drawingml/2006/table">
            <a:tbl>
              <a:tblPr firstRow="1" bandRow="1">
                <a:tableStyleId>{5DA37D80-6434-44D0-A028-1B22A696006F}</a:tableStyleId>
              </a:tblPr>
              <a:tblGrid>
                <a:gridCol w="6860334">
                  <a:extLst>
                    <a:ext uri="{9D8B030D-6E8A-4147-A177-3AD203B41FA5}">
                      <a16:colId xmlns:a16="http://schemas.microsoft.com/office/drawing/2014/main" val="209737765"/>
                    </a:ext>
                  </a:extLst>
                </a:gridCol>
              </a:tblGrid>
              <a:tr h="2342288">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900" b="0">
                        <a:solidFill>
                          <a:schemeClr val="tx1"/>
                        </a:solidFill>
                      </a:endParaRPr>
                    </a:p>
                  </a:txBody>
                  <a:tcPr marL="0" marR="0" marT="0" marB="0" anchor="ctr">
                    <a:lnL w="12700" cap="flat" cmpd="sng" algn="ctr">
                      <a:solidFill>
                        <a:srgbClr val="E2CA91"/>
                      </a:solidFill>
                      <a:prstDash val="solid"/>
                      <a:round/>
                      <a:headEnd type="none" w="med" len="med"/>
                      <a:tailEnd type="none" w="med" len="med"/>
                    </a:lnL>
                    <a:lnR w="12700" cap="flat" cmpd="sng" algn="ctr">
                      <a:solidFill>
                        <a:srgbClr val="E2CA91"/>
                      </a:solidFill>
                      <a:prstDash val="solid"/>
                      <a:round/>
                      <a:headEnd type="none" w="med" len="med"/>
                      <a:tailEnd type="none" w="med" len="med"/>
                    </a:lnR>
                    <a:lnT w="12700" cap="flat" cmpd="sng" algn="ctr">
                      <a:solidFill>
                        <a:srgbClr val="E2CA9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58620186"/>
                  </a:ext>
                </a:extLst>
              </a:tr>
              <a:tr h="1047750">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900" b="0">
                        <a:solidFill>
                          <a:schemeClr val="tx1"/>
                        </a:solidFill>
                      </a:endParaRPr>
                    </a:p>
                  </a:txBody>
                  <a:tcPr marL="0" marR="0" marT="0" marB="0" anchor="ctr">
                    <a:lnL w="12700" cap="flat" cmpd="sng" algn="ctr">
                      <a:solidFill>
                        <a:srgbClr val="E2CA91"/>
                      </a:solidFill>
                      <a:prstDash val="solid"/>
                      <a:round/>
                      <a:headEnd type="none" w="med" len="med"/>
                      <a:tailEnd type="none" w="med" len="med"/>
                    </a:lnL>
                    <a:lnR w="12700" cap="flat" cmpd="sng" algn="ctr">
                      <a:solidFill>
                        <a:srgbClr val="E2CA9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E2CA9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89734072"/>
                  </a:ext>
                </a:extLst>
              </a:tr>
            </a:tbl>
          </a:graphicData>
        </a:graphic>
      </p:graphicFrame>
      <p:graphicFrame>
        <p:nvGraphicFramePr>
          <p:cNvPr id="32" name="Table 31">
            <a:extLst>
              <a:ext uri="{FF2B5EF4-FFF2-40B4-BE49-F238E27FC236}">
                <a16:creationId xmlns:a16="http://schemas.microsoft.com/office/drawing/2014/main" id="{62493645-B218-42F9-9A94-8834629E3A3B}"/>
              </a:ext>
            </a:extLst>
          </p:cNvPr>
          <p:cNvGraphicFramePr>
            <a:graphicFrameLocks noGrp="1"/>
          </p:cNvGraphicFramePr>
          <p:nvPr/>
        </p:nvGraphicFramePr>
        <p:xfrm>
          <a:off x="577855" y="1892829"/>
          <a:ext cx="6860336" cy="208026"/>
        </p:xfrm>
        <a:graphic>
          <a:graphicData uri="http://schemas.openxmlformats.org/drawingml/2006/table">
            <a:tbl>
              <a:tblPr firstRow="1" bandRow="1">
                <a:tableStyleId>{E8B1032C-EA38-4F05-BA0D-38AFFFC7BED3}</a:tableStyleId>
              </a:tblPr>
              <a:tblGrid>
                <a:gridCol w="1715084">
                  <a:extLst>
                    <a:ext uri="{9D8B030D-6E8A-4147-A177-3AD203B41FA5}">
                      <a16:colId xmlns:a16="http://schemas.microsoft.com/office/drawing/2014/main" val="288177853"/>
                    </a:ext>
                  </a:extLst>
                </a:gridCol>
                <a:gridCol w="1715084">
                  <a:extLst>
                    <a:ext uri="{9D8B030D-6E8A-4147-A177-3AD203B41FA5}">
                      <a16:colId xmlns:a16="http://schemas.microsoft.com/office/drawing/2014/main" val="561416323"/>
                    </a:ext>
                  </a:extLst>
                </a:gridCol>
                <a:gridCol w="1715084">
                  <a:extLst>
                    <a:ext uri="{9D8B030D-6E8A-4147-A177-3AD203B41FA5}">
                      <a16:colId xmlns:a16="http://schemas.microsoft.com/office/drawing/2014/main" val="3145471967"/>
                    </a:ext>
                  </a:extLst>
                </a:gridCol>
                <a:gridCol w="1715084">
                  <a:extLst>
                    <a:ext uri="{9D8B030D-6E8A-4147-A177-3AD203B41FA5}">
                      <a16:colId xmlns:a16="http://schemas.microsoft.com/office/drawing/2014/main" val="1049224818"/>
                    </a:ext>
                  </a:extLst>
                </a:gridCol>
              </a:tblGrid>
              <a:tr h="208026">
                <a:tc>
                  <a:txBody>
                    <a:bodyPr/>
                    <a:lstStyle/>
                    <a:p>
                      <a:pPr algn="ctr"/>
                      <a:r>
                        <a:rPr lang="en-US" sz="800">
                          <a:solidFill>
                            <a:schemeClr val="bg2"/>
                          </a:solidFill>
                          <a:latin typeface="Open Sans" panose="020B0606030504020204" pitchFamily="34" charset="0"/>
                          <a:ea typeface="Open Sans" panose="020B0606030504020204" pitchFamily="34" charset="0"/>
                          <a:cs typeface="Open Sans" panose="020B0606030504020204" pitchFamily="34" charset="0"/>
                        </a:rPr>
                        <a:t>April 2023</a:t>
                      </a:r>
                      <a:endParaRPr lang="en-US" sz="8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marL="41148" marR="41148" marT="41148" marB="41148" anchor="ctr">
                    <a:lnL w="12700" cap="flat" cmpd="sng" algn="ctr">
                      <a:solidFill>
                        <a:srgbClr val="E2CA91"/>
                      </a:solidFill>
                      <a:prstDash val="solid"/>
                      <a:round/>
                      <a:headEnd type="none" w="med" len="med"/>
                      <a:tailEnd type="none" w="med" len="med"/>
                    </a:lnL>
                    <a:lnR w="12700" cap="flat" cmpd="sng" algn="ctr">
                      <a:solidFill>
                        <a:srgbClr val="E2CA91"/>
                      </a:solidFill>
                      <a:prstDash val="solid"/>
                      <a:round/>
                      <a:headEnd type="none" w="med" len="med"/>
                      <a:tailEnd type="none" w="med" len="med"/>
                    </a:lnR>
                    <a:lnT w="12700" cap="flat" cmpd="sng" algn="ctr">
                      <a:solidFill>
                        <a:srgbClr val="E2CA91"/>
                      </a:solidFill>
                      <a:prstDash val="solid"/>
                      <a:round/>
                      <a:headEnd type="none" w="med" len="med"/>
                      <a:tailEnd type="none" w="med" len="med"/>
                    </a:lnT>
                    <a:lnB w="12700" cap="flat" cmpd="sng" algn="ctr">
                      <a:solidFill>
                        <a:srgbClr val="E2CA91"/>
                      </a:solidFill>
                      <a:prstDash val="solid"/>
                      <a:round/>
                      <a:headEnd type="none" w="med" len="med"/>
                      <a:tailEnd type="none" w="med" len="med"/>
                    </a:lnB>
                    <a:solidFill>
                      <a:schemeClr val="tx2"/>
                    </a:solidFill>
                  </a:tcPr>
                </a:tc>
                <a:tc>
                  <a:txBody>
                    <a:bodyPr/>
                    <a:lstStyle/>
                    <a:p>
                      <a:pPr algn="ctr"/>
                      <a:r>
                        <a:rPr lang="en-US" sz="800" b="1">
                          <a:solidFill>
                            <a:schemeClr val="bg2"/>
                          </a:solidFill>
                          <a:latin typeface="Open Sans" panose="020B0606030504020204" pitchFamily="34" charset="0"/>
                          <a:ea typeface="Open Sans" panose="020B0606030504020204" pitchFamily="34" charset="0"/>
                          <a:cs typeface="Open Sans" panose="020B0606030504020204" pitchFamily="34" charset="0"/>
                        </a:rPr>
                        <a:t>May 2023</a:t>
                      </a:r>
                    </a:p>
                  </a:txBody>
                  <a:tcPr marL="41148" marR="41148" marT="41148" marB="41148" anchor="ctr">
                    <a:lnL w="12700" cap="flat" cmpd="sng" algn="ctr">
                      <a:solidFill>
                        <a:srgbClr val="E2CA91"/>
                      </a:solidFill>
                      <a:prstDash val="solid"/>
                      <a:round/>
                      <a:headEnd type="none" w="med" len="med"/>
                      <a:tailEnd type="none" w="med" len="med"/>
                    </a:lnL>
                    <a:lnR w="12700" cap="flat" cmpd="sng" algn="ctr">
                      <a:solidFill>
                        <a:srgbClr val="E2CA91"/>
                      </a:solidFill>
                      <a:prstDash val="solid"/>
                      <a:round/>
                      <a:headEnd type="none" w="med" len="med"/>
                      <a:tailEnd type="none" w="med" len="med"/>
                    </a:lnR>
                    <a:lnT w="12700" cap="flat" cmpd="sng" algn="ctr">
                      <a:solidFill>
                        <a:srgbClr val="E2CA91"/>
                      </a:solidFill>
                      <a:prstDash val="solid"/>
                      <a:round/>
                      <a:headEnd type="none" w="med" len="med"/>
                      <a:tailEnd type="none" w="med" len="med"/>
                    </a:lnT>
                    <a:lnB w="12700" cap="flat" cmpd="sng" algn="ctr">
                      <a:solidFill>
                        <a:srgbClr val="E2CA91"/>
                      </a:solidFill>
                      <a:prstDash val="solid"/>
                      <a:round/>
                      <a:headEnd type="none" w="med" len="med"/>
                      <a:tailEnd type="none" w="med" len="med"/>
                    </a:lnB>
                    <a:solidFill>
                      <a:schemeClr val="tx2"/>
                    </a:solidFill>
                  </a:tcPr>
                </a:tc>
                <a:tc>
                  <a:txBody>
                    <a:bodyPr/>
                    <a:lstStyle/>
                    <a:p>
                      <a:pPr algn="ctr"/>
                      <a:r>
                        <a:rPr lang="en-US" sz="800" b="1">
                          <a:solidFill>
                            <a:schemeClr val="bg2"/>
                          </a:solidFill>
                          <a:latin typeface="Open Sans" panose="020B0606030504020204" pitchFamily="34" charset="0"/>
                          <a:ea typeface="Open Sans" panose="020B0606030504020204" pitchFamily="34" charset="0"/>
                          <a:cs typeface="Open Sans" panose="020B0606030504020204" pitchFamily="34" charset="0"/>
                        </a:rPr>
                        <a:t>June 2023</a:t>
                      </a:r>
                    </a:p>
                  </a:txBody>
                  <a:tcPr marL="41148" marR="41148" marT="41148" marB="41148" anchor="ctr">
                    <a:lnL w="12700" cap="flat" cmpd="sng" algn="ctr">
                      <a:solidFill>
                        <a:srgbClr val="E2CA91"/>
                      </a:solidFill>
                      <a:prstDash val="solid"/>
                      <a:round/>
                      <a:headEnd type="none" w="med" len="med"/>
                      <a:tailEnd type="none" w="med" len="med"/>
                    </a:lnL>
                    <a:lnR w="12700" cap="flat" cmpd="sng" algn="ctr">
                      <a:solidFill>
                        <a:srgbClr val="E2CA91"/>
                      </a:solidFill>
                      <a:prstDash val="solid"/>
                      <a:round/>
                      <a:headEnd type="none" w="med" len="med"/>
                      <a:tailEnd type="none" w="med" len="med"/>
                    </a:lnR>
                    <a:lnT w="12700" cap="flat" cmpd="sng" algn="ctr">
                      <a:solidFill>
                        <a:srgbClr val="E2CA91"/>
                      </a:solidFill>
                      <a:prstDash val="solid"/>
                      <a:round/>
                      <a:headEnd type="none" w="med" len="med"/>
                      <a:tailEnd type="none" w="med" len="med"/>
                    </a:lnT>
                    <a:lnB w="12700" cap="flat" cmpd="sng" algn="ctr">
                      <a:solidFill>
                        <a:srgbClr val="E2CA91"/>
                      </a:solidFill>
                      <a:prstDash val="solid"/>
                      <a:round/>
                      <a:headEnd type="none" w="med" len="med"/>
                      <a:tailEnd type="none" w="med" len="med"/>
                    </a:lnB>
                    <a:solidFill>
                      <a:schemeClr val="tx2"/>
                    </a:solidFill>
                  </a:tcPr>
                </a:tc>
                <a:tc>
                  <a:txBody>
                    <a:bodyPr/>
                    <a:lstStyle/>
                    <a:p>
                      <a:pPr algn="ctr"/>
                      <a:r>
                        <a:rPr lang="en-US" sz="800" b="1">
                          <a:solidFill>
                            <a:schemeClr val="bg2"/>
                          </a:solidFill>
                          <a:latin typeface="Open Sans" panose="020B0606030504020204" pitchFamily="34" charset="0"/>
                          <a:ea typeface="Open Sans" panose="020B0606030504020204" pitchFamily="34" charset="0"/>
                          <a:cs typeface="Open Sans" panose="020B0606030504020204" pitchFamily="34" charset="0"/>
                        </a:rPr>
                        <a:t>July 2023</a:t>
                      </a:r>
                    </a:p>
                  </a:txBody>
                  <a:tcPr marL="41148" marR="41148" marT="41148" marB="41148" anchor="ctr">
                    <a:lnL w="12700" cap="flat" cmpd="sng" algn="ctr">
                      <a:solidFill>
                        <a:srgbClr val="E2CA91"/>
                      </a:solidFill>
                      <a:prstDash val="solid"/>
                      <a:round/>
                      <a:headEnd type="none" w="med" len="med"/>
                      <a:tailEnd type="none" w="med" len="med"/>
                    </a:lnL>
                    <a:lnR w="12700" cap="flat" cmpd="sng" algn="ctr">
                      <a:solidFill>
                        <a:srgbClr val="E2CA91"/>
                      </a:solidFill>
                      <a:prstDash val="solid"/>
                      <a:round/>
                      <a:headEnd type="none" w="med" len="med"/>
                      <a:tailEnd type="none" w="med" len="med"/>
                    </a:lnR>
                    <a:lnT w="12700" cap="flat" cmpd="sng" algn="ctr">
                      <a:solidFill>
                        <a:srgbClr val="E2CA91"/>
                      </a:solidFill>
                      <a:prstDash val="solid"/>
                      <a:round/>
                      <a:headEnd type="none" w="med" len="med"/>
                      <a:tailEnd type="none" w="med" len="med"/>
                    </a:lnT>
                    <a:lnB w="12700" cap="flat" cmpd="sng" algn="ctr">
                      <a:solidFill>
                        <a:srgbClr val="E2CA91"/>
                      </a:solidFill>
                      <a:prstDash val="solid"/>
                      <a:round/>
                      <a:headEnd type="none" w="med" len="med"/>
                      <a:tailEnd type="none" w="med" len="med"/>
                    </a:lnB>
                    <a:solidFill>
                      <a:schemeClr val="tx2"/>
                    </a:solidFill>
                  </a:tcPr>
                </a:tc>
                <a:extLst>
                  <a:ext uri="{0D108BD9-81ED-4DB2-BD59-A6C34878D82A}">
                    <a16:rowId xmlns:a16="http://schemas.microsoft.com/office/drawing/2014/main" val="3939726530"/>
                  </a:ext>
                </a:extLst>
              </a:tr>
            </a:tbl>
          </a:graphicData>
        </a:graphic>
      </p:graphicFrame>
      <p:sp>
        <p:nvSpPr>
          <p:cNvPr id="33" name="Arrow: Pentagon 32">
            <a:extLst>
              <a:ext uri="{FF2B5EF4-FFF2-40B4-BE49-F238E27FC236}">
                <a16:creationId xmlns:a16="http://schemas.microsoft.com/office/drawing/2014/main" id="{3A5E4511-F45C-4C04-BC0C-0E2AF5C2FF7A}"/>
              </a:ext>
            </a:extLst>
          </p:cNvPr>
          <p:cNvSpPr/>
          <p:nvPr/>
        </p:nvSpPr>
        <p:spPr>
          <a:xfrm>
            <a:off x="1532394" y="2588174"/>
            <a:ext cx="4229619" cy="184848"/>
          </a:xfrm>
          <a:prstGeom prst="homePlate">
            <a:avLst/>
          </a:prstGeom>
          <a:solidFill>
            <a:schemeClr val="accent1">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4">
              <a:defRPr/>
            </a:pP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Take Self-Paced Training</a:t>
            </a:r>
          </a:p>
        </p:txBody>
      </p:sp>
      <p:sp>
        <p:nvSpPr>
          <p:cNvPr id="38" name="Arrow: Pentagon 37">
            <a:extLst>
              <a:ext uri="{FF2B5EF4-FFF2-40B4-BE49-F238E27FC236}">
                <a16:creationId xmlns:a16="http://schemas.microsoft.com/office/drawing/2014/main" id="{79F3A912-D4B4-484D-B910-64964FF94F34}"/>
              </a:ext>
            </a:extLst>
          </p:cNvPr>
          <p:cNvSpPr/>
          <p:nvPr/>
        </p:nvSpPr>
        <p:spPr>
          <a:xfrm>
            <a:off x="3033489" y="3961491"/>
            <a:ext cx="3698453" cy="185166"/>
          </a:xfrm>
          <a:prstGeom prst="homePlate">
            <a:avLst/>
          </a:prstGeom>
          <a:solidFill>
            <a:schemeClr val="accent1">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4">
              <a:defRPr/>
            </a:pP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Learners practice in Workday Sandbox system</a:t>
            </a:r>
          </a:p>
        </p:txBody>
      </p:sp>
      <p:sp>
        <p:nvSpPr>
          <p:cNvPr id="39" name="Rectangle 38">
            <a:extLst>
              <a:ext uri="{FF2B5EF4-FFF2-40B4-BE49-F238E27FC236}">
                <a16:creationId xmlns:a16="http://schemas.microsoft.com/office/drawing/2014/main" id="{9355F2AB-D54F-4A63-B1A9-06E8117D9E03}"/>
              </a:ext>
            </a:extLst>
          </p:cNvPr>
          <p:cNvSpPr/>
          <p:nvPr/>
        </p:nvSpPr>
        <p:spPr>
          <a:xfrm>
            <a:off x="3033490" y="4119422"/>
            <a:ext cx="3634952" cy="235407"/>
          </a:xfrm>
          <a:prstGeom prst="rect">
            <a:avLst/>
          </a:prstGeom>
          <a:solidFill>
            <a:schemeClr val="bg1">
              <a:lumMod val="60000"/>
              <a:lumOff val="40000"/>
              <a:alpha val="67000"/>
            </a:schemeClr>
          </a:solidFill>
          <a:ln>
            <a:noFill/>
          </a:ln>
        </p:spPr>
        <p:style>
          <a:lnRef idx="1">
            <a:schemeClr val="accent1"/>
          </a:lnRef>
          <a:fillRef idx="3">
            <a:schemeClr val="accent1"/>
          </a:fillRef>
          <a:effectRef idx="2">
            <a:schemeClr val="accent1"/>
          </a:effectRef>
          <a:fontRef idx="minor">
            <a:schemeClr val="lt1"/>
          </a:fontRef>
        </p:style>
        <p:txBody>
          <a:bodyPr lIns="34290" tIns="45720" rIns="91440" bIns="45720" rtlCol="0" anchor="ctr"/>
          <a:lstStyle/>
          <a:p>
            <a:pPr defTabSz="457166">
              <a:defRPr/>
            </a:pPr>
            <a:r>
              <a:rPr lang="en-US" sz="600">
                <a:solidFill>
                  <a:srgbClr val="4B2E83"/>
                </a:solidFill>
                <a:latin typeface="Open Sans"/>
                <a:ea typeface="Open Sans"/>
                <a:cs typeface="Open Sans"/>
              </a:rPr>
              <a:t>Access “sandbox” tenant on their own and/or attend </a:t>
            </a:r>
            <a:r>
              <a:rPr lang="en-US" sz="600" b="1">
                <a:solidFill>
                  <a:srgbClr val="4B2E83"/>
                </a:solidFill>
                <a:latin typeface="Open Sans"/>
                <a:ea typeface="Open Sans"/>
                <a:cs typeface="Open Sans"/>
              </a:rPr>
              <a:t>Practice Clinics </a:t>
            </a:r>
            <a:r>
              <a:rPr lang="en-US" sz="600">
                <a:solidFill>
                  <a:srgbClr val="4B2E83"/>
                </a:solidFill>
                <a:latin typeface="Open Sans"/>
                <a:ea typeface="Open Sans"/>
                <a:cs typeface="Open Sans"/>
              </a:rPr>
              <a:t>(QAs and guided practice with UWFT team). Register for Practice Clinics via Bridge LMS, details to be sent in a future email.</a:t>
            </a:r>
          </a:p>
        </p:txBody>
      </p:sp>
      <p:sp>
        <p:nvSpPr>
          <p:cNvPr id="40" name="Star: 5 Points 39">
            <a:extLst>
              <a:ext uri="{FF2B5EF4-FFF2-40B4-BE49-F238E27FC236}">
                <a16:creationId xmlns:a16="http://schemas.microsoft.com/office/drawing/2014/main" id="{F1D2980D-E733-430E-9BEF-ACA4B14C61EC}"/>
              </a:ext>
            </a:extLst>
          </p:cNvPr>
          <p:cNvSpPr/>
          <p:nvPr/>
        </p:nvSpPr>
        <p:spPr>
          <a:xfrm>
            <a:off x="5743470" y="1937191"/>
            <a:ext cx="194717" cy="197403"/>
          </a:xfrm>
          <a:prstGeom prst="star5">
            <a:avLst/>
          </a:prstGeom>
          <a:solidFill>
            <a:srgbClr val="FFFF00"/>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66">
              <a:defRPr/>
            </a:pPr>
            <a:endParaRPr lang="en-US">
              <a:solidFill>
                <a:srgbClr val="E8D3A2"/>
              </a:solidFill>
              <a:latin typeface="Calibri"/>
            </a:endParaRPr>
          </a:p>
        </p:txBody>
      </p:sp>
      <p:sp>
        <p:nvSpPr>
          <p:cNvPr id="41" name="TextBox 40">
            <a:extLst>
              <a:ext uri="{FF2B5EF4-FFF2-40B4-BE49-F238E27FC236}">
                <a16:creationId xmlns:a16="http://schemas.microsoft.com/office/drawing/2014/main" id="{9B8653BD-7C8A-403B-9AB7-A0E8021144D4}"/>
              </a:ext>
            </a:extLst>
          </p:cNvPr>
          <p:cNvSpPr txBox="1"/>
          <p:nvPr/>
        </p:nvSpPr>
        <p:spPr>
          <a:xfrm>
            <a:off x="5372134" y="2107995"/>
            <a:ext cx="947053" cy="219291"/>
          </a:xfrm>
          <a:prstGeom prst="rect">
            <a:avLst/>
          </a:prstGeom>
          <a:noFill/>
        </p:spPr>
        <p:txBody>
          <a:bodyPr wrap="square" rtlCol="0">
            <a:spAutoFit/>
          </a:bodyPr>
          <a:lstStyle/>
          <a:p>
            <a:pPr algn="ctr" defTabSz="457166">
              <a:defRPr/>
            </a:pPr>
            <a:r>
              <a:rPr lang="en-US" sz="825" b="1">
                <a:solidFill>
                  <a:srgbClr val="4B2E83"/>
                </a:solidFill>
                <a:latin typeface="Calibri"/>
              </a:rPr>
              <a:t>UWFT Go Live</a:t>
            </a:r>
          </a:p>
        </p:txBody>
      </p:sp>
      <p:sp>
        <p:nvSpPr>
          <p:cNvPr id="42" name="TextBox 41">
            <a:extLst>
              <a:ext uri="{FF2B5EF4-FFF2-40B4-BE49-F238E27FC236}">
                <a16:creationId xmlns:a16="http://schemas.microsoft.com/office/drawing/2014/main" id="{A78D5010-F2D5-4AC1-90D1-70E96E788F6B}"/>
              </a:ext>
            </a:extLst>
          </p:cNvPr>
          <p:cNvSpPr txBox="1"/>
          <p:nvPr/>
        </p:nvSpPr>
        <p:spPr>
          <a:xfrm>
            <a:off x="1438670" y="2964820"/>
            <a:ext cx="826577" cy="784830"/>
          </a:xfrm>
          <a:prstGeom prst="rect">
            <a:avLst/>
          </a:prstGeom>
          <a:noFill/>
        </p:spPr>
        <p:txBody>
          <a:bodyPr wrap="square" rtlCol="0">
            <a:spAutoFit/>
          </a:bodyPr>
          <a:lstStyle/>
          <a:p>
            <a:pPr defTabSz="457178">
              <a:defRPr/>
            </a:pPr>
            <a:r>
              <a:rPr lang="en-US" sz="900" b="1">
                <a:solidFill>
                  <a:srgbClr val="4B2E83"/>
                </a:solidFill>
                <a:latin typeface="Calibri"/>
              </a:rPr>
              <a:t>4/17-21: </a:t>
            </a:r>
            <a:r>
              <a:rPr lang="en-US" sz="600">
                <a:solidFill>
                  <a:srgbClr val="4B2E83"/>
                </a:solidFill>
                <a:latin typeface="Calibri"/>
              </a:rPr>
              <a:t>Workday “Foundational” self-paced courses launched on Bridge – </a:t>
            </a:r>
            <a:r>
              <a:rPr lang="en-US" sz="600" i="1">
                <a:solidFill>
                  <a:srgbClr val="4B2E83"/>
                </a:solidFill>
                <a:latin typeface="Calibri"/>
              </a:rPr>
              <a:t>ALL users take these courses</a:t>
            </a:r>
          </a:p>
        </p:txBody>
      </p:sp>
      <p:cxnSp>
        <p:nvCxnSpPr>
          <p:cNvPr id="43" name="Straight Connector 42">
            <a:extLst>
              <a:ext uri="{FF2B5EF4-FFF2-40B4-BE49-F238E27FC236}">
                <a16:creationId xmlns:a16="http://schemas.microsoft.com/office/drawing/2014/main" id="{1CB04D78-BDD1-498B-8C4F-E449628B8406}"/>
              </a:ext>
            </a:extLst>
          </p:cNvPr>
          <p:cNvCxnSpPr>
            <a:cxnSpLocks/>
          </p:cNvCxnSpPr>
          <p:nvPr/>
        </p:nvCxnSpPr>
        <p:spPr>
          <a:xfrm>
            <a:off x="2368069" y="2781077"/>
            <a:ext cx="0" cy="215299"/>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5946A85-7882-4BBB-9D54-504B5CC59104}"/>
              </a:ext>
            </a:extLst>
          </p:cNvPr>
          <p:cNvSpPr txBox="1"/>
          <p:nvPr/>
        </p:nvSpPr>
        <p:spPr>
          <a:xfrm>
            <a:off x="2265246" y="2962638"/>
            <a:ext cx="1771543" cy="323165"/>
          </a:xfrm>
          <a:prstGeom prst="rect">
            <a:avLst/>
          </a:prstGeom>
          <a:noFill/>
        </p:spPr>
        <p:txBody>
          <a:bodyPr wrap="square" rtlCol="0">
            <a:spAutoFit/>
          </a:bodyPr>
          <a:lstStyle/>
          <a:p>
            <a:pPr defTabSz="457178">
              <a:defRPr/>
            </a:pPr>
            <a:r>
              <a:rPr lang="en-US" sz="900" b="1">
                <a:solidFill>
                  <a:srgbClr val="4B2E83"/>
                </a:solidFill>
                <a:latin typeface="Calibri"/>
              </a:rPr>
              <a:t>5/1:</a:t>
            </a:r>
            <a:r>
              <a:rPr lang="en-US" sz="600">
                <a:solidFill>
                  <a:srgbClr val="4B2E83"/>
                </a:solidFill>
                <a:latin typeface="Calibri"/>
              </a:rPr>
              <a:t> Workday “Functional” courses launched on Bridge – </a:t>
            </a:r>
            <a:r>
              <a:rPr lang="en-US" sz="600" i="1">
                <a:solidFill>
                  <a:srgbClr val="4B2E83"/>
                </a:solidFill>
                <a:latin typeface="Calibri"/>
              </a:rPr>
              <a:t>Specific to a user’s security roles</a:t>
            </a:r>
          </a:p>
        </p:txBody>
      </p:sp>
      <p:cxnSp>
        <p:nvCxnSpPr>
          <p:cNvPr id="45" name="Straight Connector 44">
            <a:extLst>
              <a:ext uri="{FF2B5EF4-FFF2-40B4-BE49-F238E27FC236}">
                <a16:creationId xmlns:a16="http://schemas.microsoft.com/office/drawing/2014/main" id="{EEA90947-9037-4948-87A2-E068A118A31A}"/>
              </a:ext>
            </a:extLst>
          </p:cNvPr>
          <p:cNvCxnSpPr>
            <a:cxnSpLocks/>
          </p:cNvCxnSpPr>
          <p:nvPr/>
        </p:nvCxnSpPr>
        <p:spPr>
          <a:xfrm>
            <a:off x="2371415" y="3469233"/>
            <a:ext cx="0" cy="215299"/>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43E0912C-0DA1-4311-8CED-20F86751FD6B}"/>
              </a:ext>
            </a:extLst>
          </p:cNvPr>
          <p:cNvSpPr txBox="1"/>
          <p:nvPr/>
        </p:nvSpPr>
        <p:spPr>
          <a:xfrm>
            <a:off x="1751901" y="3681925"/>
            <a:ext cx="751025" cy="507831"/>
          </a:xfrm>
          <a:prstGeom prst="rect">
            <a:avLst/>
          </a:prstGeom>
          <a:noFill/>
        </p:spPr>
        <p:txBody>
          <a:bodyPr wrap="square" rtlCol="0">
            <a:spAutoFit/>
          </a:bodyPr>
          <a:lstStyle/>
          <a:p>
            <a:pPr algn="r" defTabSz="457178">
              <a:defRPr/>
            </a:pPr>
            <a:r>
              <a:rPr lang="en-US" sz="900" b="1">
                <a:solidFill>
                  <a:srgbClr val="4B2E83"/>
                </a:solidFill>
                <a:latin typeface="Calibri"/>
              </a:rPr>
              <a:t>5/1-8:</a:t>
            </a:r>
            <a:br>
              <a:rPr lang="en-US" sz="600" b="1">
                <a:solidFill>
                  <a:srgbClr val="4B2E83"/>
                </a:solidFill>
                <a:latin typeface="Calibri"/>
              </a:rPr>
            </a:br>
            <a:r>
              <a:rPr lang="en-US" sz="600">
                <a:solidFill>
                  <a:srgbClr val="4B2E83"/>
                </a:solidFill>
                <a:latin typeface="Calibri"/>
              </a:rPr>
              <a:t>Register for </a:t>
            </a:r>
            <a:r>
              <a:rPr lang="en-US" sz="600" err="1">
                <a:solidFill>
                  <a:srgbClr val="4B2E83"/>
                </a:solidFill>
                <a:latin typeface="Calibri"/>
              </a:rPr>
              <a:t>vILT</a:t>
            </a:r>
            <a:r>
              <a:rPr lang="en-US" sz="600">
                <a:solidFill>
                  <a:srgbClr val="4B2E83"/>
                </a:solidFill>
                <a:latin typeface="Calibri"/>
              </a:rPr>
              <a:t> sessions thru Bridge</a:t>
            </a:r>
          </a:p>
        </p:txBody>
      </p:sp>
      <p:cxnSp>
        <p:nvCxnSpPr>
          <p:cNvPr id="47" name="Straight Connector 46">
            <a:extLst>
              <a:ext uri="{FF2B5EF4-FFF2-40B4-BE49-F238E27FC236}">
                <a16:creationId xmlns:a16="http://schemas.microsoft.com/office/drawing/2014/main" id="{D1FF4535-0D4F-478F-9638-E5DC863F7FAB}"/>
              </a:ext>
            </a:extLst>
          </p:cNvPr>
          <p:cNvCxnSpPr>
            <a:cxnSpLocks/>
          </p:cNvCxnSpPr>
          <p:nvPr/>
        </p:nvCxnSpPr>
        <p:spPr>
          <a:xfrm>
            <a:off x="2680390" y="3477585"/>
            <a:ext cx="0" cy="215299"/>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87292B2F-CFB1-42C4-BFE4-BE8AE3346898}"/>
              </a:ext>
            </a:extLst>
          </p:cNvPr>
          <p:cNvSpPr txBox="1"/>
          <p:nvPr/>
        </p:nvSpPr>
        <p:spPr>
          <a:xfrm>
            <a:off x="2562726" y="3679497"/>
            <a:ext cx="611904" cy="415498"/>
          </a:xfrm>
          <a:prstGeom prst="rect">
            <a:avLst/>
          </a:prstGeom>
          <a:noFill/>
        </p:spPr>
        <p:txBody>
          <a:bodyPr wrap="square" rtlCol="0">
            <a:spAutoFit/>
          </a:bodyPr>
          <a:lstStyle/>
          <a:p>
            <a:pPr defTabSz="457178">
              <a:defRPr/>
            </a:pPr>
            <a:r>
              <a:rPr lang="en-US" sz="900" b="1">
                <a:solidFill>
                  <a:srgbClr val="4B2E83"/>
                </a:solidFill>
                <a:latin typeface="Calibri"/>
              </a:rPr>
              <a:t>5/8: </a:t>
            </a:r>
            <a:r>
              <a:rPr lang="en-US" sz="600" err="1">
                <a:solidFill>
                  <a:srgbClr val="4B2E83"/>
                </a:solidFill>
                <a:latin typeface="Calibri"/>
              </a:rPr>
              <a:t>vILT</a:t>
            </a:r>
            <a:r>
              <a:rPr lang="en-US" sz="600">
                <a:solidFill>
                  <a:srgbClr val="4B2E83"/>
                </a:solidFill>
                <a:latin typeface="Calibri"/>
              </a:rPr>
              <a:t> live  sessions start</a:t>
            </a:r>
          </a:p>
        </p:txBody>
      </p:sp>
      <p:sp>
        <p:nvSpPr>
          <p:cNvPr id="50" name="Rectangle 49">
            <a:extLst>
              <a:ext uri="{FF2B5EF4-FFF2-40B4-BE49-F238E27FC236}">
                <a16:creationId xmlns:a16="http://schemas.microsoft.com/office/drawing/2014/main" id="{EECA0012-E86A-4ECD-8F4C-B65712F7E60D}"/>
              </a:ext>
            </a:extLst>
          </p:cNvPr>
          <p:cNvSpPr/>
          <p:nvPr/>
        </p:nvSpPr>
        <p:spPr>
          <a:xfrm>
            <a:off x="5762015" y="3361905"/>
            <a:ext cx="422755" cy="13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78">
              <a:defRPr/>
            </a:pPr>
            <a:r>
              <a:rPr lang="en-US" sz="600">
                <a:solidFill>
                  <a:srgbClr val="FFFFFF"/>
                </a:solidFill>
                <a:latin typeface="Calibri"/>
              </a:rPr>
              <a:t>Pause</a:t>
            </a:r>
          </a:p>
        </p:txBody>
      </p:sp>
      <p:cxnSp>
        <p:nvCxnSpPr>
          <p:cNvPr id="52" name="Straight Connector 51">
            <a:extLst>
              <a:ext uri="{FF2B5EF4-FFF2-40B4-BE49-F238E27FC236}">
                <a16:creationId xmlns:a16="http://schemas.microsoft.com/office/drawing/2014/main" id="{9E82B146-CC92-4E0E-9EA4-2DDF83DAD1D5}"/>
              </a:ext>
            </a:extLst>
          </p:cNvPr>
          <p:cNvCxnSpPr>
            <a:cxnSpLocks/>
          </p:cNvCxnSpPr>
          <p:nvPr/>
        </p:nvCxnSpPr>
        <p:spPr>
          <a:xfrm>
            <a:off x="6213251" y="3486194"/>
            <a:ext cx="0" cy="215299"/>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1A34181-B687-4736-8285-C5D2AE0B431F}"/>
              </a:ext>
            </a:extLst>
          </p:cNvPr>
          <p:cNvSpPr txBox="1"/>
          <p:nvPr/>
        </p:nvSpPr>
        <p:spPr>
          <a:xfrm>
            <a:off x="6093650" y="3665058"/>
            <a:ext cx="852243" cy="323165"/>
          </a:xfrm>
          <a:prstGeom prst="rect">
            <a:avLst/>
          </a:prstGeom>
          <a:noFill/>
        </p:spPr>
        <p:txBody>
          <a:bodyPr wrap="square" rtlCol="0">
            <a:spAutoFit/>
          </a:bodyPr>
          <a:lstStyle/>
          <a:p>
            <a:pPr defTabSz="457178">
              <a:defRPr/>
            </a:pPr>
            <a:r>
              <a:rPr lang="en-US" sz="900" b="1">
                <a:solidFill>
                  <a:srgbClr val="4B2E83"/>
                </a:solidFill>
                <a:latin typeface="Calibri"/>
              </a:rPr>
              <a:t>7/10-14: </a:t>
            </a:r>
            <a:r>
              <a:rPr lang="en-US" sz="600">
                <a:solidFill>
                  <a:srgbClr val="4B2E83"/>
                </a:solidFill>
                <a:latin typeface="Calibri"/>
              </a:rPr>
              <a:t>Makeup week of EUT</a:t>
            </a:r>
          </a:p>
        </p:txBody>
      </p:sp>
      <p:sp>
        <p:nvSpPr>
          <p:cNvPr id="57" name="Arrow: Pentagon 56">
            <a:extLst>
              <a:ext uri="{FF2B5EF4-FFF2-40B4-BE49-F238E27FC236}">
                <a16:creationId xmlns:a16="http://schemas.microsoft.com/office/drawing/2014/main" id="{303F26A9-3EFC-40C8-92A3-819578040FF7}"/>
              </a:ext>
            </a:extLst>
          </p:cNvPr>
          <p:cNvSpPr/>
          <p:nvPr/>
        </p:nvSpPr>
        <p:spPr>
          <a:xfrm>
            <a:off x="2355369" y="3291337"/>
            <a:ext cx="3442737" cy="185166"/>
          </a:xfrm>
          <a:prstGeom prst="homePlate">
            <a:avLst/>
          </a:prstGeom>
          <a:solidFill>
            <a:schemeClr val="accent1">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4">
              <a:defRPr/>
            </a:pP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Attend  Virtual Instructor-led Training (</a:t>
            </a:r>
            <a:r>
              <a:rPr lang="en-US" sz="800" b="1" err="1">
                <a:solidFill>
                  <a:srgbClr val="FFFFFF"/>
                </a:solidFill>
                <a:latin typeface="Open Sans" panose="020B0606030504020204" pitchFamily="34" charset="0"/>
                <a:ea typeface="Open Sans" panose="020B0606030504020204" pitchFamily="34" charset="0"/>
                <a:cs typeface="Open Sans" panose="020B0606030504020204" pitchFamily="34" charset="0"/>
              </a:rPr>
              <a:t>vILT</a:t>
            </a: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8" name="Rectangle 57">
            <a:extLst>
              <a:ext uri="{FF2B5EF4-FFF2-40B4-BE49-F238E27FC236}">
                <a16:creationId xmlns:a16="http://schemas.microsoft.com/office/drawing/2014/main" id="{E82262AF-746E-4DC8-A91A-CDAF4AB02879}"/>
              </a:ext>
            </a:extLst>
          </p:cNvPr>
          <p:cNvSpPr/>
          <p:nvPr/>
        </p:nvSpPr>
        <p:spPr>
          <a:xfrm>
            <a:off x="2355369" y="3466229"/>
            <a:ext cx="3333957" cy="113972"/>
          </a:xfrm>
          <a:prstGeom prst="rect">
            <a:avLst/>
          </a:prstGeom>
          <a:solidFill>
            <a:srgbClr val="D8CEC1"/>
          </a:solidFill>
          <a:ln>
            <a:noFill/>
          </a:ln>
        </p:spPr>
        <p:style>
          <a:lnRef idx="1">
            <a:schemeClr val="accent1"/>
          </a:lnRef>
          <a:fillRef idx="3">
            <a:schemeClr val="accent1"/>
          </a:fillRef>
          <a:effectRef idx="2">
            <a:schemeClr val="accent1"/>
          </a:effectRef>
          <a:fontRef idx="minor">
            <a:schemeClr val="lt1"/>
          </a:fontRef>
        </p:style>
        <p:txBody>
          <a:bodyPr lIns="34290" rIns="0" rtlCol="0" anchor="ctr"/>
          <a:lstStyle/>
          <a:p>
            <a:pPr defTabSz="457166">
              <a:defRPr/>
            </a:pPr>
            <a:r>
              <a:rPr lang="en-US" sz="600">
                <a:solidFill>
                  <a:srgbClr val="4B2E83"/>
                </a:solidFill>
                <a:latin typeface="Open Sans" panose="020B0606030504020204" pitchFamily="34" charset="0"/>
                <a:ea typeface="Open Sans" panose="020B0606030504020204" pitchFamily="34" charset="0"/>
                <a:cs typeface="Open Sans" panose="020B0606030504020204" pitchFamily="34" charset="0"/>
              </a:rPr>
              <a:t>Register for </a:t>
            </a:r>
            <a:r>
              <a:rPr lang="en-US" sz="600" err="1">
                <a:solidFill>
                  <a:srgbClr val="4B2E83"/>
                </a:solidFill>
                <a:latin typeface="Open Sans" panose="020B0606030504020204" pitchFamily="34" charset="0"/>
                <a:ea typeface="Open Sans" panose="020B0606030504020204" pitchFamily="34" charset="0"/>
                <a:cs typeface="Open Sans" panose="020B0606030504020204" pitchFamily="34" charset="0"/>
              </a:rPr>
              <a:t>vILTs</a:t>
            </a:r>
            <a:r>
              <a:rPr lang="en-US" sz="600">
                <a:solidFill>
                  <a:srgbClr val="4B2E83"/>
                </a:solidFill>
                <a:latin typeface="Open Sans" panose="020B0606030504020204" pitchFamily="34" charset="0"/>
                <a:ea typeface="Open Sans" panose="020B0606030504020204" pitchFamily="34" charset="0"/>
                <a:cs typeface="Open Sans" panose="020B0606030504020204" pitchFamily="34" charset="0"/>
              </a:rPr>
              <a:t> via Bridge LMS - Zoom &amp; logistics will be sent via email after registration</a:t>
            </a:r>
          </a:p>
        </p:txBody>
      </p:sp>
      <p:cxnSp>
        <p:nvCxnSpPr>
          <p:cNvPr id="59" name="Straight Connector 58">
            <a:extLst>
              <a:ext uri="{FF2B5EF4-FFF2-40B4-BE49-F238E27FC236}">
                <a16:creationId xmlns:a16="http://schemas.microsoft.com/office/drawing/2014/main" id="{2F00C8F2-BB3F-4B68-A016-9C10D42BD225}"/>
              </a:ext>
            </a:extLst>
          </p:cNvPr>
          <p:cNvCxnSpPr>
            <a:cxnSpLocks/>
          </p:cNvCxnSpPr>
          <p:nvPr/>
        </p:nvCxnSpPr>
        <p:spPr>
          <a:xfrm>
            <a:off x="1554046" y="2781077"/>
            <a:ext cx="0" cy="215299"/>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D1FBD1E0-05CE-4C96-BFAD-50420998ABDD}"/>
              </a:ext>
            </a:extLst>
          </p:cNvPr>
          <p:cNvSpPr/>
          <p:nvPr/>
        </p:nvSpPr>
        <p:spPr>
          <a:xfrm>
            <a:off x="1532393" y="2766672"/>
            <a:ext cx="4104704" cy="116586"/>
          </a:xfrm>
          <a:prstGeom prst="rect">
            <a:avLst/>
          </a:prstGeom>
          <a:solidFill>
            <a:srgbClr val="D8CEC1"/>
          </a:solidFill>
          <a:ln>
            <a:noFill/>
          </a:ln>
        </p:spPr>
        <p:style>
          <a:lnRef idx="1">
            <a:schemeClr val="accent1"/>
          </a:lnRef>
          <a:fillRef idx="3">
            <a:schemeClr val="accent1"/>
          </a:fillRef>
          <a:effectRef idx="2">
            <a:schemeClr val="accent1"/>
          </a:effectRef>
          <a:fontRef idx="minor">
            <a:schemeClr val="lt1"/>
          </a:fontRef>
        </p:style>
        <p:txBody>
          <a:bodyPr lIns="34290" tIns="45720" rIns="91440" bIns="45720" rtlCol="0" anchor="ctr"/>
          <a:lstStyle/>
          <a:p>
            <a:pPr defTabSz="914310" eaLnBrk="0" fontAlgn="base" hangingPunct="0">
              <a:spcBef>
                <a:spcPct val="0"/>
              </a:spcBef>
              <a:spcAft>
                <a:spcPct val="0"/>
              </a:spcAft>
              <a:defRPr/>
            </a:pPr>
            <a:r>
              <a:rPr lang="en-US" sz="600">
                <a:solidFill>
                  <a:srgbClr val="4B2E83"/>
                </a:solidFill>
                <a:latin typeface="Open Sans"/>
                <a:ea typeface="Open Sans"/>
                <a:cs typeface="Open Sans"/>
              </a:rPr>
              <a:t>Online training (eLearning, videos, recorded demos) and job aids can be accessed directly via Bridge LMS</a:t>
            </a:r>
          </a:p>
        </p:txBody>
      </p:sp>
      <p:sp>
        <p:nvSpPr>
          <p:cNvPr id="61" name="Arrow: Pentagon 60">
            <a:extLst>
              <a:ext uri="{FF2B5EF4-FFF2-40B4-BE49-F238E27FC236}">
                <a16:creationId xmlns:a16="http://schemas.microsoft.com/office/drawing/2014/main" id="{00F44EF2-A8C3-4058-9859-E6E3852E45E8}"/>
              </a:ext>
            </a:extLst>
          </p:cNvPr>
          <p:cNvSpPr/>
          <p:nvPr/>
        </p:nvSpPr>
        <p:spPr>
          <a:xfrm>
            <a:off x="6195148" y="3307114"/>
            <a:ext cx="473294" cy="274320"/>
          </a:xfrm>
          <a:prstGeom prst="homePlate">
            <a:avLst/>
          </a:prstGeom>
          <a:solidFill>
            <a:schemeClr val="accent1">
              <a:lumMod val="60000"/>
              <a:lumOff val="4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27432" tIns="45720" rIns="0" bIns="45720" rtlCol="0" anchor="ctr"/>
          <a:lstStyle/>
          <a:p>
            <a:pPr defTabSz="457154">
              <a:defRPr/>
            </a:pPr>
            <a:r>
              <a:rPr lang="en-US" sz="600" b="1" err="1">
                <a:solidFill>
                  <a:srgbClr val="FFFFFF"/>
                </a:solidFill>
                <a:latin typeface="Open Sans"/>
                <a:ea typeface="Open Sans"/>
                <a:cs typeface="Open Sans"/>
              </a:rPr>
              <a:t>vILT</a:t>
            </a:r>
            <a:r>
              <a:rPr lang="en-US" sz="600" b="1">
                <a:solidFill>
                  <a:srgbClr val="FFFFFF"/>
                </a:solidFill>
                <a:latin typeface="Open Sans"/>
                <a:ea typeface="Open Sans"/>
                <a:cs typeface="Open Sans"/>
              </a:rPr>
              <a:t> Resumes</a:t>
            </a:r>
          </a:p>
        </p:txBody>
      </p:sp>
      <p:sp>
        <p:nvSpPr>
          <p:cNvPr id="62" name="Rectangle 61">
            <a:extLst>
              <a:ext uri="{FF2B5EF4-FFF2-40B4-BE49-F238E27FC236}">
                <a16:creationId xmlns:a16="http://schemas.microsoft.com/office/drawing/2014/main" id="{7FFBF637-2631-4536-8DB0-900214E58741}"/>
              </a:ext>
            </a:extLst>
          </p:cNvPr>
          <p:cNvSpPr/>
          <p:nvPr/>
        </p:nvSpPr>
        <p:spPr>
          <a:xfrm>
            <a:off x="1970413" y="4601342"/>
            <a:ext cx="1302563" cy="185166"/>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UAT (4 weeks)</a:t>
            </a:r>
          </a:p>
        </p:txBody>
      </p:sp>
      <p:sp>
        <p:nvSpPr>
          <p:cNvPr id="63" name="Rectangle 62">
            <a:extLst>
              <a:ext uri="{FF2B5EF4-FFF2-40B4-BE49-F238E27FC236}">
                <a16:creationId xmlns:a16="http://schemas.microsoft.com/office/drawing/2014/main" id="{281DEC0E-3A0D-448C-A64D-35A610B8FB28}"/>
              </a:ext>
            </a:extLst>
          </p:cNvPr>
          <p:cNvSpPr/>
          <p:nvPr/>
        </p:nvSpPr>
        <p:spPr>
          <a:xfrm>
            <a:off x="3272975" y="4601342"/>
            <a:ext cx="425196" cy="185166"/>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342900"/>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UAT Fix</a:t>
            </a:r>
          </a:p>
        </p:txBody>
      </p:sp>
      <p:cxnSp>
        <p:nvCxnSpPr>
          <p:cNvPr id="64" name="Straight Connector 63">
            <a:extLst>
              <a:ext uri="{FF2B5EF4-FFF2-40B4-BE49-F238E27FC236}">
                <a16:creationId xmlns:a16="http://schemas.microsoft.com/office/drawing/2014/main" id="{C574BB84-0240-4DD6-BF37-8D0615D3E8F0}"/>
              </a:ext>
            </a:extLst>
          </p:cNvPr>
          <p:cNvCxnSpPr>
            <a:cxnSpLocks/>
          </p:cNvCxnSpPr>
          <p:nvPr/>
        </p:nvCxnSpPr>
        <p:spPr>
          <a:xfrm>
            <a:off x="1981761" y="4954064"/>
            <a:ext cx="0" cy="215299"/>
          </a:xfrm>
          <a:prstGeom prst="line">
            <a:avLst/>
          </a:prstGeom>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D2EBCE39-C5E3-4256-9E49-9CB177A6FCCA}"/>
              </a:ext>
            </a:extLst>
          </p:cNvPr>
          <p:cNvSpPr txBox="1"/>
          <p:nvPr/>
        </p:nvSpPr>
        <p:spPr>
          <a:xfrm>
            <a:off x="1888194" y="5166756"/>
            <a:ext cx="566739" cy="323165"/>
          </a:xfrm>
          <a:prstGeom prst="rect">
            <a:avLst/>
          </a:prstGeom>
          <a:noFill/>
        </p:spPr>
        <p:txBody>
          <a:bodyPr wrap="square" rtlCol="0">
            <a:spAutoFit/>
          </a:bodyPr>
          <a:lstStyle/>
          <a:p>
            <a:pPr defTabSz="457178">
              <a:defRPr/>
            </a:pPr>
            <a:r>
              <a:rPr lang="en-US" sz="900" b="1">
                <a:solidFill>
                  <a:srgbClr val="4B2E83"/>
                </a:solidFill>
                <a:latin typeface="Calibri"/>
              </a:rPr>
              <a:t>4/24:</a:t>
            </a:r>
            <a:br>
              <a:rPr lang="en-US" sz="600" b="1">
                <a:solidFill>
                  <a:srgbClr val="4B2E83"/>
                </a:solidFill>
                <a:latin typeface="Calibri"/>
              </a:rPr>
            </a:br>
            <a:r>
              <a:rPr lang="en-US" sz="600">
                <a:solidFill>
                  <a:srgbClr val="4B2E83"/>
                </a:solidFill>
                <a:latin typeface="Calibri"/>
              </a:rPr>
              <a:t>UAT begins</a:t>
            </a:r>
          </a:p>
        </p:txBody>
      </p:sp>
      <p:sp>
        <p:nvSpPr>
          <p:cNvPr id="66" name="Rectangle 65">
            <a:extLst>
              <a:ext uri="{FF2B5EF4-FFF2-40B4-BE49-F238E27FC236}">
                <a16:creationId xmlns:a16="http://schemas.microsoft.com/office/drawing/2014/main" id="{A2E24955-4D35-4723-B9A1-F35624A6C309}"/>
              </a:ext>
            </a:extLst>
          </p:cNvPr>
          <p:cNvSpPr/>
          <p:nvPr/>
        </p:nvSpPr>
        <p:spPr>
          <a:xfrm>
            <a:off x="1970413" y="4774163"/>
            <a:ext cx="1302563" cy="299754"/>
          </a:xfrm>
          <a:prstGeom prst="rect">
            <a:avLst/>
          </a:prstGeom>
          <a:solidFill>
            <a:srgbClr val="D8CEC1"/>
          </a:solidFill>
          <a:ln>
            <a:noFill/>
          </a:ln>
        </p:spPr>
        <p:style>
          <a:lnRef idx="1">
            <a:schemeClr val="accent1"/>
          </a:lnRef>
          <a:fillRef idx="3">
            <a:schemeClr val="accent1"/>
          </a:fillRef>
          <a:effectRef idx="2">
            <a:schemeClr val="accent1"/>
          </a:effectRef>
          <a:fontRef idx="minor">
            <a:schemeClr val="lt1"/>
          </a:fontRef>
        </p:style>
        <p:txBody>
          <a:bodyPr lIns="34290" tIns="45720" rIns="91440" bIns="45720" rtlCol="0" anchor="ctr"/>
          <a:lstStyle/>
          <a:p>
            <a:pPr defTabSz="914310" eaLnBrk="0" fontAlgn="base" hangingPunct="0">
              <a:spcBef>
                <a:spcPct val="0"/>
              </a:spcBef>
              <a:spcAft>
                <a:spcPct val="0"/>
              </a:spcAft>
              <a:defRPr/>
            </a:pPr>
            <a:r>
              <a:rPr lang="en-US" sz="600" b="1" u="sng">
                <a:solidFill>
                  <a:srgbClr val="4B2E83"/>
                </a:solidFill>
                <a:latin typeface="Open Sans"/>
                <a:ea typeface="Open Sans"/>
                <a:cs typeface="Open Sans"/>
              </a:rPr>
              <a:t>Select</a:t>
            </a:r>
            <a:r>
              <a:rPr lang="en-US" sz="600">
                <a:solidFill>
                  <a:srgbClr val="4B2E83"/>
                </a:solidFill>
                <a:latin typeface="Open Sans"/>
                <a:ea typeface="Open Sans"/>
                <a:cs typeface="Open Sans"/>
              </a:rPr>
              <a:t> Power Users, PTT members, Design Team and other Unit users</a:t>
            </a:r>
          </a:p>
        </p:txBody>
      </p:sp>
      <p:sp>
        <p:nvSpPr>
          <p:cNvPr id="67" name="Rectangle 66">
            <a:extLst>
              <a:ext uri="{FF2B5EF4-FFF2-40B4-BE49-F238E27FC236}">
                <a16:creationId xmlns:a16="http://schemas.microsoft.com/office/drawing/2014/main" id="{B157D64D-D623-4808-A488-5DB45D16828E}"/>
              </a:ext>
            </a:extLst>
          </p:cNvPr>
          <p:cNvSpPr/>
          <p:nvPr/>
        </p:nvSpPr>
        <p:spPr>
          <a:xfrm rot="16200000">
            <a:off x="407185" y="3366900"/>
            <a:ext cx="983316" cy="31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b="1">
                <a:solidFill>
                  <a:srgbClr val="FFFFFF"/>
                </a:solidFill>
                <a:latin typeface="Calibri"/>
              </a:rPr>
              <a:t>Training</a:t>
            </a:r>
          </a:p>
        </p:txBody>
      </p:sp>
      <p:sp>
        <p:nvSpPr>
          <p:cNvPr id="68" name="Rectangle 67">
            <a:extLst>
              <a:ext uri="{FF2B5EF4-FFF2-40B4-BE49-F238E27FC236}">
                <a16:creationId xmlns:a16="http://schemas.microsoft.com/office/drawing/2014/main" id="{071836F8-8A99-4D83-9267-D4E7EEFA5783}"/>
              </a:ext>
            </a:extLst>
          </p:cNvPr>
          <p:cNvSpPr/>
          <p:nvPr/>
        </p:nvSpPr>
        <p:spPr>
          <a:xfrm rot="16200000">
            <a:off x="524372" y="4818865"/>
            <a:ext cx="748941" cy="31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b="1">
                <a:solidFill>
                  <a:srgbClr val="FFFFFF"/>
                </a:solidFill>
                <a:latin typeface="Calibri"/>
              </a:rPr>
              <a:t>UAT</a:t>
            </a:r>
          </a:p>
        </p:txBody>
      </p:sp>
      <p:sp>
        <p:nvSpPr>
          <p:cNvPr id="69" name="Rectangle 68">
            <a:extLst>
              <a:ext uri="{FF2B5EF4-FFF2-40B4-BE49-F238E27FC236}">
                <a16:creationId xmlns:a16="http://schemas.microsoft.com/office/drawing/2014/main" id="{37BD75A3-F09C-42B1-8903-ACF3C04E9C31}"/>
              </a:ext>
            </a:extLst>
          </p:cNvPr>
          <p:cNvSpPr/>
          <p:nvPr/>
        </p:nvSpPr>
        <p:spPr>
          <a:xfrm>
            <a:off x="577852" y="2135558"/>
            <a:ext cx="1687394" cy="184848"/>
          </a:xfrm>
          <a:prstGeom prst="rect">
            <a:avLst/>
          </a:prstGeom>
          <a:solidFill>
            <a:srgbClr val="0070C0"/>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4">
              <a:defRPr/>
            </a:pP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Train-the-Trainer (TTT)</a:t>
            </a:r>
          </a:p>
        </p:txBody>
      </p:sp>
      <p:sp>
        <p:nvSpPr>
          <p:cNvPr id="70" name="Rectangle 69">
            <a:extLst>
              <a:ext uri="{FF2B5EF4-FFF2-40B4-BE49-F238E27FC236}">
                <a16:creationId xmlns:a16="http://schemas.microsoft.com/office/drawing/2014/main" id="{ACEFD821-1525-4994-9D0D-BC4D090B1FAE}"/>
              </a:ext>
            </a:extLst>
          </p:cNvPr>
          <p:cNvSpPr/>
          <p:nvPr/>
        </p:nvSpPr>
        <p:spPr>
          <a:xfrm>
            <a:off x="585631" y="2310246"/>
            <a:ext cx="1679615" cy="218186"/>
          </a:xfrm>
          <a:prstGeom prst="rect">
            <a:avLst/>
          </a:prstGeom>
          <a:solidFill>
            <a:srgbClr val="D8CEC1"/>
          </a:solidFill>
          <a:ln>
            <a:noFill/>
          </a:ln>
        </p:spPr>
        <p:style>
          <a:lnRef idx="1">
            <a:schemeClr val="accent1"/>
          </a:lnRef>
          <a:fillRef idx="3">
            <a:schemeClr val="accent1"/>
          </a:fillRef>
          <a:effectRef idx="2">
            <a:schemeClr val="accent1"/>
          </a:effectRef>
          <a:fontRef idx="minor">
            <a:schemeClr val="lt1"/>
          </a:fontRef>
        </p:style>
        <p:txBody>
          <a:bodyPr lIns="34290" tIns="45720" rIns="91440" bIns="45720" rtlCol="0" anchor="ctr"/>
          <a:lstStyle/>
          <a:p>
            <a:pPr defTabSz="914310" eaLnBrk="0" fontAlgn="base" hangingPunct="0">
              <a:spcBef>
                <a:spcPct val="0"/>
              </a:spcBef>
              <a:spcAft>
                <a:spcPct val="0"/>
              </a:spcAft>
              <a:defRPr/>
            </a:pPr>
            <a:r>
              <a:rPr lang="en-US" sz="600" b="1" u="sng">
                <a:solidFill>
                  <a:srgbClr val="4B2E83"/>
                </a:solidFill>
                <a:latin typeface="Open Sans"/>
                <a:ea typeface="Open Sans"/>
                <a:cs typeface="Open Sans"/>
              </a:rPr>
              <a:t>Select</a:t>
            </a:r>
            <a:r>
              <a:rPr lang="en-US" sz="600">
                <a:solidFill>
                  <a:srgbClr val="4B2E83"/>
                </a:solidFill>
                <a:latin typeface="Open Sans"/>
                <a:ea typeface="Open Sans"/>
                <a:cs typeface="Open Sans"/>
              </a:rPr>
              <a:t> Power Users attend TTT to prepare to deliver select courses to unit employees.</a:t>
            </a:r>
          </a:p>
        </p:txBody>
      </p:sp>
      <p:sp>
        <p:nvSpPr>
          <p:cNvPr id="3" name="Text Placeholder 1">
            <a:extLst>
              <a:ext uri="{FF2B5EF4-FFF2-40B4-BE49-F238E27FC236}">
                <a16:creationId xmlns:a16="http://schemas.microsoft.com/office/drawing/2014/main" id="{02049DDD-A462-D4BA-2A95-C2C1FB6CE7B3}"/>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custDataLst>
      <p:tags r:id="rId1"/>
    </p:custDataLst>
    <p:extLst>
      <p:ext uri="{BB962C8B-B14F-4D97-AF65-F5344CB8AC3E}">
        <p14:creationId xmlns:p14="http://schemas.microsoft.com/office/powerpoint/2010/main" val="28422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B305-6CF8-9892-E516-748A19F62A99}"/>
              </a:ext>
            </a:extLst>
          </p:cNvPr>
          <p:cNvSpPr>
            <a:spLocks noGrp="1"/>
          </p:cNvSpPr>
          <p:nvPr>
            <p:ph type="title"/>
          </p:nvPr>
        </p:nvSpPr>
        <p:spPr>
          <a:xfrm>
            <a:off x="442856" y="440915"/>
            <a:ext cx="8172210" cy="577528"/>
          </a:xfrm>
        </p:spPr>
        <p:txBody>
          <a:bodyPr lIns="68580" tIns="34290" rIns="68580" bIns="34290" anchor="b"/>
          <a:lstStyle/>
          <a:p>
            <a:r>
              <a:rPr lang="en-US" cap="none"/>
              <a:t>Employee-as-Self: </a:t>
            </a:r>
            <a:r>
              <a:rPr lang="en-US" cap="none">
                <a:solidFill>
                  <a:schemeClr val="accent1"/>
                </a:solidFill>
              </a:rPr>
              <a:t>Definitions</a:t>
            </a:r>
            <a:endParaRPr lang="en-US">
              <a:solidFill>
                <a:schemeClr val="accent1"/>
              </a:solidFill>
              <a:latin typeface="Encode Sans Normal Black"/>
            </a:endParaRPr>
          </a:p>
        </p:txBody>
      </p:sp>
      <p:sp>
        <p:nvSpPr>
          <p:cNvPr id="4" name="Slide Number Placeholder 3">
            <a:extLst>
              <a:ext uri="{FF2B5EF4-FFF2-40B4-BE49-F238E27FC236}">
                <a16:creationId xmlns:a16="http://schemas.microsoft.com/office/drawing/2014/main" id="{E804DF71-903A-7CB3-3372-A34FFDEF7E7E}"/>
              </a:ext>
            </a:extLst>
          </p:cNvPr>
          <p:cNvSpPr>
            <a:spLocks noGrp="1"/>
          </p:cNvSpPr>
          <p:nvPr>
            <p:ph type="sldNum" sz="quarter" idx="13"/>
          </p:nvPr>
        </p:nvSpPr>
        <p:spPr/>
        <p:txBody>
          <a:bodyPr/>
          <a:lstStyle/>
          <a:p>
            <a:pPr defTabSz="342900"/>
            <a:fld id="{5FC2A098-C205-46C9-9A6D-EB2B2028999B}" type="slidenum">
              <a:rPr lang="en-US">
                <a:latin typeface="Calibri"/>
              </a:rPr>
              <a:pPr defTabSz="342900"/>
              <a:t>4</a:t>
            </a:fld>
            <a:endParaRPr lang="en-US">
              <a:latin typeface="Calibri"/>
            </a:endParaRPr>
          </a:p>
        </p:txBody>
      </p:sp>
      <p:sp>
        <p:nvSpPr>
          <p:cNvPr id="5" name="TextBox 4">
            <a:extLst>
              <a:ext uri="{FF2B5EF4-FFF2-40B4-BE49-F238E27FC236}">
                <a16:creationId xmlns:a16="http://schemas.microsoft.com/office/drawing/2014/main" id="{69646B4D-A372-6603-9A85-03AE743A8A10}"/>
              </a:ext>
            </a:extLst>
          </p:cNvPr>
          <p:cNvSpPr txBox="1"/>
          <p:nvPr/>
        </p:nvSpPr>
        <p:spPr>
          <a:xfrm>
            <a:off x="580607" y="2127471"/>
            <a:ext cx="7150211" cy="2723823"/>
          </a:xfrm>
          <a:prstGeom prst="rect">
            <a:avLst/>
          </a:prstGeom>
          <a:noFill/>
        </p:spPr>
        <p:txBody>
          <a:bodyPr wrap="square" lIns="68580" tIns="34290" rIns="68580" bIns="34290" rtlCol="0" anchor="t">
            <a:spAutoFit/>
          </a:bodyPr>
          <a:lstStyle/>
          <a:p>
            <a:pPr defTabSz="342900"/>
            <a:r>
              <a:rPr lang="en-US" sz="1875" i="1">
                <a:solidFill>
                  <a:srgbClr val="4B2E83"/>
                </a:solidFill>
                <a:latin typeface="Open Sans"/>
                <a:ea typeface="Open Sans"/>
                <a:cs typeface="Open Sans"/>
              </a:rPr>
              <a:t>Employee as Self is a </a:t>
            </a:r>
            <a:r>
              <a:rPr lang="en-US" sz="1875" b="1" i="1">
                <a:solidFill>
                  <a:srgbClr val="4B2E83"/>
                </a:solidFill>
                <a:latin typeface="Open Sans"/>
                <a:ea typeface="Open Sans"/>
                <a:cs typeface="Open Sans"/>
              </a:rPr>
              <a:t>role every employee is defaulted to </a:t>
            </a:r>
            <a:r>
              <a:rPr lang="en-US" sz="1875" i="1">
                <a:solidFill>
                  <a:srgbClr val="4B2E83"/>
                </a:solidFill>
                <a:latin typeface="Open Sans"/>
                <a:ea typeface="Open Sans"/>
                <a:cs typeface="Open Sans"/>
              </a:rPr>
              <a:t>in Workday to perform personal and job-related activities. </a:t>
            </a:r>
            <a:endParaRPr lang="en-US" sz="1875" i="1">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defTabSz="342900"/>
            <a:endParaRPr lang="en-US" sz="1350">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marL="214313" indent="-214313" defTabSz="342900">
              <a:buFont typeface="Arial" panose="020B0604020202020204" pitchFamily="34" charset="0"/>
              <a:buChar char="•"/>
            </a:pPr>
            <a:r>
              <a:rPr lang="en-US" sz="1350" b="1">
                <a:solidFill>
                  <a:srgbClr val="4B2E83"/>
                </a:solidFill>
                <a:latin typeface="Open Sans"/>
                <a:ea typeface="Open Sans"/>
                <a:cs typeface="Open Sans"/>
              </a:rPr>
              <a:t>You already know the role </a:t>
            </a:r>
            <a:r>
              <a:rPr lang="en-US" sz="1350">
                <a:solidFill>
                  <a:srgbClr val="4B2E83"/>
                </a:solidFill>
                <a:latin typeface="Open Sans"/>
                <a:ea typeface="Open Sans"/>
                <a:cs typeface="Open Sans"/>
              </a:rPr>
              <a:t>from the task of </a:t>
            </a:r>
            <a:r>
              <a:rPr lang="en-US" sz="1350" b="1">
                <a:solidFill>
                  <a:srgbClr val="4B2E83"/>
                </a:solidFill>
                <a:latin typeface="Open Sans"/>
                <a:ea typeface="Open Sans"/>
                <a:cs typeface="Open Sans"/>
              </a:rPr>
              <a:t>requesting time off in Workday.</a:t>
            </a:r>
            <a:endParaRPr lang="en-US" sz="1350">
              <a:solidFill>
                <a:srgbClr val="4B2E83"/>
              </a:solidFill>
              <a:latin typeface="Open Sans"/>
              <a:ea typeface="Open Sans"/>
              <a:cs typeface="Open Sans"/>
            </a:endParaRPr>
          </a:p>
          <a:p>
            <a:pPr defTabSz="342900"/>
            <a:endParaRPr lang="en-US" sz="1350" b="1">
              <a:solidFill>
                <a:srgbClr val="4B2E83"/>
              </a:solidFill>
              <a:latin typeface="Open Sans"/>
              <a:ea typeface="Open Sans"/>
              <a:cs typeface="Open Sans"/>
            </a:endParaRPr>
          </a:p>
          <a:p>
            <a:pPr marL="214313" indent="-214313" defTabSz="342900">
              <a:buFont typeface="Arial" panose="020B0604020202020204" pitchFamily="34" charset="0"/>
              <a:buChar char="•"/>
            </a:pPr>
            <a:r>
              <a:rPr lang="en-US" sz="1350">
                <a:solidFill>
                  <a:srgbClr val="4B2E83"/>
                </a:solidFill>
                <a:latin typeface="Open Sans"/>
                <a:ea typeface="Open Sans"/>
                <a:cs typeface="Open Sans"/>
              </a:rPr>
              <a:t>As an employee, you can perform numerous transactions in the Workday you already know, and in Workday Finance starting in July. </a:t>
            </a:r>
            <a:endParaRPr lang="en-US" sz="1350">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marL="214313" indent="-214313" defTabSz="342900">
              <a:buFont typeface="Arial" panose="020B0604020202020204" pitchFamily="34" charset="0"/>
              <a:buChar char="•"/>
            </a:pPr>
            <a:endParaRPr lang="en-US" sz="1350">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marL="214313" indent="-214313" defTabSz="342900">
              <a:buFont typeface="Arial" panose="020B0604020202020204" pitchFamily="34" charset="0"/>
              <a:buChar char="•"/>
            </a:pPr>
            <a:r>
              <a:rPr lang="en-US" sz="1350">
                <a:solidFill>
                  <a:srgbClr val="4B2E83"/>
                </a:solidFill>
                <a:latin typeface="Open Sans"/>
                <a:ea typeface="Open Sans"/>
                <a:cs typeface="Open Sans"/>
              </a:rPr>
              <a:t>In </a:t>
            </a:r>
            <a:r>
              <a:rPr lang="en-US" sz="1350" b="1">
                <a:solidFill>
                  <a:srgbClr val="4B2E83"/>
                </a:solidFill>
                <a:latin typeface="Open Sans"/>
                <a:ea typeface="Open Sans"/>
                <a:cs typeface="Open Sans"/>
              </a:rPr>
              <a:t>Workday Finance, expect to create and view expense reports, </a:t>
            </a:r>
            <a:r>
              <a:rPr lang="en-US" sz="1350">
                <a:solidFill>
                  <a:srgbClr val="4B2E83"/>
                </a:solidFill>
                <a:latin typeface="Open Sans"/>
                <a:ea typeface="Open Sans"/>
                <a:cs typeface="Open Sans"/>
              </a:rPr>
              <a:t>such as when you travel to a conference. </a:t>
            </a:r>
            <a:endParaRPr lang="en-US" sz="1350">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defTabSz="342900"/>
            <a:endParaRPr lang="en-US" sz="1350">
              <a:solidFill>
                <a:srgbClr val="4B2E83"/>
              </a:solidFill>
              <a:latin typeface="Calibri"/>
            </a:endParaRPr>
          </a:p>
          <a:p>
            <a:pPr defTabSz="342900"/>
            <a:endParaRPr lang="en-US" sz="1350">
              <a:solidFill>
                <a:srgbClr val="4B2E83"/>
              </a:solidFill>
              <a:latin typeface="Calibri"/>
            </a:endParaRPr>
          </a:p>
        </p:txBody>
      </p:sp>
      <p:sp>
        <p:nvSpPr>
          <p:cNvPr id="3" name="Text Placeholder 1">
            <a:extLst>
              <a:ext uri="{FF2B5EF4-FFF2-40B4-BE49-F238E27FC236}">
                <a16:creationId xmlns:a16="http://schemas.microsoft.com/office/drawing/2014/main" id="{DB896DFB-A237-A23A-E064-970DE48C5CBE}"/>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custDataLst>
      <p:tags r:id="rId1"/>
    </p:custDataLst>
    <p:extLst>
      <p:ext uri="{BB962C8B-B14F-4D97-AF65-F5344CB8AC3E}">
        <p14:creationId xmlns:p14="http://schemas.microsoft.com/office/powerpoint/2010/main" val="209652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856" y="542730"/>
            <a:ext cx="8172210" cy="577528"/>
          </a:xfrm>
          <a:prstGeom prst="rect">
            <a:avLst/>
          </a:prstGeom>
        </p:spPr>
        <p:txBody>
          <a:bodyPr/>
          <a:lstStyle/>
          <a:p>
            <a:r>
              <a:rPr lang="en-US" sz="2798" cap="none"/>
              <a:t>Employee-as-Self: </a:t>
            </a:r>
            <a:r>
              <a:rPr lang="en-US" sz="2798" cap="none">
                <a:solidFill>
                  <a:schemeClr val="bg1">
                    <a:lumMod val="50000"/>
                  </a:schemeClr>
                </a:solidFill>
              </a:rPr>
              <a:t>Training Timeline</a:t>
            </a:r>
          </a:p>
        </p:txBody>
      </p:sp>
      <p:graphicFrame>
        <p:nvGraphicFramePr>
          <p:cNvPr id="6" name="Table 6">
            <a:extLst>
              <a:ext uri="{FF2B5EF4-FFF2-40B4-BE49-F238E27FC236}">
                <a16:creationId xmlns:a16="http://schemas.microsoft.com/office/drawing/2014/main" id="{BBD280EC-061A-4270-8A18-0CCCD98683F0}"/>
              </a:ext>
            </a:extLst>
          </p:cNvPr>
          <p:cNvGraphicFramePr>
            <a:graphicFrameLocks noGrp="1"/>
          </p:cNvGraphicFramePr>
          <p:nvPr>
            <p:extLst>
              <p:ext uri="{D42A27DB-BD31-4B8C-83A1-F6EECF244321}">
                <p14:modId xmlns:p14="http://schemas.microsoft.com/office/powerpoint/2010/main" val="3026858333"/>
              </p:ext>
            </p:extLst>
          </p:nvPr>
        </p:nvGraphicFramePr>
        <p:xfrm>
          <a:off x="571501" y="2014163"/>
          <a:ext cx="8061972" cy="2674620"/>
        </p:xfrm>
        <a:graphic>
          <a:graphicData uri="http://schemas.openxmlformats.org/drawingml/2006/table">
            <a:tbl>
              <a:tblPr firstRow="1" bandRow="1">
                <a:tableStyleId>{073A0DAA-6AF3-43AB-8588-CEC1D06C72B9}</a:tableStyleId>
              </a:tblPr>
              <a:tblGrid>
                <a:gridCol w="2030866">
                  <a:extLst>
                    <a:ext uri="{9D8B030D-6E8A-4147-A177-3AD203B41FA5}">
                      <a16:colId xmlns:a16="http://schemas.microsoft.com/office/drawing/2014/main" val="2664234971"/>
                    </a:ext>
                  </a:extLst>
                </a:gridCol>
                <a:gridCol w="3905126">
                  <a:extLst>
                    <a:ext uri="{9D8B030D-6E8A-4147-A177-3AD203B41FA5}">
                      <a16:colId xmlns:a16="http://schemas.microsoft.com/office/drawing/2014/main" val="4230883403"/>
                    </a:ext>
                  </a:extLst>
                </a:gridCol>
                <a:gridCol w="2125980">
                  <a:extLst>
                    <a:ext uri="{9D8B030D-6E8A-4147-A177-3AD203B41FA5}">
                      <a16:colId xmlns:a16="http://schemas.microsoft.com/office/drawing/2014/main" val="614157712"/>
                    </a:ext>
                  </a:extLst>
                </a:gridCol>
              </a:tblGrid>
              <a:tr h="411480">
                <a:tc>
                  <a:txBody>
                    <a:bodyPr/>
                    <a:lstStyle/>
                    <a:p>
                      <a:r>
                        <a:rPr lang="en-US" sz="1400" b="1">
                          <a:latin typeface="Uni Sans"/>
                        </a:rPr>
                        <a:t>SOMEONE WHO….</a:t>
                      </a:r>
                    </a:p>
                  </a:txBody>
                  <a:tcPr marL="87533" marR="87533" marT="43766" marB="43766"/>
                </a:tc>
                <a:tc>
                  <a:txBody>
                    <a:bodyPr/>
                    <a:lstStyle/>
                    <a:p>
                      <a:pPr marL="0" indent="0">
                        <a:buFont typeface="Arial" panose="020B0604020202020204" pitchFamily="34" charset="0"/>
                        <a:buNone/>
                      </a:pPr>
                      <a:r>
                        <a:rPr lang="en-US" sz="1400" b="1" kern="1200">
                          <a:solidFill>
                            <a:schemeClr val="lt1"/>
                          </a:solidFill>
                          <a:latin typeface="Uni Sans"/>
                        </a:rPr>
                        <a:t>TRAINING TIMELINE</a:t>
                      </a:r>
                      <a:endParaRPr lang="en-US" sz="1400" b="1" kern="1200">
                        <a:solidFill>
                          <a:schemeClr val="lt1"/>
                        </a:solidFill>
                        <a:latin typeface="Uni Sans"/>
                        <a:ea typeface="+mn-ea"/>
                        <a:cs typeface="+mn-cs"/>
                      </a:endParaRPr>
                    </a:p>
                  </a:txBody>
                  <a:tcPr marL="87533" marR="87533" marT="43766" marB="43766"/>
                </a:tc>
                <a:tc>
                  <a:txBody>
                    <a:bodyPr/>
                    <a:lstStyle/>
                    <a:p>
                      <a:pPr marL="0" indent="0">
                        <a:buFont typeface="Arial" panose="020B0604020202020204" pitchFamily="34" charset="0"/>
                        <a:buNone/>
                      </a:pPr>
                      <a:r>
                        <a:rPr lang="en-US" sz="1400" b="1" kern="1200">
                          <a:solidFill>
                            <a:schemeClr val="lt1"/>
                          </a:solidFill>
                          <a:latin typeface="Uni Sans"/>
                        </a:rPr>
                        <a:t>FORMAT</a:t>
                      </a:r>
                      <a:endParaRPr lang="en-US" sz="1400" b="1" kern="1200">
                        <a:solidFill>
                          <a:schemeClr val="lt1"/>
                        </a:solidFill>
                        <a:latin typeface="Uni Sans"/>
                        <a:ea typeface="+mn-ea"/>
                        <a:cs typeface="+mn-cs"/>
                      </a:endParaRPr>
                    </a:p>
                  </a:txBody>
                  <a:tcPr marL="87533" marR="87533" marT="43766" marB="43766"/>
                </a:tc>
                <a:extLst>
                  <a:ext uri="{0D108BD9-81ED-4DB2-BD59-A6C34878D82A}">
                    <a16:rowId xmlns:a16="http://schemas.microsoft.com/office/drawing/2014/main" val="363924945"/>
                  </a:ext>
                </a:extLst>
              </a:tr>
              <a:tr h="754380">
                <a:tc>
                  <a:txBody>
                    <a:bodyPr/>
                    <a:lstStyle/>
                    <a:p>
                      <a:r>
                        <a:rPr lang="en-US" sz="1200" b="0">
                          <a:latin typeface="Open Sans" panose="020B0606030504020204" pitchFamily="34" charset="0"/>
                          <a:ea typeface="Open Sans" panose="020B0606030504020204" pitchFamily="34" charset="0"/>
                          <a:cs typeface="Open Sans" panose="020B0606030504020204" pitchFamily="34" charset="0"/>
                        </a:rPr>
                        <a:t>Has a Workday Finance Security Role</a:t>
                      </a:r>
                    </a:p>
                  </a:txBody>
                  <a:tcPr marL="87533" marR="87533" marT="43766" marB="43766"/>
                </a:tc>
                <a:tc>
                  <a:txBody>
                    <a:bodyPr/>
                    <a:lstStyle/>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Available now</a:t>
                      </a:r>
                      <a:endParaRPr lang="en-US" sz="1200" b="1">
                        <a:latin typeface="Open Sans" panose="020B0606030504020204" pitchFamily="34" charset="0"/>
                        <a:ea typeface="Open Sans" panose="020B0606030504020204" pitchFamily="34" charset="0"/>
                        <a:cs typeface="Open Sans" panose="020B0606030504020204" pitchFamily="34" charset="0"/>
                      </a:endParaRPr>
                    </a:p>
                  </a:txBody>
                  <a:tcPr marL="87533" marR="87533" marT="43766" marB="43766"/>
                </a:tc>
                <a:tc>
                  <a:txBody>
                    <a:bodyPr/>
                    <a:lstStyle/>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Combination of </a:t>
                      </a:r>
                      <a:r>
                        <a:rPr lang="en-US" sz="1200" b="1">
                          <a:latin typeface="Open Sans" panose="020B0606030504020204" pitchFamily="34" charset="0"/>
                          <a:ea typeface="Open Sans" panose="020B0606030504020204" pitchFamily="34" charset="0"/>
                          <a:cs typeface="Open Sans" panose="020B0606030504020204" pitchFamily="34" charset="0"/>
                        </a:rPr>
                        <a:t>eLearning</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Job Aids</a:t>
                      </a:r>
                    </a:p>
                  </a:txBody>
                  <a:tcPr marL="87533" marR="87533" marT="43766" marB="43766"/>
                </a:tc>
                <a:extLst>
                  <a:ext uri="{0D108BD9-81ED-4DB2-BD59-A6C34878D82A}">
                    <a16:rowId xmlns:a16="http://schemas.microsoft.com/office/drawing/2014/main" val="3799174192"/>
                  </a:ext>
                </a:extLst>
              </a:tr>
              <a:tr h="754380">
                <a:tc>
                  <a:txBody>
                    <a:bodyPr/>
                    <a:lstStyle/>
                    <a:p>
                      <a:r>
                        <a:rPr lang="en-US" sz="1200" b="0">
                          <a:latin typeface="Open Sans" panose="020B0606030504020204" pitchFamily="34" charset="0"/>
                          <a:ea typeface="Open Sans" panose="020B0606030504020204" pitchFamily="34" charset="0"/>
                          <a:cs typeface="Open Sans" panose="020B0606030504020204" pitchFamily="34" charset="0"/>
                        </a:rPr>
                        <a:t>Has </a:t>
                      </a:r>
                      <a:r>
                        <a:rPr lang="en-US" sz="1200" b="1">
                          <a:latin typeface="Open Sans" panose="020B0606030504020204" pitchFamily="34" charset="0"/>
                          <a:ea typeface="Open Sans" panose="020B0606030504020204" pitchFamily="34" charset="0"/>
                          <a:cs typeface="Open Sans" panose="020B0606030504020204" pitchFamily="34" charset="0"/>
                        </a:rPr>
                        <a:t>not been </a:t>
                      </a:r>
                      <a:r>
                        <a:rPr lang="en-US" sz="1200" b="0">
                          <a:latin typeface="Open Sans" panose="020B0606030504020204" pitchFamily="34" charset="0"/>
                          <a:ea typeface="Open Sans" panose="020B0606030504020204" pitchFamily="34" charset="0"/>
                          <a:cs typeface="Open Sans" panose="020B0606030504020204" pitchFamily="34" charset="0"/>
                        </a:rPr>
                        <a:t>assigned a Workday Finance Security Role</a:t>
                      </a:r>
                    </a:p>
                  </a:txBody>
                  <a:tcPr marL="87533" marR="87533" marT="43766" marB="43766"/>
                </a:tc>
                <a:tc>
                  <a:txBody>
                    <a:bodyPr/>
                    <a:lstStyle/>
                    <a:p>
                      <a:pPr marL="0" marR="0" lvl="0" indent="0" algn="l" defTabSz="43762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Training will be available, and notifications will be sent post go-live, </a:t>
                      </a:r>
                      <a:r>
                        <a:rPr lang="en-US" sz="1200" b="1">
                          <a:latin typeface="Open Sans" panose="020B0606030504020204" pitchFamily="34" charset="0"/>
                          <a:ea typeface="Open Sans" panose="020B0606030504020204" pitchFamily="34" charset="0"/>
                          <a:cs typeface="Open Sans" panose="020B0606030504020204" pitchFamily="34" charset="0"/>
                        </a:rPr>
                        <a:t>in July. This includes Travel/Expense Reimbursement. </a:t>
                      </a:r>
                    </a:p>
                  </a:txBody>
                  <a:tcPr marL="87533" marR="87533" marT="43766" marB="43766"/>
                </a:tc>
                <a:tc>
                  <a:txBody>
                    <a:bodyPr/>
                    <a:lstStyle/>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Combination of </a:t>
                      </a:r>
                      <a:r>
                        <a:rPr lang="en-US" sz="1200" b="1">
                          <a:latin typeface="Open Sans" panose="020B0606030504020204" pitchFamily="34" charset="0"/>
                          <a:ea typeface="Open Sans" panose="020B0606030504020204" pitchFamily="34" charset="0"/>
                          <a:cs typeface="Open Sans" panose="020B0606030504020204" pitchFamily="34" charset="0"/>
                        </a:rPr>
                        <a:t>eLearning</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Job Aids</a:t>
                      </a:r>
                    </a:p>
                  </a:txBody>
                  <a:tcPr marL="87533" marR="87533" marT="43766" marB="43766"/>
                </a:tc>
                <a:extLst>
                  <a:ext uri="{0D108BD9-81ED-4DB2-BD59-A6C34878D82A}">
                    <a16:rowId xmlns:a16="http://schemas.microsoft.com/office/drawing/2014/main" val="2311716846"/>
                  </a:ext>
                </a:extLst>
              </a:tr>
              <a:tr h="754380">
                <a:tc>
                  <a:txBody>
                    <a:bodyPr/>
                    <a:lstStyle/>
                    <a:p>
                      <a:r>
                        <a:rPr lang="en-US" sz="1200" b="1">
                          <a:latin typeface="Open Sans" panose="020B0606030504020204" pitchFamily="34" charset="0"/>
                          <a:ea typeface="Open Sans" panose="020B0606030504020204" pitchFamily="34" charset="0"/>
                          <a:cs typeface="Open Sans" panose="020B0606030504020204" pitchFamily="34" charset="0"/>
                        </a:rPr>
                        <a:t>Has a </a:t>
                      </a:r>
                      <a:r>
                        <a:rPr lang="en-US" sz="1200" b="1" err="1">
                          <a:latin typeface="Open Sans" panose="020B0606030504020204" pitchFamily="34" charset="0"/>
                          <a:ea typeface="Open Sans" panose="020B0606030504020204" pitchFamily="34" charset="0"/>
                          <a:cs typeface="Open Sans" panose="020B0606030504020204" pitchFamily="34" charset="0"/>
                        </a:rPr>
                        <a:t>ProCard</a:t>
                      </a:r>
                      <a:endParaRPr lang="en-US" sz="1200" b="1">
                        <a:latin typeface="Open Sans" panose="020B0606030504020204" pitchFamily="34" charset="0"/>
                        <a:ea typeface="Open Sans" panose="020B0606030504020204" pitchFamily="34" charset="0"/>
                        <a:cs typeface="Open Sans" panose="020B0606030504020204" pitchFamily="34" charset="0"/>
                      </a:endParaRPr>
                    </a:p>
                  </a:txBody>
                  <a:tcPr marL="87533" marR="87533" marT="43766" marB="43766"/>
                </a:tc>
                <a:tc>
                  <a:txBody>
                    <a:bodyPr/>
                    <a:lstStyle/>
                    <a:p>
                      <a:pPr marL="0" indent="0">
                        <a:buFont typeface="Arial" panose="020B0604020202020204" pitchFamily="34" charset="0"/>
                        <a:buNone/>
                      </a:pPr>
                      <a:r>
                        <a:rPr lang="en-US" sz="1200" b="0">
                          <a:latin typeface="Open Sans" panose="020B0606030504020204" pitchFamily="34" charset="0"/>
                          <a:ea typeface="Open Sans" panose="020B0606030504020204" pitchFamily="34" charset="0"/>
                          <a:cs typeface="Open Sans" panose="020B0606030504020204" pitchFamily="34" charset="0"/>
                        </a:rPr>
                        <a:t>By June 1st</a:t>
                      </a:r>
                      <a:endParaRPr lang="en-US" sz="1200" b="1">
                        <a:latin typeface="Open Sans" panose="020B0606030504020204" pitchFamily="34" charset="0"/>
                        <a:ea typeface="Open Sans" panose="020B0606030504020204" pitchFamily="34" charset="0"/>
                        <a:cs typeface="Open Sans" panose="020B0606030504020204" pitchFamily="34" charset="0"/>
                      </a:endParaRPr>
                    </a:p>
                  </a:txBody>
                  <a:tcPr marL="87533" marR="87533" marT="43766" marB="43766"/>
                </a:tc>
                <a:tc>
                  <a:txBody>
                    <a:bodyPr/>
                    <a:lstStyle/>
                    <a:p>
                      <a:pPr marL="0" indent="0">
                        <a:buFont typeface="Arial" panose="020B0604020202020204" pitchFamily="34" charset="0"/>
                        <a:buNone/>
                      </a:pPr>
                      <a:r>
                        <a:rPr lang="en-US" sz="1200">
                          <a:latin typeface="Open Sans" panose="020B0606030504020204" pitchFamily="34" charset="0"/>
                          <a:ea typeface="Open Sans" panose="020B0606030504020204" pitchFamily="34" charset="0"/>
                          <a:cs typeface="Open Sans" panose="020B0606030504020204" pitchFamily="34" charset="0"/>
                        </a:rPr>
                        <a:t>Job aid</a:t>
                      </a:r>
                    </a:p>
                  </a:txBody>
                  <a:tcPr marL="87533" marR="87533" marT="43766" marB="43766"/>
                </a:tc>
                <a:extLst>
                  <a:ext uri="{0D108BD9-81ED-4DB2-BD59-A6C34878D82A}">
                    <a16:rowId xmlns:a16="http://schemas.microsoft.com/office/drawing/2014/main" val="2413740658"/>
                  </a:ext>
                </a:extLst>
              </a:tr>
            </a:tbl>
          </a:graphicData>
        </a:graphic>
      </p:graphicFrame>
      <p:sp>
        <p:nvSpPr>
          <p:cNvPr id="2" name="Text Placeholder 1">
            <a:extLst>
              <a:ext uri="{FF2B5EF4-FFF2-40B4-BE49-F238E27FC236}">
                <a16:creationId xmlns:a16="http://schemas.microsoft.com/office/drawing/2014/main" id="{C8BF4AFA-A492-01E8-789D-2B59CC96570C}"/>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341607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63C3-0B48-068A-4763-A7256CA916FD}"/>
              </a:ext>
            </a:extLst>
          </p:cNvPr>
          <p:cNvSpPr>
            <a:spLocks noGrp="1"/>
          </p:cNvSpPr>
          <p:nvPr>
            <p:ph type="title"/>
          </p:nvPr>
        </p:nvSpPr>
        <p:spPr>
          <a:xfrm>
            <a:off x="448090" y="613965"/>
            <a:ext cx="8555197" cy="433146"/>
          </a:xfrm>
        </p:spPr>
        <p:txBody>
          <a:bodyPr lIns="91440" tIns="45720" rIns="91440" bIns="45720" anchor="b"/>
          <a:lstStyle/>
          <a:p>
            <a:r>
              <a:rPr lang="en-US" sz="2800" cap="none">
                <a:latin typeface="Encode Sans Normal Black"/>
              </a:rPr>
              <a:t>Workday Training Courses For Faculty</a:t>
            </a:r>
          </a:p>
        </p:txBody>
      </p:sp>
      <p:sp>
        <p:nvSpPr>
          <p:cNvPr id="11" name="TextBox 10">
            <a:extLst>
              <a:ext uri="{FF2B5EF4-FFF2-40B4-BE49-F238E27FC236}">
                <a16:creationId xmlns:a16="http://schemas.microsoft.com/office/drawing/2014/main" id="{03594CAA-E8F7-0CE6-C7B1-0C120D7222C2}"/>
              </a:ext>
            </a:extLst>
          </p:cNvPr>
          <p:cNvSpPr txBox="1"/>
          <p:nvPr/>
        </p:nvSpPr>
        <p:spPr>
          <a:xfrm>
            <a:off x="521578" y="1367043"/>
            <a:ext cx="8622422" cy="261610"/>
          </a:xfrm>
          <a:prstGeom prst="rect">
            <a:avLst/>
          </a:prstGeom>
          <a:noFill/>
        </p:spPr>
        <p:txBody>
          <a:bodyPr wrap="square" rtlCol="0">
            <a:spAutoFit/>
          </a:bodyPr>
          <a:lstStyle/>
          <a:p>
            <a:pPr defTabSz="609576">
              <a:defRPr/>
            </a:pPr>
            <a:r>
              <a:rPr lang="en-US" sz="1100">
                <a:solidFill>
                  <a:srgbClr val="4B2E83"/>
                </a:solidFill>
                <a:latin typeface="Open Sans" panose="020B0606030504020204"/>
              </a:rPr>
              <a:t>UWA faculty will receive courses based on how they will interact with the Workday system. </a:t>
            </a:r>
          </a:p>
        </p:txBody>
      </p:sp>
      <p:graphicFrame>
        <p:nvGraphicFramePr>
          <p:cNvPr id="6" name="Table 5">
            <a:extLst>
              <a:ext uri="{FF2B5EF4-FFF2-40B4-BE49-F238E27FC236}">
                <a16:creationId xmlns:a16="http://schemas.microsoft.com/office/drawing/2014/main" id="{77A6B46E-249D-4845-373D-2FD15E434380}"/>
              </a:ext>
            </a:extLst>
          </p:cNvPr>
          <p:cNvGraphicFramePr>
            <a:graphicFrameLocks noGrp="1"/>
          </p:cNvGraphicFramePr>
          <p:nvPr>
            <p:extLst>
              <p:ext uri="{D42A27DB-BD31-4B8C-83A1-F6EECF244321}">
                <p14:modId xmlns:p14="http://schemas.microsoft.com/office/powerpoint/2010/main" val="1427753780"/>
              </p:ext>
            </p:extLst>
          </p:nvPr>
        </p:nvGraphicFramePr>
        <p:xfrm>
          <a:off x="521578" y="1692642"/>
          <a:ext cx="8520014" cy="2895600"/>
        </p:xfrm>
        <a:graphic>
          <a:graphicData uri="http://schemas.openxmlformats.org/drawingml/2006/table">
            <a:tbl>
              <a:tblPr firstRow="1" bandRow="1">
                <a:tableStyleId>{5C22544A-7EE6-4342-B048-85BDC9FD1C3A}</a:tableStyleId>
              </a:tblPr>
              <a:tblGrid>
                <a:gridCol w="2125217">
                  <a:extLst>
                    <a:ext uri="{9D8B030D-6E8A-4147-A177-3AD203B41FA5}">
                      <a16:colId xmlns:a16="http://schemas.microsoft.com/office/drawing/2014/main" val="3342622507"/>
                    </a:ext>
                  </a:extLst>
                </a:gridCol>
                <a:gridCol w="4065814">
                  <a:extLst>
                    <a:ext uri="{9D8B030D-6E8A-4147-A177-3AD203B41FA5}">
                      <a16:colId xmlns:a16="http://schemas.microsoft.com/office/drawing/2014/main" val="849265737"/>
                    </a:ext>
                  </a:extLst>
                </a:gridCol>
                <a:gridCol w="1322615">
                  <a:extLst>
                    <a:ext uri="{9D8B030D-6E8A-4147-A177-3AD203B41FA5}">
                      <a16:colId xmlns:a16="http://schemas.microsoft.com/office/drawing/2014/main" val="2499332220"/>
                    </a:ext>
                  </a:extLst>
                </a:gridCol>
                <a:gridCol w="1006368">
                  <a:extLst>
                    <a:ext uri="{9D8B030D-6E8A-4147-A177-3AD203B41FA5}">
                      <a16:colId xmlns:a16="http://schemas.microsoft.com/office/drawing/2014/main" val="3050247961"/>
                    </a:ext>
                  </a:extLst>
                </a:gridCol>
              </a:tblGrid>
              <a:tr h="533400">
                <a:tc>
                  <a:txBody>
                    <a:bodyPr/>
                    <a:lstStyle/>
                    <a:p>
                      <a:pPr marL="0" marR="0" lvl="0" indent="0" algn="l" defTabSz="609562" rtl="0" eaLnBrk="1" fontAlgn="auto" latinLnBrk="0" hangingPunct="1">
                        <a:lnSpc>
                          <a:spcPct val="100000"/>
                        </a:lnSpc>
                        <a:spcBef>
                          <a:spcPts val="0"/>
                        </a:spcBef>
                        <a:spcAft>
                          <a:spcPts val="0"/>
                        </a:spcAft>
                        <a:buClrTx/>
                        <a:buSzTx/>
                        <a:buFontTx/>
                        <a:buNone/>
                        <a:tabLst/>
                        <a:defRPr/>
                      </a:pPr>
                      <a:r>
                        <a:rPr lang="en-US" sz="1400">
                          <a:latin typeface="Uni Sans"/>
                          <a:ea typeface="Open Sans" panose="020B0606030504020204" pitchFamily="34" charset="0"/>
                          <a:cs typeface="Open Sans" panose="020B0606030504020204" pitchFamily="34" charset="0"/>
                        </a:rPr>
                        <a:t>For Faculty Who Are…</a:t>
                      </a:r>
                    </a:p>
                    <a:p>
                      <a:endParaRPr lang="en-US" sz="1400">
                        <a:latin typeface="Uni Sans"/>
                        <a:ea typeface="Open Sans" panose="020B0606030504020204" pitchFamily="34" charset="0"/>
                        <a:cs typeface="Open Sans" panose="020B0606030504020204" pitchFamily="34" charset="0"/>
                      </a:endParaRPr>
                    </a:p>
                  </a:txBody>
                  <a:tcPr marL="121920" marR="121920" marT="60960" marB="60960"/>
                </a:tc>
                <a:tc>
                  <a:txBody>
                    <a:bodyPr/>
                    <a:lstStyle/>
                    <a:p>
                      <a:r>
                        <a:rPr lang="en-US" sz="1400">
                          <a:latin typeface="Uni Sans"/>
                          <a:ea typeface="Open Sans" panose="020B0606030504020204" pitchFamily="34" charset="0"/>
                          <a:cs typeface="Open Sans" panose="020B0606030504020204" pitchFamily="34" charset="0"/>
                        </a:rPr>
                        <a:t>Course Description</a:t>
                      </a:r>
                    </a:p>
                  </a:txBody>
                  <a:tcPr marL="121920" marR="121920" marT="60960" marB="60960"/>
                </a:tc>
                <a:tc>
                  <a:txBody>
                    <a:bodyPr/>
                    <a:lstStyle/>
                    <a:p>
                      <a:r>
                        <a:rPr lang="en-US" sz="1400">
                          <a:latin typeface="Uni Sans"/>
                          <a:ea typeface="Open Sans" panose="020B0606030504020204" pitchFamily="34" charset="0"/>
                          <a:cs typeface="Open Sans" panose="020B0606030504020204" pitchFamily="34" charset="0"/>
                        </a:rPr>
                        <a:t>Training Method</a:t>
                      </a:r>
                    </a:p>
                  </a:txBody>
                  <a:tcPr marL="121920" marR="121920" marT="60960" marB="60960"/>
                </a:tc>
                <a:tc>
                  <a:txBody>
                    <a:bodyPr/>
                    <a:lstStyle/>
                    <a:p>
                      <a:r>
                        <a:rPr lang="en-US" sz="1400">
                          <a:latin typeface="Uni Sans"/>
                          <a:ea typeface="Open Sans" panose="020B0606030504020204" pitchFamily="34" charset="0"/>
                          <a:cs typeface="Open Sans" panose="020B0606030504020204" pitchFamily="34" charset="0"/>
                        </a:rPr>
                        <a:t>Time Length</a:t>
                      </a:r>
                    </a:p>
                  </a:txBody>
                  <a:tcPr marL="121920" marR="121920" marT="60960" marB="60960"/>
                </a:tc>
                <a:extLst>
                  <a:ext uri="{0D108BD9-81ED-4DB2-BD59-A6C34878D82A}">
                    <a16:rowId xmlns:a16="http://schemas.microsoft.com/office/drawing/2014/main" val="3206380863"/>
                  </a:ext>
                </a:extLst>
              </a:tr>
              <a:tr h="716280">
                <a:tc>
                  <a:txBody>
                    <a:bodyPr/>
                    <a:lstStyle/>
                    <a:p>
                      <a:pPr marL="0" marR="0" lvl="0" indent="0" algn="l" defTabSz="609562" rtl="0" eaLnBrk="1" fontAlgn="auto" latinLnBrk="0" hangingPunct="1">
                        <a:lnSpc>
                          <a:spcPct val="100000"/>
                        </a:lnSpc>
                        <a:spcBef>
                          <a:spcPts val="0"/>
                        </a:spcBef>
                        <a:spcAft>
                          <a:spcPts val="0"/>
                        </a:spcAft>
                        <a:buClrTx/>
                        <a:buSzTx/>
                        <a:buFontTx/>
                        <a:buNone/>
                        <a:tabLst/>
                        <a:defRPr/>
                      </a:pPr>
                      <a:r>
                        <a:rPr lang="en-US" sz="1100" b="1" i="1">
                          <a:solidFill>
                            <a:srgbClr val="4B2E83"/>
                          </a:solidFill>
                          <a:latin typeface="Open Sans" panose="020B0606030504020204" pitchFamily="34" charset="0"/>
                          <a:ea typeface="Open Sans" panose="020B0606030504020204" pitchFamily="34" charset="0"/>
                          <a:cs typeface="Open Sans" panose="020B0606030504020204" pitchFamily="34" charset="0"/>
                        </a:rPr>
                        <a:t>…Principal Investigators</a:t>
                      </a:r>
                    </a:p>
                    <a:p>
                      <a:endParaRPr lang="en-US" sz="100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tc>
                <a:tc>
                  <a:txBody>
                    <a:bodyPr/>
                    <a:lstStyle/>
                    <a:p>
                      <a:r>
                        <a:rPr lang="en-US" sz="1000" b="1">
                          <a:latin typeface="Open Sans" panose="020B0606030504020204" pitchFamily="34" charset="0"/>
                          <a:ea typeface="Open Sans" panose="020B0606030504020204" pitchFamily="34" charset="0"/>
                          <a:cs typeface="Open Sans" panose="020B0606030504020204" pitchFamily="34" charset="0"/>
                        </a:rPr>
                        <a:t>Workday Finance Grants for Principal Investigators</a:t>
                      </a:r>
                    </a:p>
                    <a:p>
                      <a:r>
                        <a:rPr lang="en-US" sz="1000">
                          <a:latin typeface="Open Sans" panose="020B0606030504020204" pitchFamily="34" charset="0"/>
                          <a:ea typeface="Open Sans" panose="020B0606030504020204" pitchFamily="34" charset="0"/>
                          <a:cs typeface="Open Sans" panose="020B0606030504020204" pitchFamily="34" charset="0"/>
                        </a:rPr>
                        <a:t>Understand how to view, access, and read reports, and delegate tasks in Workday; understand ad-hoc subrecipient invoice approval task</a:t>
                      </a:r>
                    </a:p>
                  </a:txBody>
                  <a:tcPr marL="121920" marR="121920" marT="60960" marB="60960"/>
                </a:tc>
                <a:tc>
                  <a:txBody>
                    <a:bodyPr/>
                    <a:lstStyle/>
                    <a:p>
                      <a:r>
                        <a:rPr lang="en-US" sz="1000">
                          <a:latin typeface="Open Sans" panose="020B0606030504020204" pitchFamily="34" charset="0"/>
                          <a:ea typeface="Open Sans" panose="020B0606030504020204" pitchFamily="34" charset="0"/>
                          <a:cs typeface="Open Sans" panose="020B0606030504020204" pitchFamily="34" charset="0"/>
                        </a:rPr>
                        <a:t>Nano-learning</a:t>
                      </a:r>
                    </a:p>
                  </a:txBody>
                  <a:tcPr marL="121920" marR="121920" marT="60960" marB="60960"/>
                </a:tc>
                <a:tc>
                  <a:txBody>
                    <a:bodyPr/>
                    <a:lstStyle/>
                    <a:p>
                      <a:r>
                        <a:rPr lang="en-US" sz="1000">
                          <a:latin typeface="Open Sans" panose="020B0606030504020204" pitchFamily="34" charset="0"/>
                          <a:ea typeface="Open Sans" panose="020B0606030504020204" pitchFamily="34" charset="0"/>
                          <a:cs typeface="Open Sans" panose="020B0606030504020204" pitchFamily="34" charset="0"/>
                        </a:rPr>
                        <a:t>10 mins</a:t>
                      </a:r>
                    </a:p>
                  </a:txBody>
                  <a:tcPr marL="121920" marR="121920" marT="60960" marB="60960"/>
                </a:tc>
                <a:extLst>
                  <a:ext uri="{0D108BD9-81ED-4DB2-BD59-A6C34878D82A}">
                    <a16:rowId xmlns:a16="http://schemas.microsoft.com/office/drawing/2014/main" val="2516735531"/>
                  </a:ext>
                </a:extLst>
              </a:tr>
              <a:tr h="731520">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100" b="1" i="1">
                          <a:solidFill>
                            <a:srgbClr val="4B2E83"/>
                          </a:solidFill>
                          <a:latin typeface="Open Sans" panose="020B0606030504020204" pitchFamily="34" charset="0"/>
                          <a:ea typeface="Open Sans" panose="020B0606030504020204" pitchFamily="34" charset="0"/>
                          <a:cs typeface="Open Sans" panose="020B0606030504020204" pitchFamily="34" charset="0"/>
                        </a:rPr>
                        <a:t>…Expense Report Submitters and/or Approvers</a:t>
                      </a:r>
                    </a:p>
                    <a:p>
                      <a:pPr marL="0" marR="0" lvl="0" indent="0" algn="l" defTabSz="457177" rtl="0" eaLnBrk="1" fontAlgn="auto" latinLnBrk="0" hangingPunct="1">
                        <a:lnSpc>
                          <a:spcPct val="100000"/>
                        </a:lnSpc>
                        <a:spcBef>
                          <a:spcPts val="0"/>
                        </a:spcBef>
                        <a:spcAft>
                          <a:spcPts val="0"/>
                        </a:spcAft>
                        <a:buClrTx/>
                        <a:buSzTx/>
                        <a:buFontTx/>
                        <a:buNone/>
                        <a:tabLst/>
                        <a:defRPr/>
                      </a:pPr>
                      <a:endParaRPr lang="en-US" sz="1000" i="1">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000" b="1">
                          <a:latin typeface="Open Sans" panose="020B0606030504020204" pitchFamily="34" charset="0"/>
                          <a:ea typeface="Open Sans" panose="020B0606030504020204" pitchFamily="34" charset="0"/>
                          <a:cs typeface="Open Sans" panose="020B0606030504020204" pitchFamily="34" charset="0"/>
                        </a:rPr>
                        <a:t>Workday Expense and Reimbursement</a:t>
                      </a:r>
                      <a:endParaRPr lang="en-US" sz="1000" b="0" i="1">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177" rtl="0" eaLnBrk="1" fontAlgn="auto" latinLnBrk="0" hangingPunct="1">
                        <a:lnSpc>
                          <a:spcPct val="100000"/>
                        </a:lnSpc>
                        <a:spcBef>
                          <a:spcPts val="0"/>
                        </a:spcBef>
                        <a:spcAft>
                          <a:spcPts val="0"/>
                        </a:spcAft>
                        <a:buClrTx/>
                        <a:buSzTx/>
                        <a:buFontTx/>
                        <a:buNone/>
                        <a:tabLst/>
                        <a:defRPr/>
                      </a:pPr>
                      <a:r>
                        <a:rPr lang="en-US" sz="1000">
                          <a:latin typeface="Open Sans" panose="020B0606030504020204" pitchFamily="34" charset="0"/>
                          <a:ea typeface="Open Sans" panose="020B0606030504020204" pitchFamily="34" charset="0"/>
                          <a:cs typeface="Open Sans" panose="020B0606030504020204" pitchFamily="34" charset="0"/>
                        </a:rPr>
                        <a:t>Understand the expense and reimbursement process in Workday; understand how to manage expense reports </a:t>
                      </a:r>
                      <a:r>
                        <a:rPr lang="en-US" sz="1000" b="0" i="0" u="none" strike="noStrike"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after submitting, including locating, editing, checking on approval flow and printing</a:t>
                      </a:r>
                      <a:endParaRPr lang="en-US" sz="1000" i="1">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tc>
                <a:tc>
                  <a:txBody>
                    <a:bodyPr/>
                    <a:lstStyle/>
                    <a:p>
                      <a:pPr marL="0" marR="0" lvl="0" indent="0" algn="l" rtl="0" eaLnBrk="1" fontAlgn="auto" latinLnBrk="0" hangingPunct="1">
                        <a:lnSpc>
                          <a:spcPct val="100000"/>
                        </a:lnSpc>
                        <a:spcBef>
                          <a:spcPts val="0"/>
                        </a:spcBef>
                        <a:spcAft>
                          <a:spcPts val="0"/>
                        </a:spcAft>
                        <a:buClrTx/>
                        <a:buSzTx/>
                        <a:buFontTx/>
                        <a:buNone/>
                      </a:pPr>
                      <a:r>
                        <a:rPr lang="en-US" sz="1000">
                          <a:latin typeface="Open Sans"/>
                          <a:ea typeface="Open Sans"/>
                          <a:cs typeface="Open Sans"/>
                        </a:rPr>
                        <a:t>Collection of </a:t>
                      </a:r>
                    </a:p>
                    <a:p>
                      <a:pPr marL="0" marR="0" lvl="0" indent="0" algn="l">
                        <a:lnSpc>
                          <a:spcPct val="100000"/>
                        </a:lnSpc>
                        <a:spcBef>
                          <a:spcPts val="0"/>
                        </a:spcBef>
                        <a:spcAft>
                          <a:spcPts val="0"/>
                        </a:spcAft>
                        <a:buClrTx/>
                        <a:buSzTx/>
                        <a:buFontTx/>
                        <a:buNone/>
                      </a:pPr>
                      <a:r>
                        <a:rPr lang="en-US" sz="1000">
                          <a:latin typeface="Open Sans"/>
                          <a:ea typeface="Open Sans"/>
                          <a:cs typeface="Open Sans"/>
                        </a:rPr>
                        <a:t>7 Job Aids</a:t>
                      </a:r>
                    </a:p>
                  </a:txBody>
                  <a:tcPr marL="121920" marR="121920" marT="60960" marB="60960"/>
                </a:tc>
                <a:tc>
                  <a:txBody>
                    <a:bodyPr/>
                    <a:lstStyle/>
                    <a:p>
                      <a:r>
                        <a:rPr lang="en-US" sz="1000">
                          <a:latin typeface="Open Sans" panose="020B0606030504020204" pitchFamily="34" charset="0"/>
                          <a:ea typeface="Open Sans" panose="020B0606030504020204" pitchFamily="34" charset="0"/>
                          <a:cs typeface="Open Sans" panose="020B0606030504020204" pitchFamily="34" charset="0"/>
                        </a:rPr>
                        <a:t>40 mins</a:t>
                      </a:r>
                    </a:p>
                  </a:txBody>
                  <a:tcPr marL="121920" marR="121920" marT="60960" marB="60960"/>
                </a:tc>
                <a:extLst>
                  <a:ext uri="{0D108BD9-81ED-4DB2-BD59-A6C34878D82A}">
                    <a16:rowId xmlns:a16="http://schemas.microsoft.com/office/drawing/2014/main" val="1796802462"/>
                  </a:ext>
                </a:extLst>
              </a:tr>
              <a:tr h="731520">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100" b="1" i="1">
                          <a:solidFill>
                            <a:srgbClr val="4B2E83"/>
                          </a:solidFill>
                          <a:latin typeface="Open Sans" panose="020B0606030504020204" pitchFamily="34" charset="0"/>
                          <a:ea typeface="Open Sans" panose="020B0606030504020204" pitchFamily="34" charset="0"/>
                          <a:cs typeface="Open Sans" panose="020B0606030504020204" pitchFamily="34" charset="0"/>
                        </a:rPr>
                        <a:t>…Requisition Submitters and/or Approvers</a:t>
                      </a:r>
                    </a:p>
                    <a:p>
                      <a:pPr marL="0" marR="0" lvl="0" indent="0" algn="l" defTabSz="457177" rtl="0" eaLnBrk="1" fontAlgn="auto" latinLnBrk="0" hangingPunct="1">
                        <a:lnSpc>
                          <a:spcPct val="100000"/>
                        </a:lnSpc>
                        <a:spcBef>
                          <a:spcPts val="0"/>
                        </a:spcBef>
                        <a:spcAft>
                          <a:spcPts val="0"/>
                        </a:spcAft>
                        <a:buClrTx/>
                        <a:buSzTx/>
                        <a:buFontTx/>
                        <a:buNone/>
                        <a:tabLst/>
                        <a:defRPr/>
                      </a:pPr>
                      <a:endParaRPr lang="en-US" sz="1000" b="0" i="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000" b="1" i="0">
                          <a:latin typeface="Open Sans" panose="020B0606030504020204" pitchFamily="34" charset="0"/>
                          <a:ea typeface="Open Sans" panose="020B0606030504020204" pitchFamily="34" charset="0"/>
                          <a:cs typeface="Open Sans" panose="020B0606030504020204" pitchFamily="34" charset="0"/>
                        </a:rPr>
                        <a:t>Workday Requisition to Purchase Order</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1000" b="0" i="0">
                          <a:latin typeface="Open Sans" panose="020B0606030504020204" pitchFamily="34" charset="0"/>
                          <a:ea typeface="Open Sans" panose="020B0606030504020204" pitchFamily="34" charset="0"/>
                          <a:cs typeface="Open Sans" panose="020B0606030504020204" pitchFamily="34" charset="0"/>
                        </a:rPr>
                        <a:t>Understand the requisitions process in Workday and types of requisitions</a:t>
                      </a:r>
                    </a:p>
                  </a:txBody>
                  <a:tcPr marL="121920" marR="121920" marT="60960" marB="60960"/>
                </a:tc>
                <a:tc>
                  <a:txBody>
                    <a:bodyPr/>
                    <a:lstStyle/>
                    <a:p>
                      <a:pPr marL="0" marR="0" lvl="0" indent="0" algn="l" rtl="0" eaLnBrk="1" fontAlgn="auto" latinLnBrk="0" hangingPunct="1">
                        <a:lnSpc>
                          <a:spcPct val="100000"/>
                        </a:lnSpc>
                        <a:spcBef>
                          <a:spcPts val="0"/>
                        </a:spcBef>
                        <a:spcAft>
                          <a:spcPts val="0"/>
                        </a:spcAft>
                        <a:buClrTx/>
                        <a:buSzTx/>
                        <a:buFontTx/>
                        <a:buNone/>
                      </a:pPr>
                      <a:r>
                        <a:rPr lang="en-US" sz="1000">
                          <a:latin typeface="Open Sans"/>
                          <a:ea typeface="Open Sans"/>
                          <a:cs typeface="Open Sans"/>
                        </a:rPr>
                        <a:t>Job Aid</a:t>
                      </a:r>
                      <a:endParaRPr lang="en-US" sz="1400"/>
                    </a:p>
                    <a:p>
                      <a:pPr marL="0" marR="0" lvl="0" indent="0" algn="l">
                        <a:lnSpc>
                          <a:spcPct val="100000"/>
                        </a:lnSpc>
                        <a:spcBef>
                          <a:spcPts val="0"/>
                        </a:spcBef>
                        <a:spcAft>
                          <a:spcPts val="0"/>
                        </a:spcAft>
                        <a:buClrTx/>
                        <a:buSzTx/>
                        <a:buFontTx/>
                        <a:buNone/>
                      </a:pPr>
                      <a:r>
                        <a:rPr lang="en-US" sz="1000">
                          <a:latin typeface="Open Sans"/>
                          <a:ea typeface="Open Sans"/>
                          <a:cs typeface="Open Sans"/>
                        </a:rPr>
                        <a:t>(with optional supplemental nano-learning)</a:t>
                      </a:r>
                    </a:p>
                  </a:txBody>
                  <a:tcPr marL="121920" marR="121920" marT="60960" marB="60960"/>
                </a:tc>
                <a:tc>
                  <a:txBody>
                    <a:bodyPr/>
                    <a:lstStyle/>
                    <a:p>
                      <a:r>
                        <a:rPr lang="en-US" sz="1000">
                          <a:latin typeface="Open Sans" panose="020B0606030504020204" pitchFamily="34" charset="0"/>
                          <a:ea typeface="Open Sans" panose="020B0606030504020204" pitchFamily="34" charset="0"/>
                          <a:cs typeface="Open Sans" panose="020B0606030504020204" pitchFamily="34" charset="0"/>
                        </a:rPr>
                        <a:t>10 mins</a:t>
                      </a:r>
                    </a:p>
                  </a:txBody>
                  <a:tcPr marL="121920" marR="121920" marT="60960" marB="60960"/>
                </a:tc>
                <a:extLst>
                  <a:ext uri="{0D108BD9-81ED-4DB2-BD59-A6C34878D82A}">
                    <a16:rowId xmlns:a16="http://schemas.microsoft.com/office/drawing/2014/main" val="2012360758"/>
                  </a:ext>
                </a:extLst>
              </a:tr>
            </a:tbl>
          </a:graphicData>
        </a:graphic>
      </p:graphicFrame>
      <p:sp>
        <p:nvSpPr>
          <p:cNvPr id="13" name="TextBox 12">
            <a:extLst>
              <a:ext uri="{FF2B5EF4-FFF2-40B4-BE49-F238E27FC236}">
                <a16:creationId xmlns:a16="http://schemas.microsoft.com/office/drawing/2014/main" id="{4011AF9C-460A-FB3B-147E-AC8C8C484ED2}"/>
              </a:ext>
            </a:extLst>
          </p:cNvPr>
          <p:cNvSpPr txBox="1"/>
          <p:nvPr/>
        </p:nvSpPr>
        <p:spPr>
          <a:xfrm>
            <a:off x="348505" y="4728383"/>
            <a:ext cx="8446989" cy="1169583"/>
          </a:xfrm>
          <a:prstGeom prst="rect">
            <a:avLst/>
          </a:prstGeom>
          <a:noFill/>
        </p:spPr>
        <p:txBody>
          <a:bodyPr wrap="square" lIns="64294" tIns="32147" rIns="64294" bIns="32147" rtlCol="0" anchor="t">
            <a:spAutoFit/>
          </a:bodyPr>
          <a:lstStyle/>
          <a:p>
            <a:pPr defTabSz="457193">
              <a:spcAft>
                <a:spcPts val="422"/>
              </a:spcAft>
              <a:defRPr/>
            </a:pPr>
            <a:r>
              <a:rPr lang="en-US" sz="975">
                <a:solidFill>
                  <a:srgbClr val="4B2E83"/>
                </a:solidFill>
                <a:latin typeface="Open Sans"/>
                <a:ea typeface="Open Sans"/>
                <a:cs typeface="Open Sans"/>
              </a:rPr>
              <a:t>The following </a:t>
            </a:r>
            <a:r>
              <a:rPr lang="en-US" sz="975" b="1">
                <a:solidFill>
                  <a:srgbClr val="4B2E83"/>
                </a:solidFill>
                <a:latin typeface="Open Sans"/>
                <a:ea typeface="Open Sans"/>
                <a:cs typeface="Open Sans"/>
              </a:rPr>
              <a:t>Workday General</a:t>
            </a:r>
            <a:r>
              <a:rPr lang="en-US" sz="975">
                <a:solidFill>
                  <a:srgbClr val="4B2E83"/>
                </a:solidFill>
                <a:latin typeface="Open Sans"/>
                <a:ea typeface="Open Sans"/>
                <a:cs typeface="Open Sans"/>
              </a:rPr>
              <a:t> courses are optional but </a:t>
            </a:r>
            <a:r>
              <a:rPr lang="en-US" sz="975" i="1">
                <a:solidFill>
                  <a:srgbClr val="4B2E83"/>
                </a:solidFill>
                <a:latin typeface="Open Sans"/>
                <a:ea typeface="Open Sans"/>
                <a:cs typeface="Open Sans"/>
              </a:rPr>
              <a:t>recommended</a:t>
            </a:r>
            <a:r>
              <a:rPr lang="en-US" sz="975">
                <a:solidFill>
                  <a:srgbClr val="4B2E83"/>
                </a:solidFill>
                <a:latin typeface="Open Sans"/>
                <a:ea typeface="Open Sans"/>
                <a:cs typeface="Open Sans"/>
              </a:rPr>
              <a:t> for all Workday Finance users. Faculty who do not have much experience using Workday may find it useful to take the following foundational course:</a:t>
            </a:r>
            <a:endParaRPr lang="en-US" sz="975">
              <a:solidFill>
                <a:srgbClr val="4B2E83"/>
              </a:solidFill>
              <a:latin typeface="Calibri"/>
              <a:cs typeface="Calibri"/>
            </a:endParaRPr>
          </a:p>
          <a:p>
            <a:pPr marL="200501" indent="-200501" defTabSz="457193">
              <a:buFont typeface="Arial"/>
              <a:buChar char="•"/>
              <a:defRPr/>
            </a:pPr>
            <a:r>
              <a:rPr lang="en-US" sz="975">
                <a:solidFill>
                  <a:srgbClr val="4B2E83"/>
                </a:solidFill>
                <a:latin typeface="Open Sans"/>
                <a:ea typeface="Open Sans"/>
                <a:cs typeface="Open Sans"/>
              </a:rPr>
              <a:t>Workday Navigation (</a:t>
            </a:r>
            <a:r>
              <a:rPr lang="en-US" sz="975" i="1">
                <a:solidFill>
                  <a:srgbClr val="4B2E83"/>
                </a:solidFill>
                <a:latin typeface="Open Sans"/>
                <a:ea typeface="Open Sans"/>
                <a:cs typeface="Open Sans"/>
              </a:rPr>
              <a:t>eLearning, 20 minutes</a:t>
            </a:r>
            <a:r>
              <a:rPr lang="en-US" sz="975">
                <a:solidFill>
                  <a:srgbClr val="4B2E83"/>
                </a:solidFill>
                <a:latin typeface="Open Sans"/>
                <a:ea typeface="Open Sans"/>
                <a:cs typeface="Open Sans"/>
              </a:rPr>
              <a:t>)</a:t>
            </a:r>
          </a:p>
          <a:p>
            <a:pPr marL="200501" indent="-200501" defTabSz="457193">
              <a:buFont typeface="Arial"/>
              <a:buChar char="•"/>
              <a:defRPr/>
            </a:pPr>
            <a:endParaRPr lang="en-US" sz="975">
              <a:solidFill>
                <a:srgbClr val="4B2E83"/>
              </a:solidFill>
              <a:latin typeface="Open Sans"/>
              <a:ea typeface="Open Sans"/>
              <a:cs typeface="Open Sans"/>
            </a:endParaRPr>
          </a:p>
          <a:p>
            <a:pPr defTabSz="457193">
              <a:defRPr/>
            </a:pPr>
            <a:r>
              <a:rPr lang="en-US" sz="975">
                <a:solidFill>
                  <a:srgbClr val="4B2E83"/>
                </a:solidFill>
                <a:latin typeface="Open Sans"/>
                <a:ea typeface="Open Sans"/>
                <a:cs typeface="Open Sans"/>
              </a:rPr>
              <a:t>Additional relevant foundational courses include:</a:t>
            </a:r>
            <a:endParaRPr lang="en-US" sz="975">
              <a:solidFill>
                <a:srgbClr val="4B2E83"/>
              </a:solidFill>
              <a:latin typeface="Calibri"/>
              <a:ea typeface="Open Sans"/>
              <a:cs typeface="Calibri"/>
            </a:endParaRPr>
          </a:p>
          <a:p>
            <a:pPr marL="200501" indent="-200501" defTabSz="457193">
              <a:buFont typeface="Arial"/>
              <a:buChar char="•"/>
              <a:defRPr/>
            </a:pPr>
            <a:r>
              <a:rPr lang="en-US" sz="985">
                <a:solidFill>
                  <a:srgbClr val="4B2E83"/>
                </a:solidFill>
                <a:latin typeface="Open Sans"/>
                <a:ea typeface="Open Sans"/>
                <a:cs typeface="Open Sans"/>
              </a:rPr>
              <a:t>Introduction to Foundational Data Model (FDM) (</a:t>
            </a:r>
            <a:r>
              <a:rPr lang="en-US" sz="985" i="1">
                <a:solidFill>
                  <a:srgbClr val="4B2E83"/>
                </a:solidFill>
                <a:latin typeface="Open Sans"/>
                <a:ea typeface="Open Sans"/>
                <a:cs typeface="Open Sans"/>
              </a:rPr>
              <a:t>eLearning, 75 minutes</a:t>
            </a:r>
            <a:r>
              <a:rPr lang="en-US" sz="985">
                <a:solidFill>
                  <a:srgbClr val="4B2E83"/>
                </a:solidFill>
                <a:latin typeface="Open Sans"/>
                <a:ea typeface="Open Sans"/>
                <a:cs typeface="Open Sans"/>
              </a:rPr>
              <a:t>)</a:t>
            </a:r>
            <a:endParaRPr lang="en-US" sz="1336">
              <a:solidFill>
                <a:srgbClr val="4B2E83"/>
              </a:solidFill>
              <a:latin typeface="Calibri"/>
              <a:ea typeface="Open Sans"/>
              <a:cs typeface="Calibri"/>
            </a:endParaRPr>
          </a:p>
          <a:p>
            <a:pPr marL="200501" indent="-200501" defTabSz="457193">
              <a:buFont typeface="Arial"/>
              <a:buChar char="•"/>
              <a:defRPr/>
            </a:pPr>
            <a:r>
              <a:rPr lang="en-US" sz="985">
                <a:solidFill>
                  <a:srgbClr val="4B2E83"/>
                </a:solidFill>
                <a:latin typeface="Open Sans"/>
                <a:ea typeface="Open Sans"/>
                <a:cs typeface="Open Sans"/>
              </a:rPr>
              <a:t>Workday Reporting (GEN-J-02 </a:t>
            </a:r>
            <a:r>
              <a:rPr lang="en-US" sz="985" i="1">
                <a:solidFill>
                  <a:srgbClr val="4B2E83"/>
                </a:solidFill>
                <a:latin typeface="Open Sans"/>
                <a:ea typeface="Open Sans"/>
                <a:cs typeface="Open Sans"/>
              </a:rPr>
              <a:t>job aid only</a:t>
            </a:r>
            <a:r>
              <a:rPr lang="en-US" sz="985">
                <a:solidFill>
                  <a:srgbClr val="4B2E83"/>
                </a:solidFill>
                <a:latin typeface="Open Sans"/>
                <a:ea typeface="Open Sans"/>
                <a:cs typeface="Open Sans"/>
              </a:rPr>
              <a:t>)</a:t>
            </a:r>
            <a:endParaRPr lang="en-US" sz="975">
              <a:solidFill>
                <a:srgbClr val="4B2E83"/>
              </a:solidFill>
              <a:latin typeface="Open Sans"/>
              <a:ea typeface="Open Sans"/>
              <a:cs typeface="Open Sans"/>
            </a:endParaRPr>
          </a:p>
        </p:txBody>
      </p:sp>
      <p:sp>
        <p:nvSpPr>
          <p:cNvPr id="3" name="Text Placeholder 1">
            <a:extLst>
              <a:ext uri="{FF2B5EF4-FFF2-40B4-BE49-F238E27FC236}">
                <a16:creationId xmlns:a16="http://schemas.microsoft.com/office/drawing/2014/main" id="{BA9EE232-7974-A7CD-E5ED-C31DB1B101EC}"/>
              </a:ext>
            </a:extLst>
          </p:cNvPr>
          <p:cNvSpPr txBox="1">
            <a:spLocks/>
          </p:cNvSpPr>
          <p:nvPr/>
        </p:nvSpPr>
        <p:spPr>
          <a:xfrm>
            <a:off x="442856" y="627954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342402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CFAAE-15C3-80EC-B58F-F700C062ECAC}"/>
              </a:ext>
            </a:extLst>
          </p:cNvPr>
          <p:cNvSpPr>
            <a:spLocks noGrp="1"/>
          </p:cNvSpPr>
          <p:nvPr>
            <p:ph type="body" sz="quarter" idx="10"/>
          </p:nvPr>
        </p:nvSpPr>
        <p:spPr/>
        <p:txBody>
          <a:bodyPr/>
          <a:lstStyle/>
          <a:p>
            <a:r>
              <a:rPr lang="en-US">
                <a:solidFill>
                  <a:schemeClr val="tx2"/>
                </a:solidFill>
              </a:rPr>
              <a:t>TENANT vs. SANDBOX</a:t>
            </a:r>
          </a:p>
        </p:txBody>
      </p:sp>
      <p:sp>
        <p:nvSpPr>
          <p:cNvPr id="3" name="Text Placeholder 2">
            <a:extLst>
              <a:ext uri="{FF2B5EF4-FFF2-40B4-BE49-F238E27FC236}">
                <a16:creationId xmlns:a16="http://schemas.microsoft.com/office/drawing/2014/main" id="{43EFE984-CDEC-6AB1-D897-46DF38489298}"/>
              </a:ext>
            </a:extLst>
          </p:cNvPr>
          <p:cNvSpPr>
            <a:spLocks noGrp="1"/>
          </p:cNvSpPr>
          <p:nvPr>
            <p:ph type="body" sz="quarter" idx="11"/>
          </p:nvPr>
        </p:nvSpPr>
        <p:spPr/>
        <p:txBody>
          <a:bodyPr/>
          <a:lstStyle/>
          <a:p>
            <a:r>
              <a:rPr lang="en-US" sz="2500">
                <a:latin typeface="Open Sans" panose="020B0606030504020204" pitchFamily="34" charset="0"/>
                <a:ea typeface="Open Sans" panose="020B0606030504020204" pitchFamily="34" charset="0"/>
                <a:cs typeface="Open Sans" panose="020B0606030504020204" pitchFamily="34" charset="0"/>
              </a:rPr>
              <a:t>Training Practice Tenant</a:t>
            </a:r>
          </a:p>
          <a:p>
            <a:pPr lvl="1"/>
            <a:r>
              <a:rPr lang="en-US" sz="1500" b="0">
                <a:latin typeface="Open Sans" panose="020B0606030504020204" pitchFamily="34" charset="0"/>
                <a:ea typeface="Open Sans" panose="020B0606030504020204" pitchFamily="34" charset="0"/>
                <a:cs typeface="Open Sans" panose="020B0606030504020204" pitchFamily="34" charset="0"/>
              </a:rPr>
              <a:t>Only for </a:t>
            </a:r>
            <a:r>
              <a:rPr lang="en-US" sz="1500" b="0">
                <a:effectLst/>
                <a:latin typeface="Open Sans" panose="020B0606030504020204" pitchFamily="34" charset="0"/>
                <a:ea typeface="Open Sans" panose="020B0606030504020204" pitchFamily="34" charset="0"/>
                <a:cs typeface="Open Sans" panose="020B0606030504020204" pitchFamily="34" charset="0"/>
              </a:rPr>
              <a:t>practicing transactions in </a:t>
            </a:r>
            <a:r>
              <a:rPr lang="en-US" sz="1500" b="0" err="1">
                <a:effectLst/>
                <a:latin typeface="Open Sans" panose="020B0606030504020204" pitchFamily="34" charset="0"/>
                <a:ea typeface="Open Sans" panose="020B0606030504020204" pitchFamily="34" charset="0"/>
                <a:cs typeface="Open Sans" panose="020B0606030504020204" pitchFamily="34" charset="0"/>
              </a:rPr>
              <a:t>vILTs</a:t>
            </a:r>
            <a:endParaRPr lang="en-US" sz="1500" b="0">
              <a:effectLst/>
              <a:latin typeface="Open Sans" panose="020B0606030504020204" pitchFamily="34" charset="0"/>
              <a:ea typeface="Open Sans" panose="020B0606030504020204" pitchFamily="34" charset="0"/>
              <a:cs typeface="Open Sans" panose="020B0606030504020204" pitchFamily="34" charset="0"/>
            </a:endParaRPr>
          </a:p>
          <a:p>
            <a:pPr lvl="1"/>
            <a:r>
              <a:rPr lang="en-US" sz="1500" b="0">
                <a:effectLst/>
                <a:latin typeface="Open Sans" panose="020B0606030504020204" pitchFamily="34" charset="0"/>
                <a:ea typeface="Open Sans" panose="020B0606030504020204" pitchFamily="34" charset="0"/>
                <a:cs typeface="Open Sans" panose="020B0606030504020204" pitchFamily="34" charset="0"/>
              </a:rPr>
              <a:t> </a:t>
            </a:r>
            <a:r>
              <a:rPr lang="en-US" sz="1500" b="0">
                <a:latin typeface="Open Sans" panose="020B0606030504020204" pitchFamily="34" charset="0"/>
                <a:ea typeface="Open Sans" panose="020B0606030504020204" pitchFamily="34" charset="0"/>
                <a:cs typeface="Open Sans" panose="020B0606030504020204" pitchFamily="34" charset="0"/>
              </a:rPr>
              <a:t>W</a:t>
            </a:r>
            <a:r>
              <a:rPr lang="en-US" sz="1500" b="0">
                <a:effectLst/>
                <a:latin typeface="Open Sans" panose="020B0606030504020204" pitchFamily="34" charset="0"/>
                <a:ea typeface="Open Sans" panose="020B0606030504020204" pitchFamily="34" charset="0"/>
                <a:cs typeface="Open Sans" panose="020B0606030504020204" pitchFamily="34" charset="0"/>
              </a:rPr>
              <a:t>ill be refreshed every two weeks for staged transactions to be repurposed</a:t>
            </a:r>
          </a:p>
          <a:p>
            <a:pPr marL="457200" lvl="1" indent="0">
              <a:buNone/>
            </a:pPr>
            <a:endParaRPr lang="en-US" sz="1500" b="0">
              <a:effectLst/>
              <a:latin typeface="Open Sans" panose="020B0606030504020204" pitchFamily="34" charset="0"/>
              <a:ea typeface="Open Sans" panose="020B0606030504020204" pitchFamily="34" charset="0"/>
              <a:cs typeface="Open Sans" panose="020B0606030504020204" pitchFamily="34" charset="0"/>
            </a:endParaRPr>
          </a:p>
          <a:p>
            <a:r>
              <a:rPr lang="en-US" sz="2500">
                <a:latin typeface="Open Sans" panose="020B0606030504020204" pitchFamily="34" charset="0"/>
                <a:ea typeface="Open Sans" panose="020B0606030504020204" pitchFamily="34" charset="0"/>
                <a:cs typeface="Open Sans" panose="020B0606030504020204" pitchFamily="34" charset="0"/>
              </a:rPr>
              <a:t>Training Sandbox</a:t>
            </a:r>
          </a:p>
          <a:p>
            <a:pPr lvl="1"/>
            <a:r>
              <a:rPr lang="en-US" sz="1500" b="0">
                <a:latin typeface="Open Sans" panose="020B0606030504020204" pitchFamily="34" charset="0"/>
                <a:ea typeface="Open Sans" panose="020B0606030504020204" pitchFamily="34" charset="0"/>
                <a:cs typeface="Open Sans" panose="020B0606030504020204" pitchFamily="34" charset="0"/>
              </a:rPr>
              <a:t>Access granted to users assigned any specific Workday security role after completing first functional course</a:t>
            </a:r>
          </a:p>
          <a:p>
            <a:pPr lvl="1"/>
            <a:r>
              <a:rPr lang="en-US" sz="1500" b="0">
                <a:latin typeface="Open Sans" panose="020B0606030504020204" pitchFamily="34" charset="0"/>
                <a:ea typeface="Open Sans" panose="020B0606030504020204" pitchFamily="34" charset="0"/>
                <a:cs typeface="Open Sans" panose="020B0606030504020204" pitchFamily="34" charset="0"/>
              </a:rPr>
              <a:t>Does not include those with only “Employee-as-self” security role</a:t>
            </a:r>
          </a:p>
          <a:p>
            <a:pPr lvl="1"/>
            <a:r>
              <a:rPr lang="en-US" sz="1500" b="0">
                <a:latin typeface="Open Sans" panose="020B0606030504020204" pitchFamily="34" charset="0"/>
                <a:ea typeface="Open Sans" panose="020B0606030504020204" pitchFamily="34" charset="0"/>
                <a:cs typeface="Open Sans" panose="020B0606030504020204" pitchFamily="34" charset="0"/>
              </a:rPr>
              <a:t>Will not contain integrations</a:t>
            </a:r>
          </a:p>
          <a:p>
            <a:endParaRPr lang="en-US"/>
          </a:p>
        </p:txBody>
      </p:sp>
      <p:sp>
        <p:nvSpPr>
          <p:cNvPr id="4" name="Text Placeholder 1">
            <a:extLst>
              <a:ext uri="{FF2B5EF4-FFF2-40B4-BE49-F238E27FC236}">
                <a16:creationId xmlns:a16="http://schemas.microsoft.com/office/drawing/2014/main" id="{8FB09E30-AF37-014F-757F-DFDD8903E006}"/>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231729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50B846-E68C-F1A7-A29B-90CF3679F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53616" y="2632346"/>
            <a:ext cx="3178969" cy="2878026"/>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AB2E7B2-710B-1A6C-B222-1D49CECC3EED}"/>
              </a:ext>
            </a:extLst>
          </p:cNvPr>
          <p:cNvSpPr>
            <a:spLocks noGrp="1"/>
          </p:cNvSpPr>
          <p:nvPr>
            <p:ph type="title"/>
          </p:nvPr>
        </p:nvSpPr>
        <p:spPr/>
        <p:txBody>
          <a:bodyPr/>
          <a:lstStyle/>
          <a:p>
            <a:r>
              <a:rPr lang="en-US" sz="2400"/>
              <a:t>What is a </a:t>
            </a:r>
            <a:r>
              <a:rPr lang="en-US" sz="2400">
                <a:solidFill>
                  <a:schemeClr val="bg1">
                    <a:lumMod val="50000"/>
                  </a:schemeClr>
                </a:solidFill>
              </a:rPr>
              <a:t>Sandbox</a:t>
            </a:r>
            <a:r>
              <a:rPr lang="en-US" sz="2400"/>
              <a:t>, and What Can I Do With It?</a:t>
            </a:r>
          </a:p>
        </p:txBody>
      </p:sp>
      <p:sp>
        <p:nvSpPr>
          <p:cNvPr id="6" name="Text Placeholder 5">
            <a:extLst>
              <a:ext uri="{FF2B5EF4-FFF2-40B4-BE49-F238E27FC236}">
                <a16:creationId xmlns:a16="http://schemas.microsoft.com/office/drawing/2014/main" id="{7E778CA2-0E46-B3F9-98E4-2052B4420FE5}"/>
              </a:ext>
            </a:extLst>
          </p:cNvPr>
          <p:cNvSpPr>
            <a:spLocks noGrp="1"/>
          </p:cNvSpPr>
          <p:nvPr>
            <p:ph type="body" sz="quarter" idx="11"/>
          </p:nvPr>
        </p:nvSpPr>
        <p:spPr>
          <a:xfrm>
            <a:off x="435472" y="2104027"/>
            <a:ext cx="5908178" cy="2831219"/>
          </a:xfrm>
        </p:spPr>
        <p:txBody>
          <a:bodyPr/>
          <a:lstStyle/>
          <a:p>
            <a:pPr>
              <a:buFont typeface="Open Sans" panose="020B0606030504020204" pitchFamily="34" charset="0"/>
              <a:buChar char="›"/>
            </a:pPr>
            <a:r>
              <a:rPr lang="en-US" sz="1350"/>
              <a:t>The sandbox is a copy of our configured Workday Financials software environment</a:t>
            </a:r>
          </a:p>
          <a:p>
            <a:pPr lvl="1">
              <a:buFont typeface="Open Sans" panose="020B0606030504020204" pitchFamily="34" charset="0"/>
              <a:buChar char="›"/>
            </a:pPr>
            <a:r>
              <a:rPr lang="en-US" sz="950"/>
              <a:t>It has the same look and feel as the “real” Workday system that you’ll log into after go-live</a:t>
            </a:r>
          </a:p>
          <a:p>
            <a:pPr lvl="1">
              <a:buFont typeface="Open Sans" panose="020B0606030504020204" pitchFamily="34" charset="0"/>
              <a:buChar char="›"/>
            </a:pPr>
            <a:r>
              <a:rPr lang="en-US" sz="950"/>
              <a:t>It has the same </a:t>
            </a:r>
            <a:r>
              <a:rPr lang="en-US" sz="950" b="1"/>
              <a:t>security roles </a:t>
            </a:r>
            <a:r>
              <a:rPr lang="en-US" sz="950"/>
              <a:t>and </a:t>
            </a:r>
            <a:r>
              <a:rPr lang="en-US" sz="950" b="1"/>
              <a:t>business process routing</a:t>
            </a:r>
          </a:p>
          <a:p>
            <a:pPr>
              <a:spcBef>
                <a:spcPts val="900"/>
              </a:spcBef>
              <a:buFont typeface="Open Sans" panose="020B0606030504020204" pitchFamily="34" charset="0"/>
              <a:buChar char="›"/>
            </a:pPr>
            <a:r>
              <a:rPr lang="en-US" sz="1350"/>
              <a:t>The sandbox doesn’t have any systems integrations</a:t>
            </a:r>
          </a:p>
          <a:p>
            <a:pPr lvl="1">
              <a:buFont typeface="Open Sans" panose="020B0606030504020204" pitchFamily="34" charset="0"/>
              <a:buChar char="›"/>
            </a:pPr>
            <a:r>
              <a:rPr lang="en-US" sz="950"/>
              <a:t>It doesn’t connect with the EDW, with J.P. Morgan Chase, with SAGE, or with any locally-owned systems</a:t>
            </a:r>
          </a:p>
          <a:p>
            <a:pPr>
              <a:spcBef>
                <a:spcPts val="900"/>
              </a:spcBef>
              <a:buFont typeface="Open Sans" panose="020B0606030504020204" pitchFamily="34" charset="0"/>
              <a:buChar char="›"/>
            </a:pPr>
            <a:r>
              <a:rPr lang="en-US" sz="1350"/>
              <a:t>You can use the sandbox to practice your future-state work</a:t>
            </a:r>
          </a:p>
          <a:p>
            <a:pPr lvl="1">
              <a:spcBef>
                <a:spcPts val="228"/>
              </a:spcBef>
              <a:buFont typeface="Open Sans" panose="020B0606030504020204" pitchFamily="34" charset="0"/>
              <a:buChar char="›"/>
            </a:pPr>
            <a:r>
              <a:rPr lang="en-US" sz="950"/>
              <a:t>Get comfortable with Workday navigation</a:t>
            </a:r>
          </a:p>
          <a:p>
            <a:pPr lvl="1">
              <a:spcBef>
                <a:spcPts val="228"/>
              </a:spcBef>
              <a:buFont typeface="Open Sans" panose="020B0606030504020204" pitchFamily="34" charset="0"/>
              <a:buChar char="›"/>
            </a:pPr>
            <a:r>
              <a:rPr lang="en-US" sz="950"/>
              <a:t>Practice submitting requisitions, ISDs, journals, or any other in-Workday task</a:t>
            </a:r>
          </a:p>
          <a:p>
            <a:pPr lvl="1">
              <a:spcBef>
                <a:spcPts val="228"/>
              </a:spcBef>
              <a:buFont typeface="Open Sans" panose="020B0606030504020204" pitchFamily="34" charset="0"/>
              <a:buChar char="›"/>
            </a:pPr>
            <a:r>
              <a:rPr lang="en-US" sz="950"/>
              <a:t>Partner with others in your department to practice approvals</a:t>
            </a:r>
          </a:p>
          <a:p>
            <a:pPr lvl="1">
              <a:spcBef>
                <a:spcPts val="228"/>
              </a:spcBef>
              <a:buFont typeface="Open Sans" panose="020B0606030504020204" pitchFamily="34" charset="0"/>
              <a:buChar char="›"/>
            </a:pPr>
            <a:r>
              <a:rPr lang="en-US" sz="950"/>
              <a:t>Work as a team! Coordinate your activities!</a:t>
            </a:r>
          </a:p>
        </p:txBody>
      </p:sp>
      <p:sp>
        <p:nvSpPr>
          <p:cNvPr id="2" name="Text Placeholder 1">
            <a:extLst>
              <a:ext uri="{FF2B5EF4-FFF2-40B4-BE49-F238E27FC236}">
                <a16:creationId xmlns:a16="http://schemas.microsoft.com/office/drawing/2014/main" id="{EF11D1D1-F2D8-5B51-6295-702AE45E52DE}"/>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126558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50B846-E68C-F1A7-A29B-90CF3679F8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43" b="23385"/>
          <a:stretch/>
        </p:blipFill>
        <p:spPr bwMode="auto">
          <a:xfrm>
            <a:off x="5830503" y="1525384"/>
            <a:ext cx="2878026" cy="171450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AB2E7B2-710B-1A6C-B222-1D49CECC3EED}"/>
              </a:ext>
            </a:extLst>
          </p:cNvPr>
          <p:cNvSpPr>
            <a:spLocks noGrp="1"/>
          </p:cNvSpPr>
          <p:nvPr>
            <p:ph type="title"/>
          </p:nvPr>
        </p:nvSpPr>
        <p:spPr/>
        <p:txBody>
          <a:bodyPr/>
          <a:lstStyle/>
          <a:p>
            <a:r>
              <a:rPr lang="en-US" sz="2400"/>
              <a:t>What </a:t>
            </a:r>
            <a:r>
              <a:rPr lang="en-US" sz="2400">
                <a:solidFill>
                  <a:schemeClr val="bg1">
                    <a:lumMod val="50000"/>
                  </a:schemeClr>
                </a:solidFill>
              </a:rPr>
              <a:t>Data</a:t>
            </a:r>
            <a:r>
              <a:rPr lang="en-US" sz="2400"/>
              <a:t> and </a:t>
            </a:r>
            <a:r>
              <a:rPr lang="en-US" sz="2400">
                <a:solidFill>
                  <a:schemeClr val="bg1">
                    <a:lumMod val="50000"/>
                  </a:schemeClr>
                </a:solidFill>
              </a:rPr>
              <a:t>Information</a:t>
            </a:r>
            <a:r>
              <a:rPr lang="en-US" sz="2400"/>
              <a:t> Will be Available in the Sandbox When I Log In?</a:t>
            </a:r>
          </a:p>
        </p:txBody>
      </p:sp>
      <p:sp>
        <p:nvSpPr>
          <p:cNvPr id="6" name="Text Placeholder 5">
            <a:extLst>
              <a:ext uri="{FF2B5EF4-FFF2-40B4-BE49-F238E27FC236}">
                <a16:creationId xmlns:a16="http://schemas.microsoft.com/office/drawing/2014/main" id="{7E778CA2-0E46-B3F9-98E4-2052B4420FE5}"/>
              </a:ext>
            </a:extLst>
          </p:cNvPr>
          <p:cNvSpPr>
            <a:spLocks noGrp="1"/>
          </p:cNvSpPr>
          <p:nvPr>
            <p:ph type="body" sz="quarter" idx="11"/>
          </p:nvPr>
        </p:nvSpPr>
        <p:spPr>
          <a:xfrm>
            <a:off x="435472" y="2104027"/>
            <a:ext cx="5908178" cy="2831219"/>
          </a:xfrm>
        </p:spPr>
        <p:txBody>
          <a:bodyPr/>
          <a:lstStyle/>
          <a:p>
            <a:pPr>
              <a:buFont typeface="Open Sans" panose="020B0606030504020204" pitchFamily="34" charset="0"/>
              <a:buChar char="›"/>
            </a:pPr>
            <a:r>
              <a:rPr lang="en-US" sz="1350"/>
              <a:t>All </a:t>
            </a:r>
            <a:r>
              <a:rPr lang="en-US" sz="1350">
                <a:solidFill>
                  <a:schemeClr val="bg1">
                    <a:lumMod val="50000"/>
                  </a:schemeClr>
                </a:solidFill>
              </a:rPr>
              <a:t>Reference Data </a:t>
            </a:r>
            <a:r>
              <a:rPr lang="en-US" sz="1350"/>
              <a:t>will be loaded and available </a:t>
            </a:r>
          </a:p>
          <a:p>
            <a:pPr lvl="1">
              <a:buFont typeface="Open Sans" panose="020B0606030504020204" pitchFamily="34" charset="0"/>
              <a:buChar char="›"/>
            </a:pPr>
            <a:r>
              <a:rPr lang="en-US" sz="950" err="1"/>
              <a:t>Worktag</a:t>
            </a:r>
            <a:r>
              <a:rPr lang="en-US" sz="950"/>
              <a:t> values, like Cost Center, Balancing Unit, Award, etc. </a:t>
            </a:r>
          </a:p>
          <a:p>
            <a:pPr lvl="1">
              <a:buFont typeface="Open Sans" panose="020B0606030504020204" pitchFamily="34" charset="0"/>
              <a:buChar char="›"/>
            </a:pPr>
            <a:r>
              <a:rPr lang="en-US" sz="950"/>
              <a:t>Customers, Suppliers, Catalogs</a:t>
            </a:r>
          </a:p>
          <a:p>
            <a:pPr>
              <a:spcBef>
                <a:spcPts val="900"/>
              </a:spcBef>
              <a:buFont typeface="Open Sans" panose="020B0606030504020204" pitchFamily="34" charset="0"/>
              <a:buChar char="›"/>
            </a:pPr>
            <a:r>
              <a:rPr lang="en-US" sz="1350"/>
              <a:t>Some </a:t>
            </a:r>
            <a:r>
              <a:rPr lang="en-US" sz="1350">
                <a:solidFill>
                  <a:schemeClr val="bg1">
                    <a:lumMod val="50000"/>
                  </a:schemeClr>
                </a:solidFill>
              </a:rPr>
              <a:t>Staged Data </a:t>
            </a:r>
            <a:r>
              <a:rPr lang="en-US" sz="1350"/>
              <a:t>will be loaded and available</a:t>
            </a:r>
          </a:p>
          <a:p>
            <a:pPr lvl="1">
              <a:buFont typeface="Open Sans" panose="020B0606030504020204" pitchFamily="34" charset="0"/>
              <a:buChar char="›"/>
            </a:pPr>
            <a:r>
              <a:rPr lang="en-US" sz="950"/>
              <a:t>Details in-progress, but likely to include some “dummy data” created for support of either End User Training or User Acceptance Testing</a:t>
            </a:r>
          </a:p>
          <a:p>
            <a:pPr>
              <a:spcBef>
                <a:spcPts val="900"/>
              </a:spcBef>
              <a:buFont typeface="Open Sans" panose="020B0606030504020204" pitchFamily="34" charset="0"/>
              <a:buChar char="›"/>
            </a:pPr>
            <a:r>
              <a:rPr lang="en-US" sz="1350"/>
              <a:t>Data will be </a:t>
            </a:r>
            <a:r>
              <a:rPr lang="en-US" sz="1350">
                <a:solidFill>
                  <a:schemeClr val="bg1">
                    <a:lumMod val="50000"/>
                  </a:schemeClr>
                </a:solidFill>
              </a:rPr>
              <a:t>refreshed</a:t>
            </a:r>
            <a:r>
              <a:rPr lang="en-US" sz="1350"/>
              <a:t> bi-weekly</a:t>
            </a:r>
          </a:p>
          <a:p>
            <a:pPr lvl="1">
              <a:spcBef>
                <a:spcPts val="228"/>
              </a:spcBef>
              <a:buFont typeface="Open Sans" panose="020B0606030504020204" pitchFamily="34" charset="0"/>
              <a:buChar char="›"/>
            </a:pPr>
            <a:r>
              <a:rPr lang="en-US" sz="950"/>
              <a:t>Transactions you create and data you enter in the Sandbox will be wiped clean</a:t>
            </a:r>
          </a:p>
          <a:p>
            <a:pPr lvl="1">
              <a:spcBef>
                <a:spcPts val="228"/>
              </a:spcBef>
              <a:buFont typeface="Open Sans" panose="020B0606030504020204" pitchFamily="34" charset="0"/>
              <a:buChar char="›"/>
            </a:pPr>
            <a:r>
              <a:rPr lang="en-US" sz="950"/>
              <a:t>This will occur every other Saturday, starting May 6</a:t>
            </a:r>
          </a:p>
        </p:txBody>
      </p:sp>
      <p:sp>
        <p:nvSpPr>
          <p:cNvPr id="2" name="Text Placeholder 1">
            <a:extLst>
              <a:ext uri="{FF2B5EF4-FFF2-40B4-BE49-F238E27FC236}">
                <a16:creationId xmlns:a16="http://schemas.microsoft.com/office/drawing/2014/main" id="{AEA667AC-C691-8EA2-67FA-FD0CA0E8CFF9}"/>
              </a:ext>
            </a:extLst>
          </p:cNvPr>
          <p:cNvSpPr txBox="1">
            <a:spLocks/>
          </p:cNvSpPr>
          <p:nvPr/>
        </p:nvSpPr>
        <p:spPr>
          <a:xfrm>
            <a:off x="671757" y="6202110"/>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a:solidFill>
                  <a:srgbClr val="4B2E83"/>
                </a:solidFill>
                <a:latin typeface="Arial" panose="020B0604020202020204" pitchFamily="34" charset="0"/>
                <a:cs typeface="Arial" panose="020B0604020202020204" pitchFamily="34" charset="0"/>
              </a:rPr>
              <a:t>Bonus UWFT-Focused MRAM – Liz Satwicz - UWFT</a:t>
            </a:r>
          </a:p>
        </p:txBody>
      </p:sp>
    </p:spTree>
    <p:extLst>
      <p:ext uri="{BB962C8B-B14F-4D97-AF65-F5344CB8AC3E}">
        <p14:creationId xmlns:p14="http://schemas.microsoft.com/office/powerpoint/2010/main" val="2535045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4.xml><?xml version="1.0" encoding="utf-8"?>
<a:theme xmlns:a="http://schemas.openxmlformats.org/drawingml/2006/main" name="4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2_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6.xml><?xml version="1.0" encoding="utf-8"?>
<a:theme xmlns:a="http://schemas.openxmlformats.org/drawingml/2006/main" name="11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0</TotalTime>
  <Words>1595</Words>
  <Application>Microsoft Office PowerPoint</Application>
  <PresentationFormat>On-screen Show (4:3)</PresentationFormat>
  <Paragraphs>175</Paragraphs>
  <Slides>11</Slides>
  <Notes>7</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Arial</vt:lpstr>
      <vt:lpstr>Calibri</vt:lpstr>
      <vt:lpstr>Encode Sans Normal Black</vt:lpstr>
      <vt:lpstr>Lucida Grande</vt:lpstr>
      <vt:lpstr>Open Sans</vt:lpstr>
      <vt:lpstr>Open Sans Light</vt:lpstr>
      <vt:lpstr>Uni Sans</vt:lpstr>
      <vt:lpstr>Uni Sans Regular</vt:lpstr>
      <vt:lpstr>URW DIN</vt:lpstr>
      <vt:lpstr>Custom Design</vt:lpstr>
      <vt:lpstr>1_Custom Design</vt:lpstr>
      <vt:lpstr>4_White_Custom Design UWFT</vt:lpstr>
      <vt:lpstr>4_UWFT_White_Theme</vt:lpstr>
      <vt:lpstr>2_White_Custom Design UWFT</vt:lpstr>
      <vt:lpstr>11_UWFT_White_Theme</vt:lpstr>
      <vt:lpstr>UWFT_White_Theme</vt:lpstr>
      <vt:lpstr>PowerPoint Presentation</vt:lpstr>
      <vt:lpstr>TRAINING METHODS</vt:lpstr>
      <vt:lpstr>Workday Testing &amp; Training Timing</vt:lpstr>
      <vt:lpstr>Employee-as-Self: Definitions</vt:lpstr>
      <vt:lpstr>Employee-as-Self: Training Timeline</vt:lpstr>
      <vt:lpstr>Workday Training Courses For Faculty</vt:lpstr>
      <vt:lpstr>PowerPoint Presentation</vt:lpstr>
      <vt:lpstr>What is a Sandbox, and What Can I Do With It?</vt:lpstr>
      <vt:lpstr>What Data and Information Will be Available in the Sandbox When I Log In?</vt:lpstr>
      <vt:lpstr>How Do I Get Access to the Sandbox? How Long Will it Remain Available?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Azalea Vasquez</cp:lastModifiedBy>
  <cp:revision>3</cp:revision>
  <cp:lastPrinted>2016-02-10T20:19:12Z</cp:lastPrinted>
  <dcterms:created xsi:type="dcterms:W3CDTF">2014-10-14T00:51:43Z</dcterms:created>
  <dcterms:modified xsi:type="dcterms:W3CDTF">2023-05-22T21:01:01Z</dcterms:modified>
</cp:coreProperties>
</file>