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 id="2147483690"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Encode Sans Black" panose="020B0604020202020204" charset="0"/>
      <p:bold r:id="rId41"/>
    </p:embeddedFont>
    <p:embeddedFont>
      <p:font typeface="Merriweather Sans" pitchFamily="2" charset="0"/>
      <p:regular r:id="rId42"/>
    </p:embeddedFont>
    <p:embeddedFont>
      <p:font typeface="Open Sans" panose="020B0606030504020204" pitchFamily="34" charset="0"/>
      <p:regular r:id="rId43"/>
      <p:bold r:id="rId44"/>
      <p:italic r:id="rId45"/>
      <p:boldItalic r:id="rId46"/>
    </p:embeddedFont>
    <p:embeddedFont>
      <p:font typeface="Open Sans Light" panose="020B03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35AC3D-002F-467F-AE00-C7F1D56A2478}">
  <a:tblStyle styleId="{3A35AC3D-002F-467F-AE00-C7F1D56A247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6fd20b1d1_1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26fd20b1d1_1_75:notes"/>
          <p:cNvSpPr txBox="1">
            <a:spLocks noGrp="1"/>
          </p:cNvSpPr>
          <p:nvPr>
            <p:ph type="body" idx="1"/>
          </p:nvPr>
        </p:nvSpPr>
        <p:spPr>
          <a:xfrm>
            <a:off x="685643" y="4400472"/>
            <a:ext cx="5486625" cy="3600571"/>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39" name="Google Shape;239;g226fd20b1d1_1_75:notes"/>
          <p:cNvSpPr txBox="1">
            <a:spLocks noGrp="1"/>
          </p:cNvSpPr>
          <p:nvPr>
            <p:ph type="sldNum" idx="12"/>
          </p:nvPr>
        </p:nvSpPr>
        <p:spPr>
          <a:xfrm>
            <a:off x="3885313" y="8685554"/>
            <a:ext cx="2971125" cy="458571"/>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2611761a8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2611761a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Matt</a:t>
            </a:r>
            <a:endParaRPr sz="1100"/>
          </a:p>
        </p:txBody>
      </p:sp>
      <p:sp>
        <p:nvSpPr>
          <p:cNvPr id="300" name="Google Shape;300;g22611761a8c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2611761a8c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2611761a8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Matt</a:t>
            </a:r>
            <a:endParaRPr sz="1100"/>
          </a:p>
        </p:txBody>
      </p:sp>
      <p:sp>
        <p:nvSpPr>
          <p:cNvPr id="307" name="Google Shape;307;g22611761a8c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2611761a8c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2611761a8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Carol</a:t>
            </a:r>
            <a:endParaRPr sz="1100"/>
          </a:p>
        </p:txBody>
      </p:sp>
      <p:sp>
        <p:nvSpPr>
          <p:cNvPr id="314" name="Google Shape;314;g22611761a8c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4a50d308a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4a50d308a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Carol</a:t>
            </a:r>
            <a:endParaRPr/>
          </a:p>
        </p:txBody>
      </p:sp>
      <p:sp>
        <p:nvSpPr>
          <p:cNvPr id="321" name="Google Shape;321;g24a50d308a3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ede33c4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7" name="Google Shape;327;g2bede33c40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26fd20b1d1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2" name="Google Shape;332;g226fd20b1d1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26fd20b1d1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26fd20b1d1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26fd20b1d1_7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6fd20b1d1_7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6" name="Google Shape;346;g226fd20b1d1_7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6fd20b1d1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1" name="Google Shape;351;g226fd20b1d1_1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26fd20b1d1_1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26fd20b1d1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45 days - 3 months before a PI leaves when possible</a:t>
            </a:r>
            <a:endParaRPr/>
          </a:p>
        </p:txBody>
      </p:sp>
      <p:sp>
        <p:nvSpPr>
          <p:cNvPr id="358" name="Google Shape;358;g226fd20b1d1_17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ede33c4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4" name="Google Shape;244;g2bede33c4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26fd20b1d1_17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4" name="Google Shape;364;g226fd20b1d1_17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26fd20b1d1_2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9" name="Google Shape;369;g226fd20b1d1_2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6fd20b1d1_2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26fd20b1d1_2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226fd20b1d1_2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26fd20b1d1_2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26fd20b1d1_2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Updated descriptions, more agreement type information &amp; a new decision tree tool</a:t>
            </a:r>
            <a:endParaRPr sz="1100"/>
          </a:p>
          <a:p>
            <a:pPr marL="0" lvl="0" indent="0" algn="l" rtl="0">
              <a:spcBef>
                <a:spcPts val="0"/>
              </a:spcBef>
              <a:spcAft>
                <a:spcPts val="0"/>
              </a:spcAft>
              <a:buNone/>
            </a:pPr>
            <a:r>
              <a:rPr lang="en-US" sz="1100"/>
              <a:t>https://www.washington.edu/research/myresearch-lifecycle/setup/collaborations/agreement-types/</a:t>
            </a:r>
            <a:endParaRPr sz="1100"/>
          </a:p>
        </p:txBody>
      </p:sp>
      <p:sp>
        <p:nvSpPr>
          <p:cNvPr id="383" name="Google Shape;383;g226fd20b1d1_2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6fd20b1d1_22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6fd20b1d1_2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https://forms.office.com/r/3tGMiuTKG0</a:t>
            </a:r>
            <a:endParaRPr sz="1100"/>
          </a:p>
        </p:txBody>
      </p:sp>
      <p:sp>
        <p:nvSpPr>
          <p:cNvPr id="391" name="Google Shape;391;g226fd20b1d1_22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26fd20b1d1_22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9" name="Google Shape;399;g226fd20b1d1_22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26fd20b1d1_27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226fd20b1d1_27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People are continuing to take courses up to this point which is not a waste of time for learning concepts and compliance, but understand that any systems information you are learning will be outdated. Allowing this leeway because there is still so much valuable information in them, but they do need to be updated once systems information becomes obvious.</a:t>
            </a:r>
            <a:endParaRPr/>
          </a:p>
        </p:txBody>
      </p:sp>
      <p:sp>
        <p:nvSpPr>
          <p:cNvPr id="405" name="Google Shape;405;g226fd20b1d1_27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26fd20b1d1_27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26fd20b1d1_27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that after July 6 several courses will become inaccessible.  Some courses may not return and this will impact the required coursework.  All of this is in flux right now so please stay tuned.  Check this page for updates.  Updates will also be sent to the MRAM email list.</a:t>
            </a:r>
            <a:endParaRPr/>
          </a:p>
        </p:txBody>
      </p:sp>
      <p:sp>
        <p:nvSpPr>
          <p:cNvPr id="421" name="Google Shape;421;g226fd20b1d1_27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26fd20b1d1_27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226fd20b1d1_27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hold with target release date are courses we increasingly know what the updates are and can make them relatively quickly once transparency is reach with go-live.  The courses with no change status indicate course where any changes required are minor and should be able to be completed by fall quarter. These course should be republished and ready to take in the fall, or will be offered live, depending on instructor availability.  Course with significant changes, on hold indicate courses that may be replaced or totally retired, depending on what systems remediation brings to light in the next year.</a:t>
            </a:r>
            <a:endParaRPr/>
          </a:p>
        </p:txBody>
      </p:sp>
      <p:sp>
        <p:nvSpPr>
          <p:cNvPr id="437" name="Google Shape;437;g226fd20b1d1_27_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26fd20b1d1_27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26fd20b1d1_27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Changes notes have been made to the process for completing the certificate.  We will be finalizing certificate changes in early 2024.</a:t>
            </a:r>
            <a:endParaRPr/>
          </a:p>
        </p:txBody>
      </p:sp>
      <p:sp>
        <p:nvSpPr>
          <p:cNvPr id="453" name="Google Shape;453;g226fd20b1d1_27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18b5b4128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18b5b412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Carol</a:t>
            </a:r>
            <a:endParaRPr/>
          </a:p>
        </p:txBody>
      </p:sp>
      <p:sp>
        <p:nvSpPr>
          <p:cNvPr id="251" name="Google Shape;251;g418b5b4128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26fd20b1d1_32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468" name="Google Shape;468;g226fd20b1d1_32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26fd20b1d1_32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26fd20b1d1_3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474" name="Google Shape;474;g226fd20b1d1_32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611761a8c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2611761a8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Carol</a:t>
            </a:r>
            <a:endParaRPr/>
          </a:p>
        </p:txBody>
      </p:sp>
      <p:sp>
        <p:nvSpPr>
          <p:cNvPr id="258" name="Google Shape;258;g22611761a8c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a50d308a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4a50d308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Carol</a:t>
            </a:r>
            <a:endParaRPr/>
          </a:p>
        </p:txBody>
      </p:sp>
      <p:sp>
        <p:nvSpPr>
          <p:cNvPr id="265" name="Google Shape;265;g24a50d308a3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e2c454602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e2c4546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Carol</a:t>
            </a:r>
            <a:endParaRPr sz="1100"/>
          </a:p>
        </p:txBody>
      </p:sp>
      <p:sp>
        <p:nvSpPr>
          <p:cNvPr id="272" name="Google Shape;272;g5e2c454602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611761a8c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611761a8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Carol</a:t>
            </a:r>
            <a:endParaRPr sz="1100"/>
          </a:p>
        </p:txBody>
      </p:sp>
      <p:sp>
        <p:nvSpPr>
          <p:cNvPr id="279" name="Google Shape;279;g22611761a8c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611761a8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611761a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Matt</a:t>
            </a:r>
            <a:endParaRPr sz="1100"/>
          </a:p>
        </p:txBody>
      </p:sp>
      <p:sp>
        <p:nvSpPr>
          <p:cNvPr id="286" name="Google Shape;286;g22611761a8c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611761a8c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2611761a8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t>Matt</a:t>
            </a:r>
            <a:endParaRPr sz="1100"/>
          </a:p>
        </p:txBody>
      </p:sp>
      <p:sp>
        <p:nvSpPr>
          <p:cNvPr id="293" name="Google Shape;293;g22611761a8c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Google Shape;68;p1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9" name="Google Shape;89;p1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6" name="Google Shape;96;p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2" name="Google Shape;102;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5" name="Google Shape;11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7" name="Google Shape;12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3" name="Google Shape;133;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0" name="Google Shape;140;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1" name="Google Shape;141;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2" name="Google Shape;142;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3" name="Google Shape;14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8" name="Google Shape;158;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9" name="Google Shape;15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7"/>
          <p:cNvSpPr>
            <a:spLocks noGrp="1"/>
          </p:cNvSpPr>
          <p:nvPr>
            <p:ph type="pic" idx="2"/>
          </p:nvPr>
        </p:nvSpPr>
        <p:spPr>
          <a:xfrm>
            <a:off x="1792288" y="612775"/>
            <a:ext cx="5486400" cy="4114800"/>
          </a:xfrm>
          <a:prstGeom prst="rect">
            <a:avLst/>
          </a:prstGeom>
          <a:noFill/>
          <a:ln>
            <a:noFill/>
          </a:ln>
        </p:spPr>
      </p:sp>
      <p:sp>
        <p:nvSpPr>
          <p:cNvPr id="165" name="Google Shape;165;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6" name="Google Shape;16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31"/>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7" name="Google Shape;187;p3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8" name="Google Shape;188;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1" name="Google Shape;191;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4" name="Google Shape;194;p3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5" name="Google Shape;195;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8" name="Google Shape;198;p3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9" name="Google Shape;199;p3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0" name="Google Shape;200;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3" name="Google Shape;203;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6" name="Google Shape;206;p36"/>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7" name="Google Shape;207;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10" name="Google Shape;210;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sp>
        <p:nvSpPr>
          <p:cNvPr id="212" name="Google Shape;212;p38"/>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4" name="Google Shape;214;p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5" name="Google Shape;215;p38"/>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6" name="Google Shape;216;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7"/>
        <p:cNvGrpSpPr/>
        <p:nvPr/>
      </p:nvGrpSpPr>
      <p:grpSpPr>
        <a:xfrm>
          <a:off x="0" y="0"/>
          <a:ext cx="0" cy="0"/>
          <a:chOff x="0" y="0"/>
          <a:chExt cx="0" cy="0"/>
        </a:xfrm>
      </p:grpSpPr>
      <p:sp>
        <p:nvSpPr>
          <p:cNvPr id="218" name="Google Shape;218;p39"/>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19" name="Google Shape;219;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0"/>
        <p:cNvGrpSpPr/>
        <p:nvPr/>
      </p:nvGrpSpPr>
      <p:grpSpPr>
        <a:xfrm>
          <a:off x="0" y="0"/>
          <a:ext cx="0" cy="0"/>
          <a:chOff x="0" y="0"/>
          <a:chExt cx="0" cy="0"/>
        </a:xfrm>
      </p:grpSpPr>
      <p:sp>
        <p:nvSpPr>
          <p:cNvPr id="221" name="Google Shape;221;p40"/>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2" name="Google Shape;222;p4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23" name="Google Shape;223;p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4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26"/>
        <p:cNvGrpSpPr/>
        <p:nvPr/>
      </p:nvGrpSpPr>
      <p:grpSpPr>
        <a:xfrm>
          <a:off x="0" y="0"/>
          <a:ext cx="0" cy="0"/>
          <a:chOff x="0" y="0"/>
          <a:chExt cx="0" cy="0"/>
        </a:xfrm>
      </p:grpSpPr>
      <p:pic>
        <p:nvPicPr>
          <p:cNvPr id="227" name="Google Shape;227;p42" descr="UW_W Logo_White.png"/>
          <p:cNvPicPr preferRelativeResize="0"/>
          <p:nvPr/>
        </p:nvPicPr>
        <p:blipFill rotWithShape="1">
          <a:blip r:embed="rId2">
            <a:alphaModFix/>
          </a:blip>
          <a:srcRect/>
          <a:stretch/>
        </p:blipFill>
        <p:spPr>
          <a:xfrm>
            <a:off x="7445814" y="5945853"/>
            <a:ext cx="1026126" cy="692589"/>
          </a:xfrm>
          <a:prstGeom prst="rect">
            <a:avLst/>
          </a:prstGeom>
          <a:noFill/>
          <a:ln>
            <a:noFill/>
          </a:ln>
        </p:spPr>
      </p:pic>
      <p:pic>
        <p:nvPicPr>
          <p:cNvPr id="228" name="Google Shape;228;p42"/>
          <p:cNvPicPr preferRelativeResize="0"/>
          <p:nvPr/>
        </p:nvPicPr>
        <p:blipFill rotWithShape="1">
          <a:blip r:embed="rId3">
            <a:alphaModFix/>
          </a:blip>
          <a:srcRect/>
          <a:stretch/>
        </p:blipFill>
        <p:spPr>
          <a:xfrm>
            <a:off x="677333" y="6354232"/>
            <a:ext cx="1905000" cy="200017"/>
          </a:xfrm>
          <a:prstGeom prst="rect">
            <a:avLst/>
          </a:prstGeom>
          <a:noFill/>
          <a:ln>
            <a:noFill/>
          </a:ln>
        </p:spPr>
      </p:pic>
      <p:sp>
        <p:nvSpPr>
          <p:cNvPr id="229" name="Google Shape;229;p42"/>
          <p:cNvSpPr txBox="1">
            <a:spLocks noGrp="1"/>
          </p:cNvSpPr>
          <p:nvPr>
            <p:ph type="body" idx="1"/>
          </p:nvPr>
        </p:nvSpPr>
        <p:spPr>
          <a:xfrm>
            <a:off x="671756" y="1179824"/>
            <a:ext cx="6972300" cy="2642100"/>
          </a:xfrm>
          <a:prstGeom prst="rect">
            <a:avLst/>
          </a:prstGeom>
          <a:noFill/>
          <a:ln>
            <a:noFill/>
          </a:ln>
        </p:spPr>
        <p:txBody>
          <a:bodyPr spcFirstLastPara="1" wrap="square" lIns="91425" tIns="91425" rIns="91425" bIns="91425" anchor="b" anchorCtr="0">
            <a:norm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0" name="Google Shape;230;p42" descr="Bar_RtAngle_7502_RGB.png"/>
          <p:cNvPicPr preferRelativeResize="0"/>
          <p:nvPr/>
        </p:nvPicPr>
        <p:blipFill rotWithShape="1">
          <a:blip r:embed="rId4">
            <a:alphaModFix/>
          </a:blip>
          <a:srcRect/>
          <a:stretch/>
        </p:blipFill>
        <p:spPr>
          <a:xfrm>
            <a:off x="813587" y="4006085"/>
            <a:ext cx="1698364" cy="8457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31"/>
        <p:cNvGrpSpPr/>
        <p:nvPr/>
      </p:nvGrpSpPr>
      <p:grpSpPr>
        <a:xfrm>
          <a:off x="0" y="0"/>
          <a:ext cx="0" cy="0"/>
          <a:chOff x="0" y="0"/>
          <a:chExt cx="0" cy="0"/>
        </a:xfrm>
      </p:grpSpPr>
      <p:sp>
        <p:nvSpPr>
          <p:cNvPr id="232" name="Google Shape;232;p4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4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34" name="Google Shape;234;p43" descr="W Logo_Purple_2685_HEX.png"/>
          <p:cNvPicPr preferRelativeResize="0"/>
          <p:nvPr/>
        </p:nvPicPr>
        <p:blipFill rotWithShape="1">
          <a:blip r:embed="rId2">
            <a:alphaModFix/>
          </a:blip>
          <a:srcRect/>
          <a:stretch/>
        </p:blipFill>
        <p:spPr>
          <a:xfrm>
            <a:off x="7448139" y="5949410"/>
            <a:ext cx="1026128" cy="692589"/>
          </a:xfrm>
          <a:prstGeom prst="rect">
            <a:avLst/>
          </a:prstGeom>
          <a:noFill/>
          <a:ln>
            <a:noFill/>
          </a:ln>
        </p:spPr>
      </p:pic>
      <p:pic>
        <p:nvPicPr>
          <p:cNvPr id="235" name="Google Shape;235;p43" descr="Bar_RtAngle_7502_RGB.png"/>
          <p:cNvPicPr preferRelativeResize="0"/>
          <p:nvPr/>
        </p:nvPicPr>
        <p:blipFill rotWithShape="1">
          <a:blip r:embed="rId3">
            <a:alphaModFix/>
          </a:blip>
          <a:srcRect/>
          <a:stretch/>
        </p:blipFill>
        <p:spPr>
          <a:xfrm>
            <a:off x="784225" y="1437805"/>
            <a:ext cx="1009800" cy="502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8"/>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1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6" name="Google Shape;56;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83" name="Google Shape;183;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84" name="Google Shape;184;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orehelp@uw.edu" TargetMode="External"/><Relationship Id="rId3" Type="http://schemas.openxmlformats.org/officeDocument/2006/relationships/hyperlink" Target="https://washington.zoom.us/j/346891888" TargetMode="External"/><Relationship Id="rId7" Type="http://schemas.openxmlformats.org/officeDocument/2006/relationships/hyperlink" Target="mailto:jjlopez@uw.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mailto:ayee@uw.edu" TargetMode="External"/><Relationship Id="rId5" Type="http://schemas.openxmlformats.org/officeDocument/2006/relationships/hyperlink" Target="mailto:carhodes@uw.edu" TargetMode="External"/><Relationship Id="rId4" Type="http://schemas.openxmlformats.org/officeDocument/2006/relationships/hyperlink" Target="mailto:kirsten5@uw.edu" TargetMode="External"/><Relationship Id="rId9" Type="http://schemas.openxmlformats.org/officeDocument/2006/relationships/hyperlink" Target="mailto:mramques@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nance.uw.edu/pafc/cost-alloc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shington.edu/research/forms-and-templates/request-a-change-of-p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ashington.edu/research/myresearch-lifecycle/setup/collaborations/agreement-typ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r/3tGMiuTKG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uwresearch.gosignmeup.com/public/course/browse" TargetMode="External"/><Relationship Id="rId5" Type="http://schemas.openxmlformats.org/officeDocument/2006/relationships/image" Target="../media/image9.png"/><Relationship Id="rId4" Type="http://schemas.openxmlformats.org/officeDocument/2006/relationships/hyperlink" Target="https://www.washington.edu/research/training/cor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uwresearch.gosignmeup.com/public/course/browse" TargetMode="External"/><Relationship Id="rId5" Type="http://schemas.openxmlformats.org/officeDocument/2006/relationships/image" Target="../media/image9.png"/><Relationship Id="rId4" Type="http://schemas.openxmlformats.org/officeDocument/2006/relationships/hyperlink" Target="https://www.washington.edu/research/training/cor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s://uwresearch.gosignmeup.com/public/course/browse" TargetMode="External"/><Relationship Id="rId5" Type="http://schemas.openxmlformats.org/officeDocument/2006/relationships/image" Target="../media/image9.png"/><Relationship Id="rId4" Type="http://schemas.openxmlformats.org/officeDocument/2006/relationships/hyperlink" Target="https://www.washington.edu/research/training/cor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hyperlink" Target="https://uwresearch.gosignmeup.com/public/course/browse" TargetMode="External"/><Relationship Id="rId5" Type="http://schemas.openxmlformats.org/officeDocument/2006/relationships/image" Target="../media/image9.png"/><Relationship Id="rId4" Type="http://schemas.openxmlformats.org/officeDocument/2006/relationships/hyperlink" Target="https://www.washington.edu/research/training/co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inance.uw.edu/fr/fringe-benefit-load-rate/seperation-of-leave-pay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aphicFrame>
        <p:nvGraphicFramePr>
          <p:cNvPr id="241" name="Google Shape;241;p44"/>
          <p:cNvGraphicFramePr/>
          <p:nvPr/>
        </p:nvGraphicFramePr>
        <p:xfrm>
          <a:off x="80025" y="533400"/>
          <a:ext cx="9063975" cy="5658691"/>
        </p:xfrm>
        <a:graphic>
          <a:graphicData uri="http://schemas.openxmlformats.org/drawingml/2006/table">
            <a:tbl>
              <a:tblPr firstRow="1" firstCol="1" bandRow="1">
                <a:noFill/>
                <a:tableStyleId>{3A35AC3D-002F-467F-AE00-C7F1D56A2478}</a:tableStyleId>
              </a:tblPr>
              <a:tblGrid>
                <a:gridCol w="3832850">
                  <a:extLst>
                    <a:ext uri="{9D8B030D-6E8A-4147-A177-3AD203B41FA5}">
                      <a16:colId xmlns:a16="http://schemas.microsoft.com/office/drawing/2014/main" val="20000"/>
                    </a:ext>
                  </a:extLst>
                </a:gridCol>
                <a:gridCol w="3132500">
                  <a:extLst>
                    <a:ext uri="{9D8B030D-6E8A-4147-A177-3AD203B41FA5}">
                      <a16:colId xmlns:a16="http://schemas.microsoft.com/office/drawing/2014/main" val="20001"/>
                    </a:ext>
                  </a:extLst>
                </a:gridCol>
                <a:gridCol w="1409625">
                  <a:extLst>
                    <a:ext uri="{9D8B030D-6E8A-4147-A177-3AD203B41FA5}">
                      <a16:colId xmlns:a16="http://schemas.microsoft.com/office/drawing/2014/main" val="20002"/>
                    </a:ext>
                  </a:extLst>
                </a:gridCol>
                <a:gridCol w="689000">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US" sz="3000" b="0" u="none" strike="noStrike" cap="none">
                          <a:solidFill>
                            <a:srgbClr val="5F497A"/>
                          </a:solidFill>
                          <a:latin typeface="Calibri"/>
                          <a:ea typeface="Calibri"/>
                          <a:cs typeface="Calibri"/>
                          <a:sym typeface="Calibri"/>
                        </a:rPr>
                        <a:t>MRAM </a:t>
                      </a:r>
                      <a:r>
                        <a:rPr lang="en-US" sz="3000" b="0" u="none" strike="noStrike" cap="none">
                          <a:solidFill>
                            <a:srgbClr val="BFBFBF"/>
                          </a:solidFill>
                          <a:latin typeface="Calibri"/>
                          <a:ea typeface="Calibri"/>
                          <a:cs typeface="Calibri"/>
                          <a:sym typeface="Calibri"/>
                        </a:rPr>
                        <a:t>|</a:t>
                      </a:r>
                      <a:r>
                        <a:rPr lang="en-US"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50">
                <a:tc gridSpan="4">
                  <a:txBody>
                    <a:bodyPr/>
                    <a:lstStyle/>
                    <a:p>
                      <a:pPr marL="0" lvl="8" indent="0" algn="ctr" rtl="0">
                        <a:lnSpc>
                          <a:spcPct val="115000"/>
                        </a:lnSpc>
                        <a:spcBef>
                          <a:spcPts val="0"/>
                        </a:spcBef>
                        <a:spcAft>
                          <a:spcPts val="0"/>
                        </a:spcAft>
                        <a:buNone/>
                      </a:pPr>
                      <a:r>
                        <a:rPr lang="en-US">
                          <a:solidFill>
                            <a:srgbClr val="5F497A"/>
                          </a:solidFill>
                          <a:latin typeface="Calibri"/>
                          <a:ea typeface="Calibri"/>
                          <a:cs typeface="Calibri"/>
                          <a:sym typeface="Calibri"/>
                        </a:rPr>
                        <a:t>June 8, 2023, 9:00 AM – 10:00 AM</a:t>
                      </a:r>
                      <a:endParaRPr>
                        <a:solidFill>
                          <a:srgbClr val="5F497A"/>
                        </a:solidFill>
                        <a:latin typeface="Calibri"/>
                        <a:ea typeface="Calibri"/>
                        <a:cs typeface="Calibri"/>
                        <a:sym typeface="Calibri"/>
                      </a:endParaRPr>
                    </a:p>
                    <a:p>
                      <a:pPr marL="0" lvl="0" indent="0" algn="ctr" rtl="0">
                        <a:lnSpc>
                          <a:spcPct val="115000"/>
                        </a:lnSpc>
                        <a:spcBef>
                          <a:spcPts val="0"/>
                        </a:spcBef>
                        <a:spcAft>
                          <a:spcPts val="0"/>
                        </a:spcAft>
                        <a:buNone/>
                      </a:pPr>
                      <a:r>
                        <a:rPr lang="en-US" b="0">
                          <a:solidFill>
                            <a:srgbClr val="5F497A"/>
                          </a:solidFill>
                        </a:rPr>
                        <a:t>Join Webinar</a:t>
                      </a:r>
                      <a:r>
                        <a:rPr lang="en-US">
                          <a:solidFill>
                            <a:srgbClr val="5F497A"/>
                          </a:solidFill>
                        </a:rPr>
                        <a:t>: </a:t>
                      </a:r>
                      <a:r>
                        <a:rPr lang="en-US" b="0" u="sng">
                          <a:solidFill>
                            <a:schemeClr val="hlink"/>
                          </a:solidFill>
                          <a:hlinkClick r:id="rId3"/>
                        </a:rPr>
                        <a:t>https://washington.zoom.us/j/346891888</a:t>
                      </a:r>
                      <a:endParaRPr b="0">
                        <a:solidFill>
                          <a:srgbClr val="5F497A"/>
                        </a:solidFill>
                      </a:endParaRPr>
                    </a:p>
                    <a:p>
                      <a:pPr marL="0" lvl="0" indent="0" algn="ctr" rtl="0">
                        <a:lnSpc>
                          <a:spcPct val="115000"/>
                        </a:lnSpc>
                        <a:spcBef>
                          <a:spcPts val="0"/>
                        </a:spcBef>
                        <a:spcAft>
                          <a:spcPts val="0"/>
                        </a:spcAft>
                        <a:buNone/>
                      </a:pPr>
                      <a:r>
                        <a:rPr lang="en-US" sz="1300" b="0">
                          <a:solidFill>
                            <a:srgbClr val="5F497A"/>
                          </a:solidFill>
                        </a:rPr>
                        <a:t>Click “CC” to Show Captions in your Zoom Controls</a:t>
                      </a:r>
                      <a:endParaRPr sz="1300" b="0">
                        <a:solidFill>
                          <a:srgbClr val="5F497A"/>
                        </a:solidFill>
                      </a:endParaRPr>
                    </a:p>
                    <a:p>
                      <a:pPr marL="0" lvl="0" indent="0" algn="ctr" rtl="0">
                        <a:lnSpc>
                          <a:spcPct val="115000"/>
                        </a:lnSpc>
                        <a:spcBef>
                          <a:spcPts val="0"/>
                        </a:spcBef>
                        <a:spcAft>
                          <a:spcPts val="0"/>
                        </a:spcAft>
                        <a:buNone/>
                      </a:pPr>
                      <a:endParaRPr sz="1300" b="0">
                        <a:solidFill>
                          <a:srgbClr val="5F497A"/>
                        </a:solidFil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a:solidFill>
                            <a:schemeClr val="lt1"/>
                          </a:solidFill>
                        </a:rPr>
                        <a:t> </a:t>
                      </a:r>
                      <a:r>
                        <a:rPr lang="en-US"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US"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US"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US" sz="1000" u="sng" strike="noStrike" cap="none">
                          <a:solidFill>
                            <a:srgbClr val="000000"/>
                          </a:solidFill>
                          <a:latin typeface="Calibri"/>
                          <a:ea typeface="Calibri"/>
                          <a:cs typeface="Calibri"/>
                          <a:sym typeface="Calibri"/>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b="0">
                          <a:solidFill>
                            <a:srgbClr val="3F3F3F"/>
                          </a:solidFill>
                        </a:rPr>
                        <a:t>GIM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Carol Rhodes, Matt Gardner</a:t>
                      </a:r>
                      <a:endParaRPr>
                        <a:solidFill>
                          <a:srgbClr val="3F3F3F"/>
                        </a:solidFill>
                      </a:endParaRPr>
                    </a:p>
                    <a:p>
                      <a:pPr marL="0" marR="0" lvl="0" indent="0" algn="l" rtl="0">
                        <a:lnSpc>
                          <a:spcPct val="100000"/>
                        </a:lnSpc>
                        <a:spcBef>
                          <a:spcPts val="0"/>
                        </a:spcBef>
                        <a:spcAft>
                          <a:spcPts val="0"/>
                        </a:spcAft>
                        <a:buNone/>
                      </a:pPr>
                      <a:r>
                        <a:rPr lang="en-US" sz="1000">
                          <a:solidFill>
                            <a:srgbClr val="3F3F3F"/>
                          </a:solidFill>
                        </a:rPr>
                        <a:t>OSP &amp; PAFC</a:t>
                      </a:r>
                      <a:endParaRPr>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US" sz="1000" u="sng">
                          <a:solidFill>
                            <a:schemeClr val="hlink"/>
                          </a:solidFill>
                          <a:hlinkClick r:id="rId5"/>
                        </a:rPr>
                        <a:t>carhodes@uw.edu</a:t>
                      </a:r>
                      <a:endParaRPr sz="1000" u="sng">
                        <a:solidFill>
                          <a:schemeClr val="hlink"/>
                        </a:solidFill>
                      </a:endParaRPr>
                    </a:p>
                    <a:p>
                      <a:pPr marL="114300" lvl="0" indent="0" algn="l" rtl="0">
                        <a:spcBef>
                          <a:spcPts val="0"/>
                        </a:spcBef>
                        <a:spcAft>
                          <a:spcPts val="0"/>
                        </a:spcAft>
                        <a:buNone/>
                      </a:pPr>
                      <a:r>
                        <a:rPr lang="en-US" sz="1000" u="sng">
                          <a:solidFill>
                            <a:schemeClr val="hlink"/>
                          </a:solidFill>
                        </a:rPr>
                        <a:t>gcafco@uw.edu</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b="0">
                          <a:solidFill>
                            <a:srgbClr val="3F3F3F"/>
                          </a:solidFill>
                        </a:rPr>
                        <a:t>GIM 39 Update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Adelia Yee</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US" sz="1000" u="sng">
                          <a:solidFill>
                            <a:schemeClr val="hlink"/>
                          </a:solidFill>
                          <a:hlinkClick r:id="rId6"/>
                        </a:rPr>
                        <a:t>ayee@uw.edu</a:t>
                      </a:r>
                      <a:r>
                        <a:rPr lang="en-US" sz="1000" u="sng">
                          <a:solidFill>
                            <a:schemeClr val="hlink"/>
                          </a:solidFill>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None/>
                      </a:pPr>
                      <a:r>
                        <a:rPr lang="en-US" b="0">
                          <a:solidFill>
                            <a:srgbClr val="3F3F3F"/>
                          </a:solidFill>
                        </a:rPr>
                        <a:t>When a PI Departs - Reminders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Adelia Yee</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US" sz="1000" u="sng">
                          <a:solidFill>
                            <a:srgbClr val="0000FF"/>
                          </a:solidFill>
                        </a:rPr>
                        <a:t>ayee@uw.edu</a:t>
                      </a:r>
                      <a:endParaRPr sz="10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US" b="0">
                          <a:solidFill>
                            <a:srgbClr val="3F3F3F"/>
                          </a:solidFill>
                        </a:rPr>
                        <a:t>Agreement Types &amp; New Decision Tree tool</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Jennifer Lopez</a:t>
                      </a:r>
                      <a:endParaRPr>
                        <a:solidFill>
                          <a:srgbClr val="3F3F3F"/>
                        </a:solidFill>
                      </a:endParaRPr>
                    </a:p>
                    <a:p>
                      <a:pPr marL="0" lvl="0" indent="0" algn="l" rtl="0">
                        <a:spcBef>
                          <a:spcPts val="0"/>
                        </a:spcBef>
                        <a:spcAft>
                          <a:spcPts val="0"/>
                        </a:spcAft>
                        <a:buNone/>
                      </a:pPr>
                      <a:r>
                        <a:rPr lang="en-US" sz="1000">
                          <a:solidFill>
                            <a:srgbClr val="3F3F3F"/>
                          </a:solidFill>
                        </a:rPr>
                        <a:t>Office of Sponsored Programs</a:t>
                      </a:r>
                      <a:endParaRPr>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US" sz="1000" u="sng">
                          <a:solidFill>
                            <a:schemeClr val="hlink"/>
                          </a:solidFill>
                          <a:hlinkClick r:id="rId7"/>
                        </a:rPr>
                        <a:t>jjlopez@uw.edu</a:t>
                      </a:r>
                      <a:r>
                        <a:rPr lang="en-US" sz="1000" u="sng">
                          <a:solidFill>
                            <a:schemeClr val="hlink"/>
                          </a:solidFill>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b="0">
                          <a:solidFill>
                            <a:srgbClr val="3F3F3F"/>
                          </a:solidFill>
                        </a:rPr>
                        <a:t>CORE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Font typeface="Arial"/>
                        <a:buNone/>
                      </a:pPr>
                      <a:r>
                        <a:rPr lang="en-US" sz="1000" u="sng">
                          <a:solidFill>
                            <a:schemeClr val="hlink"/>
                          </a:solidFill>
                          <a:hlinkClick r:id="rId8"/>
                        </a:rPr>
                        <a:t>corehelp@uw.edu</a:t>
                      </a:r>
                      <a:r>
                        <a:rPr lang="en-US"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681125">
                <a:tc gridSpan="4">
                  <a:txBody>
                    <a:bodyPr/>
                    <a:lstStyle/>
                    <a:p>
                      <a:pPr marL="0" lvl="8" indent="0" algn="ctr" rtl="0">
                        <a:spcBef>
                          <a:spcPts val="0"/>
                        </a:spcBef>
                        <a:spcAft>
                          <a:spcPts val="0"/>
                        </a:spcAft>
                        <a:buClr>
                          <a:srgbClr val="A5A5A5"/>
                        </a:buClr>
                        <a:buSzPts val="1900"/>
                        <a:buFont typeface="Calibri"/>
                        <a:buNone/>
                      </a:pPr>
                      <a:r>
                        <a:rPr lang="en-US" sz="1800">
                          <a:solidFill>
                            <a:srgbClr val="A5A5A5"/>
                          </a:solidFill>
                        </a:rPr>
                        <a:t>NEXT BONUS UWFT MRAM</a:t>
                      </a:r>
                      <a:endParaRPr sz="1800">
                        <a:solidFill>
                          <a:srgbClr val="A5A5A5"/>
                        </a:solidFill>
                      </a:endParaRPr>
                    </a:p>
                    <a:p>
                      <a:pPr marL="0" lvl="8" indent="0" algn="ctr" rtl="0">
                        <a:spcBef>
                          <a:spcPts val="0"/>
                        </a:spcBef>
                        <a:spcAft>
                          <a:spcPts val="0"/>
                        </a:spcAft>
                        <a:buClr>
                          <a:srgbClr val="5F497A"/>
                        </a:buClr>
                        <a:buSzPts val="1500"/>
                        <a:buFont typeface="Calibri"/>
                        <a:buNone/>
                      </a:pPr>
                      <a:r>
                        <a:rPr lang="en-US" b="0">
                          <a:solidFill>
                            <a:srgbClr val="5F497A"/>
                          </a:solidFill>
                        </a:rPr>
                        <a:t>Jun 16, 2023 9:00 AM - 10:30 AM</a:t>
                      </a:r>
                      <a:endParaRPr sz="1500" b="0">
                        <a:solidFill>
                          <a:srgbClr val="5F497A"/>
                        </a:solidFill>
                      </a:endParaRPr>
                    </a:p>
                    <a:p>
                      <a:pPr marL="0" lvl="8" indent="0" algn="ctr" rtl="0">
                        <a:spcBef>
                          <a:spcPts val="0"/>
                        </a:spcBef>
                        <a:spcAft>
                          <a:spcPts val="0"/>
                        </a:spcAft>
                        <a:buClr>
                          <a:srgbClr val="5F497A"/>
                        </a:buClr>
                        <a:buSzPts val="1500"/>
                        <a:buFont typeface="Calibri"/>
                        <a:buNone/>
                      </a:pPr>
                      <a:endParaRPr sz="1500" b="0">
                        <a:solidFill>
                          <a:srgbClr val="5F497A"/>
                        </a:solidFill>
                      </a:endParaRPr>
                    </a:p>
                    <a:p>
                      <a:pPr marL="0" marR="0" lvl="8" indent="0" algn="ctr" rtl="0">
                        <a:lnSpc>
                          <a:spcPct val="100000"/>
                        </a:lnSpc>
                        <a:spcBef>
                          <a:spcPts val="0"/>
                        </a:spcBef>
                        <a:spcAft>
                          <a:spcPts val="0"/>
                        </a:spcAft>
                        <a:buClr>
                          <a:srgbClr val="A5A5A5"/>
                        </a:buClr>
                        <a:buSzPts val="1800"/>
                        <a:buFont typeface="Calibri"/>
                        <a:buNone/>
                      </a:pPr>
                      <a:r>
                        <a:rPr lang="en-US" sz="1800" b="1" u="none" strike="noStrike" cap="none">
                          <a:solidFill>
                            <a:srgbClr val="A5A5A5"/>
                          </a:solidFill>
                          <a:latin typeface="Calibri"/>
                          <a:ea typeface="Calibri"/>
                          <a:cs typeface="Calibri"/>
                          <a:sym typeface="Calibri"/>
                        </a:rPr>
                        <a:t>NEXT </a:t>
                      </a:r>
                      <a:r>
                        <a:rPr lang="en-US" sz="1800">
                          <a:solidFill>
                            <a:srgbClr val="A5A5A5"/>
                          </a:solidFill>
                        </a:rPr>
                        <a:t>MRAM</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b="0">
                          <a:solidFill>
                            <a:srgbClr val="5F497A"/>
                          </a:solidFill>
                        </a:rPr>
                        <a:t>July 13, 2023, 9:00 AM - 10:00 AM</a:t>
                      </a:r>
                      <a:endParaRPr b="0">
                        <a:solidFill>
                          <a:srgbClr val="5F497A"/>
                        </a:solidFill>
                      </a:endParaRPr>
                    </a:p>
                    <a:p>
                      <a:pPr marL="0" marR="0" lvl="8" indent="0" algn="ctr" rtl="0">
                        <a:lnSpc>
                          <a:spcPct val="100000"/>
                        </a:lnSpc>
                        <a:spcBef>
                          <a:spcPts val="0"/>
                        </a:spcBef>
                        <a:spcAft>
                          <a:spcPts val="0"/>
                        </a:spcAft>
                        <a:buClr>
                          <a:srgbClr val="5F497A"/>
                        </a:buClr>
                        <a:buSzPts val="1400"/>
                        <a:buFont typeface="Calibri"/>
                        <a:buNone/>
                      </a:pPr>
                      <a:r>
                        <a:rPr lang="en-US" sz="1100" b="0">
                          <a:solidFill>
                            <a:srgbClr val="5F497A"/>
                          </a:solidFill>
                          <a:highlight>
                            <a:srgbClr val="FFFFFF"/>
                          </a:highlight>
                        </a:rPr>
                        <a:t>Questions about MRAM? email </a:t>
                      </a:r>
                      <a:r>
                        <a:rPr lang="en-US" sz="1100" b="0" u="sng">
                          <a:solidFill>
                            <a:schemeClr val="hlink"/>
                          </a:solidFill>
                          <a:highlight>
                            <a:srgbClr val="FFFFFF"/>
                          </a:highlight>
                          <a:hlinkClick r:id="rId9"/>
                        </a:rPr>
                        <a:t>mramques@uw.edu</a:t>
                      </a:r>
                      <a:r>
                        <a:rPr lang="en-US" sz="1100" b="0">
                          <a:solidFill>
                            <a:srgbClr val="5F497A"/>
                          </a:solidFill>
                          <a:highlight>
                            <a:srgbClr val="FFFFFF"/>
                          </a:highlight>
                        </a:rPr>
                        <a:t> </a:t>
                      </a:r>
                      <a:endParaRPr b="0">
                        <a:solidFill>
                          <a:srgbClr val="5F497A"/>
                        </a:solidFill>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21</a:t>
            </a:r>
            <a:endParaRPr/>
          </a:p>
        </p:txBody>
      </p:sp>
      <p:sp>
        <p:nvSpPr>
          <p:cNvPr id="303" name="Google Shape;303;p53"/>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51C75"/>
              </a:buClr>
              <a:buSzPts val="1800"/>
              <a:buFont typeface="Open Sans"/>
              <a:buChar char="&gt;"/>
            </a:pPr>
            <a:r>
              <a:rPr lang="en-US" sz="1800">
                <a:solidFill>
                  <a:srgbClr val="351C75"/>
                </a:solidFill>
              </a:rPr>
              <a:t>Provide clarity that sponsors must indicate voluntary cost share is an element of merit review </a:t>
            </a:r>
            <a:endParaRPr sz="1800">
              <a:solidFill>
                <a:srgbClr val="351C75"/>
              </a:solidFill>
            </a:endParaRPr>
          </a:p>
          <a:p>
            <a:pPr marL="457200" lvl="0" indent="-342900" algn="l" rtl="0">
              <a:lnSpc>
                <a:spcPct val="115000"/>
              </a:lnSpc>
              <a:spcBef>
                <a:spcPts val="0"/>
              </a:spcBef>
              <a:spcAft>
                <a:spcPts val="0"/>
              </a:spcAft>
              <a:buClr>
                <a:srgbClr val="351C75"/>
              </a:buClr>
              <a:buSzPts val="1800"/>
              <a:buFont typeface="Open Sans"/>
              <a:buChar char="&gt;"/>
            </a:pPr>
            <a:r>
              <a:rPr lang="en-US" sz="1800">
                <a:solidFill>
                  <a:srgbClr val="351C75"/>
                </a:solidFill>
              </a:rPr>
              <a:t>When costs incurred on one award will be used as cost share on a different award - both benefiting and contributing sponsors must approve </a:t>
            </a:r>
            <a:endParaRPr sz="1800">
              <a:solidFill>
                <a:srgbClr val="351C75"/>
              </a:solidFill>
            </a:endParaRPr>
          </a:p>
          <a:p>
            <a:pPr marL="914400" lvl="1" indent="-342900" algn="l" rtl="0">
              <a:lnSpc>
                <a:spcPct val="115000"/>
              </a:lnSpc>
              <a:spcBef>
                <a:spcPts val="0"/>
              </a:spcBef>
              <a:spcAft>
                <a:spcPts val="0"/>
              </a:spcAft>
              <a:buClr>
                <a:srgbClr val="351C75"/>
              </a:buClr>
              <a:buSzPts val="1800"/>
              <a:buFont typeface="Open Sans"/>
              <a:buChar char="–"/>
            </a:pPr>
            <a:r>
              <a:rPr lang="en-US" sz="1800">
                <a:solidFill>
                  <a:srgbClr val="351C75"/>
                </a:solidFill>
              </a:rPr>
              <a:t>previously referred to only federal sponsors for approval on both sides</a:t>
            </a:r>
            <a:endParaRPr sz="1800">
              <a:solidFill>
                <a:srgbClr val="351C75"/>
              </a:solidFill>
            </a:endParaRPr>
          </a:p>
          <a:p>
            <a:pPr marL="457200" lvl="0" indent="-342900" algn="l" rtl="0">
              <a:lnSpc>
                <a:spcPct val="115000"/>
              </a:lnSpc>
              <a:spcBef>
                <a:spcPts val="0"/>
              </a:spcBef>
              <a:spcAft>
                <a:spcPts val="0"/>
              </a:spcAft>
              <a:buClr>
                <a:srgbClr val="351C75"/>
              </a:buClr>
              <a:buSzPts val="1800"/>
              <a:buFont typeface="Open Sans"/>
              <a:buChar char="&gt;"/>
            </a:pPr>
            <a:r>
              <a:rPr lang="en-US" sz="1800">
                <a:solidFill>
                  <a:srgbClr val="351C75"/>
                </a:solidFill>
              </a:rPr>
              <a:t>PI responsibility now includes: </a:t>
            </a:r>
            <a:endParaRPr sz="1800">
              <a:solidFill>
                <a:srgbClr val="351C75"/>
              </a:solidFill>
            </a:endParaRPr>
          </a:p>
          <a:p>
            <a:pPr marL="914400" lvl="1" indent="-342900" algn="l" rtl="0">
              <a:lnSpc>
                <a:spcPct val="115000"/>
              </a:lnSpc>
              <a:spcBef>
                <a:spcPts val="0"/>
              </a:spcBef>
              <a:spcAft>
                <a:spcPts val="0"/>
              </a:spcAft>
              <a:buClr>
                <a:srgbClr val="351C75"/>
              </a:buClr>
              <a:buSzPts val="1800"/>
              <a:buChar char="–"/>
            </a:pPr>
            <a:r>
              <a:rPr lang="en-US" sz="1800">
                <a:solidFill>
                  <a:srgbClr val="351C75"/>
                </a:solidFill>
              </a:rPr>
              <a:t>Ensure all cost share commitments are met and documented in UW systems</a:t>
            </a:r>
            <a:endParaRPr sz="1800">
              <a:solidFill>
                <a:srgbClr val="351C75"/>
              </a:solidFill>
            </a:endParaRPr>
          </a:p>
          <a:p>
            <a:pPr marL="914400" lvl="1" indent="-342900" algn="l" rtl="0">
              <a:lnSpc>
                <a:spcPct val="115000"/>
              </a:lnSpc>
              <a:spcBef>
                <a:spcPts val="0"/>
              </a:spcBef>
              <a:spcAft>
                <a:spcPts val="0"/>
              </a:spcAft>
              <a:buClr>
                <a:srgbClr val="351C75"/>
              </a:buClr>
              <a:buSzPts val="1800"/>
              <a:buChar char="–"/>
            </a:pPr>
            <a:r>
              <a:rPr lang="en-US" sz="1800">
                <a:solidFill>
                  <a:srgbClr val="351C75"/>
                </a:solidFill>
              </a:rPr>
              <a:t>Assume responsibility for unmet cost share commitments</a:t>
            </a:r>
            <a:endParaRPr sz="1800">
              <a:solidFill>
                <a:srgbClr val="351C75"/>
              </a:solidFill>
            </a:endParaRPr>
          </a:p>
          <a:p>
            <a:pPr marL="457200" lvl="0" indent="-342900" algn="l" rtl="0">
              <a:lnSpc>
                <a:spcPct val="115000"/>
              </a:lnSpc>
              <a:spcBef>
                <a:spcPts val="0"/>
              </a:spcBef>
              <a:spcAft>
                <a:spcPts val="0"/>
              </a:spcAft>
              <a:buClr>
                <a:srgbClr val="351C75"/>
              </a:buClr>
              <a:buSzPts val="1800"/>
              <a:buFont typeface="Open Sans"/>
              <a:buChar char="&gt;"/>
            </a:pPr>
            <a:r>
              <a:rPr lang="en-US" sz="1800">
                <a:solidFill>
                  <a:srgbClr val="351C75"/>
                </a:solidFill>
              </a:rPr>
              <a:t>GCA responsibility now includes:</a:t>
            </a:r>
            <a:endParaRPr sz="1800">
              <a:solidFill>
                <a:srgbClr val="351C75"/>
              </a:solidFill>
            </a:endParaRPr>
          </a:p>
          <a:p>
            <a:pPr marL="914400" lvl="1" indent="-342900" algn="l" rtl="0">
              <a:lnSpc>
                <a:spcPct val="115000"/>
              </a:lnSpc>
              <a:spcBef>
                <a:spcPts val="0"/>
              </a:spcBef>
              <a:spcAft>
                <a:spcPts val="0"/>
              </a:spcAft>
              <a:buClr>
                <a:srgbClr val="351C75"/>
              </a:buClr>
              <a:buSzPts val="1800"/>
              <a:buFont typeface="Open Sans"/>
              <a:buChar char="–"/>
            </a:pPr>
            <a:r>
              <a:rPr lang="en-US" sz="1800">
                <a:solidFill>
                  <a:srgbClr val="351C75"/>
                </a:solidFill>
              </a:rPr>
              <a:t> Take actions to resolve unmet cost share at award close out, which may include deobligation of award funding to cover the required cost share contributions.</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23</a:t>
            </a:r>
            <a:endParaRPr/>
          </a:p>
        </p:txBody>
      </p:sp>
      <p:sp>
        <p:nvSpPr>
          <p:cNvPr id="310" name="Google Shape;310;p54"/>
          <p:cNvSpPr txBox="1">
            <a:spLocks noGrp="1"/>
          </p:cNvSpPr>
          <p:nvPr>
            <p:ph type="body" idx="2"/>
          </p:nvPr>
        </p:nvSpPr>
        <p:spPr>
          <a:xfrm>
            <a:off x="567800" y="1421250"/>
            <a:ext cx="7788000" cy="40155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2"/>
              </a:buClr>
              <a:buSzPts val="1900"/>
              <a:buChar char="&gt;"/>
            </a:pPr>
            <a:r>
              <a:rPr lang="en-US" sz="1900">
                <a:solidFill>
                  <a:schemeClr val="dk2"/>
                </a:solidFill>
              </a:rPr>
              <a:t>Removed procedural guidance hosted on central unit web pages</a:t>
            </a:r>
            <a:endParaRPr sz="1900">
              <a:solidFill>
                <a:schemeClr val="dk2"/>
              </a:solidFill>
            </a:endParaRPr>
          </a:p>
          <a:p>
            <a:pPr marL="914400" lvl="1" indent="-349250" algn="l" rtl="0">
              <a:spcBef>
                <a:spcPts val="0"/>
              </a:spcBef>
              <a:spcAft>
                <a:spcPts val="0"/>
              </a:spcAft>
              <a:buClr>
                <a:schemeClr val="dk2"/>
              </a:buClr>
              <a:buSzPts val="1900"/>
              <a:buChar char="–"/>
            </a:pPr>
            <a:r>
              <a:rPr lang="en-US" sz="1900">
                <a:solidFill>
                  <a:schemeClr val="dk2"/>
                </a:solidFill>
              </a:rPr>
              <a:t>Added links to them within the GIM Resources section</a:t>
            </a:r>
            <a:endParaRPr sz="1900">
              <a:solidFill>
                <a:schemeClr val="dk2"/>
              </a:solidFill>
            </a:endParaRPr>
          </a:p>
          <a:p>
            <a:pPr marL="914400" lvl="1" indent="-349250" algn="l" rtl="0">
              <a:spcBef>
                <a:spcPts val="0"/>
              </a:spcBef>
              <a:spcAft>
                <a:spcPts val="0"/>
              </a:spcAft>
              <a:buClr>
                <a:schemeClr val="dk2"/>
              </a:buClr>
              <a:buSzPts val="1900"/>
              <a:buChar char="–"/>
            </a:pPr>
            <a:r>
              <a:rPr lang="en-US" sz="1900">
                <a:solidFill>
                  <a:schemeClr val="dk2"/>
                </a:solidFill>
              </a:rPr>
              <a:t>Example: Distribution of Costs Across Two or More Sponsored Programs - Links to this </a:t>
            </a:r>
            <a:r>
              <a:rPr lang="en-US" sz="1900" u="sng">
                <a:solidFill>
                  <a:schemeClr val="dk2"/>
                </a:solidFill>
                <a:hlinkClick r:id="rId3">
                  <a:extLst>
                    <a:ext uri="{A12FA001-AC4F-418D-AE19-62706E023703}">
                      <ahyp:hlinkClr xmlns:ahyp="http://schemas.microsoft.com/office/drawing/2018/hyperlinkcolor" val="tx"/>
                    </a:ext>
                  </a:extLst>
                </a:hlinkClick>
              </a:rPr>
              <a:t>PAFC web content</a:t>
            </a:r>
            <a:endParaRPr sz="1900">
              <a:solidFill>
                <a:schemeClr val="dk2"/>
              </a:solidFill>
            </a:endParaRPr>
          </a:p>
          <a:p>
            <a:pPr marL="457200" lvl="0" indent="0" algn="l" rtl="0">
              <a:spcBef>
                <a:spcPts val="0"/>
              </a:spcBef>
              <a:spcAft>
                <a:spcPts val="0"/>
              </a:spcAft>
              <a:buNone/>
            </a:pPr>
            <a:endParaRPr sz="1900">
              <a:solidFill>
                <a:schemeClr val="dk2"/>
              </a:solidFill>
            </a:endParaRPr>
          </a:p>
          <a:p>
            <a:pPr marL="457200" lvl="0" indent="-349250" algn="l" rtl="0">
              <a:spcBef>
                <a:spcPts val="0"/>
              </a:spcBef>
              <a:spcAft>
                <a:spcPts val="0"/>
              </a:spcAft>
              <a:buClr>
                <a:schemeClr val="dk2"/>
              </a:buClr>
              <a:buSzPts val="1900"/>
              <a:buFont typeface="Open Sans"/>
              <a:buChar char="&gt;"/>
            </a:pPr>
            <a:r>
              <a:rPr lang="en-US" sz="1900">
                <a:solidFill>
                  <a:schemeClr val="dk2"/>
                </a:solidFill>
              </a:rPr>
              <a:t>Removed section on costs requiring prior approval</a:t>
            </a:r>
            <a:endParaRPr sz="1900">
              <a:solidFill>
                <a:schemeClr val="dk2"/>
              </a:solidFill>
            </a:endParaRPr>
          </a:p>
          <a:p>
            <a:pPr marL="914400" lvl="1" indent="-349250" algn="l" rtl="0">
              <a:spcBef>
                <a:spcPts val="0"/>
              </a:spcBef>
              <a:spcAft>
                <a:spcPts val="0"/>
              </a:spcAft>
              <a:buClr>
                <a:schemeClr val="dk2"/>
              </a:buClr>
              <a:buSzPts val="1900"/>
              <a:buFont typeface="Open Sans"/>
              <a:buChar char="–"/>
            </a:pPr>
            <a:r>
              <a:rPr lang="en-US" sz="1900">
                <a:solidFill>
                  <a:schemeClr val="dk2"/>
                </a:solidFill>
              </a:rPr>
              <a:t>This can be dependent on the award and isn’t standard across the board for all sponsors</a:t>
            </a:r>
            <a:endParaRPr sz="1900">
              <a:solidFill>
                <a:schemeClr val="dk2"/>
              </a:solidFill>
            </a:endParaRPr>
          </a:p>
          <a:p>
            <a:pPr marL="457200" lvl="0" indent="0" algn="l" rtl="0">
              <a:spcBef>
                <a:spcPts val="0"/>
              </a:spcBef>
              <a:spcAft>
                <a:spcPts val="0"/>
              </a:spcAft>
              <a:buNone/>
            </a:pPr>
            <a:endParaRPr sz="1900">
              <a:solidFill>
                <a:schemeClr val="dk2"/>
              </a:solidFill>
            </a:endParaRPr>
          </a:p>
          <a:p>
            <a:pPr marL="457200" lvl="0" indent="-349250" algn="l" rtl="0">
              <a:spcBef>
                <a:spcPts val="0"/>
              </a:spcBef>
              <a:spcAft>
                <a:spcPts val="0"/>
              </a:spcAft>
              <a:buClr>
                <a:schemeClr val="dk2"/>
              </a:buClr>
              <a:buSzPts val="1900"/>
              <a:buFont typeface="Open Sans"/>
              <a:buChar char="&gt;"/>
            </a:pPr>
            <a:r>
              <a:rPr lang="en-US" sz="1900">
                <a:solidFill>
                  <a:schemeClr val="dk2"/>
                </a:solidFill>
              </a:rPr>
              <a:t>Responsibilities section  </a:t>
            </a:r>
            <a:endParaRPr sz="1900">
              <a:solidFill>
                <a:schemeClr val="dk2"/>
              </a:solidFill>
            </a:endParaRPr>
          </a:p>
          <a:p>
            <a:pPr marL="914400" lvl="1" indent="-349250" algn="l" rtl="0">
              <a:spcBef>
                <a:spcPts val="0"/>
              </a:spcBef>
              <a:spcAft>
                <a:spcPts val="0"/>
              </a:spcAft>
              <a:buClr>
                <a:schemeClr val="dk2"/>
              </a:buClr>
              <a:buSzPts val="1900"/>
              <a:buChar char="–"/>
            </a:pPr>
            <a:r>
              <a:rPr lang="en-US" sz="1900">
                <a:solidFill>
                  <a:schemeClr val="dk2"/>
                </a:solidFill>
              </a:rPr>
              <a:t>Removed some general overall roles which did not seem relevant in this GIM</a:t>
            </a:r>
            <a:endParaRPr sz="1900">
              <a:solidFill>
                <a:schemeClr val="dk2"/>
              </a:solidFill>
            </a:endParaRPr>
          </a:p>
          <a:p>
            <a:pPr marL="914400" lvl="1" indent="-349250" algn="l" rtl="0">
              <a:spcBef>
                <a:spcPts val="0"/>
              </a:spcBef>
              <a:spcAft>
                <a:spcPts val="0"/>
              </a:spcAft>
              <a:buClr>
                <a:schemeClr val="dk2"/>
              </a:buClr>
              <a:buSzPts val="1900"/>
              <a:buChar char="–"/>
            </a:pPr>
            <a:r>
              <a:rPr lang="en-US" sz="1900">
                <a:solidFill>
                  <a:schemeClr val="dk2"/>
                </a:solidFill>
              </a:rPr>
              <a:t>Changed order of responsibilities so PI appears first </a:t>
            </a:r>
            <a:endParaRPr sz="1900">
              <a:solidFill>
                <a:schemeClr val="dk2"/>
              </a:solidFill>
            </a:endParaRPr>
          </a:p>
          <a:p>
            <a:pPr marL="914400" lvl="1" indent="-349250" algn="l" rtl="0">
              <a:spcBef>
                <a:spcPts val="0"/>
              </a:spcBef>
              <a:spcAft>
                <a:spcPts val="0"/>
              </a:spcAft>
              <a:buClr>
                <a:schemeClr val="dk2"/>
              </a:buClr>
              <a:buSzPts val="1900"/>
              <a:buChar char="–"/>
            </a:pPr>
            <a:r>
              <a:rPr lang="en-US" sz="1900">
                <a:solidFill>
                  <a:schemeClr val="dk2"/>
                </a:solidFill>
              </a:rPr>
              <a:t>Removed OSP role around budget review at proposal stage, given OSP role is limited, as reflected in GIM 1 </a:t>
            </a:r>
            <a:endParaRPr sz="1900">
              <a:solidFill>
                <a:schemeClr val="dk2"/>
              </a:solidFill>
            </a:endParaRPr>
          </a:p>
          <a:p>
            <a:pPr marL="457200" marR="0" lvl="0" indent="0" algn="l" rtl="0">
              <a:lnSpc>
                <a:spcPct val="115000"/>
              </a:lnSpc>
              <a:spcBef>
                <a:spcPts val="0"/>
              </a:spcBef>
              <a:spcAft>
                <a:spcPts val="0"/>
              </a:spcAft>
              <a:buNone/>
            </a:pPr>
            <a:endParaRPr sz="26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39</a:t>
            </a:r>
            <a:endParaRPr/>
          </a:p>
        </p:txBody>
      </p:sp>
      <p:sp>
        <p:nvSpPr>
          <p:cNvPr id="317" name="Google Shape;317;p55"/>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Font typeface="Open Sans"/>
              <a:buChar char="&gt;"/>
            </a:pPr>
            <a:r>
              <a:rPr lang="en-US" sz="1900">
                <a:solidFill>
                  <a:schemeClr val="dk1"/>
                </a:solidFill>
              </a:rPr>
              <a:t>Being covered in the next presentation</a:t>
            </a:r>
            <a:endParaRPr sz="19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457200" marR="0" lvl="0" indent="0" algn="l" rtl="0">
              <a:lnSpc>
                <a:spcPct val="115000"/>
              </a:lnSpc>
              <a:spcBef>
                <a:spcPts val="0"/>
              </a:spcBef>
              <a:spcAft>
                <a:spcPts val="0"/>
              </a:spcAft>
              <a:buNone/>
            </a:pPr>
            <a:endParaRPr sz="2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When will this happen? </a:t>
            </a:r>
            <a:endParaRPr/>
          </a:p>
        </p:txBody>
      </p:sp>
      <p:sp>
        <p:nvSpPr>
          <p:cNvPr id="324" name="Google Shape;324;p56"/>
          <p:cNvSpPr txBox="1">
            <a:spLocks noGrp="1"/>
          </p:cNvSpPr>
          <p:nvPr>
            <p:ph type="body" idx="2"/>
          </p:nvPr>
        </p:nvSpPr>
        <p:spPr>
          <a:xfrm>
            <a:off x="750350" y="1632225"/>
            <a:ext cx="8027400" cy="22866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Most of these GIM updates will be published around the first week of July</a:t>
            </a:r>
            <a:endParaRPr/>
          </a:p>
          <a:p>
            <a:pPr marL="457200" lvl="0" indent="-381000" algn="l" rtl="0">
              <a:spcBef>
                <a:spcPts val="0"/>
              </a:spcBef>
              <a:spcAft>
                <a:spcPts val="0"/>
              </a:spcAft>
              <a:buSzPts val="2400"/>
              <a:buChar char="&gt;"/>
            </a:pPr>
            <a:r>
              <a:rPr lang="en-US"/>
              <a:t>Those still under final review will happen later this year - stay tuned for more updates on those</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8"/>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3800"/>
              <a:t>GIM 39</a:t>
            </a:r>
            <a:endParaRPr sz="3500"/>
          </a:p>
        </p:txBody>
      </p:sp>
      <p:sp>
        <p:nvSpPr>
          <p:cNvPr id="335" name="Google Shape;335;p58"/>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June,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Adelia Yee</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800"/>
              <a:t>Updates to GIM 39 </a:t>
            </a:r>
            <a:endParaRPr sz="2700"/>
          </a:p>
        </p:txBody>
      </p:sp>
      <p:sp>
        <p:nvSpPr>
          <p:cNvPr id="342" name="Google Shape;342;p59"/>
          <p:cNvSpPr txBox="1"/>
          <p:nvPr/>
        </p:nvSpPr>
        <p:spPr>
          <a:xfrm>
            <a:off x="777925" y="6068625"/>
            <a:ext cx="57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rPr>
              <a:t>Publication scheduled in early July</a:t>
            </a:r>
            <a:endParaRPr>
              <a:solidFill>
                <a:schemeClr val="dk1"/>
              </a:solidFill>
            </a:endParaRPr>
          </a:p>
        </p:txBody>
      </p:sp>
      <p:sp>
        <p:nvSpPr>
          <p:cNvPr id="343" name="Google Shape;343;p59"/>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74650" algn="l" rtl="0">
              <a:spcBef>
                <a:spcPts val="480"/>
              </a:spcBef>
              <a:spcAft>
                <a:spcPts val="0"/>
              </a:spcAft>
              <a:buSzPts val="2300"/>
              <a:buChar char="●"/>
            </a:pPr>
            <a:r>
              <a:rPr lang="en-US" sz="2800"/>
              <a:t>OSP no longer:</a:t>
            </a:r>
            <a:endParaRPr sz="2800"/>
          </a:p>
          <a:p>
            <a:pPr marL="914400" lvl="1" indent="-387350" algn="l" rtl="0">
              <a:spcBef>
                <a:spcPts val="0"/>
              </a:spcBef>
              <a:spcAft>
                <a:spcPts val="0"/>
              </a:spcAft>
              <a:buSzPts val="2500"/>
              <a:buChar char="○"/>
            </a:pPr>
            <a:r>
              <a:rPr lang="en-US" sz="2700"/>
              <a:t>sends reminders</a:t>
            </a:r>
            <a:endParaRPr sz="2700"/>
          </a:p>
          <a:p>
            <a:pPr marL="914400" lvl="1" indent="-387350" algn="l" rtl="0">
              <a:spcBef>
                <a:spcPts val="0"/>
              </a:spcBef>
              <a:spcAft>
                <a:spcPts val="0"/>
              </a:spcAft>
              <a:buSzPts val="2500"/>
              <a:buChar char="○"/>
            </a:pPr>
            <a:r>
              <a:rPr lang="en-US" sz="2700"/>
              <a:t>retains copies of final technical reports</a:t>
            </a:r>
            <a:endParaRPr sz="2700"/>
          </a:p>
          <a:p>
            <a:pPr marL="1371600" lvl="2" indent="-330200" algn="l" rtl="0">
              <a:spcBef>
                <a:spcPts val="0"/>
              </a:spcBef>
              <a:spcAft>
                <a:spcPts val="0"/>
              </a:spcAft>
              <a:buSzPts val="1600"/>
              <a:buChar char="■"/>
            </a:pPr>
            <a:r>
              <a:rPr lang="en-US" sz="2700"/>
              <a:t>units should retain these within their award files</a:t>
            </a:r>
            <a:endParaRPr sz="2700"/>
          </a:p>
          <a:p>
            <a:pPr marL="457200" lvl="0" indent="0" algn="l" rtl="0">
              <a:spcBef>
                <a:spcPts val="480"/>
              </a:spcBef>
              <a:spcAft>
                <a:spcPts val="0"/>
              </a:spcAft>
              <a:buNone/>
            </a:pPr>
            <a:endParaRPr sz="2800"/>
          </a:p>
          <a:p>
            <a:pPr marL="457200" lvl="0" indent="-374650" algn="l" rtl="0">
              <a:spcBef>
                <a:spcPts val="480"/>
              </a:spcBef>
              <a:spcAft>
                <a:spcPts val="0"/>
              </a:spcAft>
              <a:buSzPts val="2300"/>
              <a:buChar char="●"/>
            </a:pPr>
            <a:r>
              <a:rPr lang="en-US" sz="2800"/>
              <a:t>Clarifies GCA can also take administrative actions when reports are delinquent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1"/>
          <p:cNvSpPr txBox="1">
            <a:spLocks noGrp="1"/>
          </p:cNvSpPr>
          <p:nvPr>
            <p:ph type="body" idx="1"/>
          </p:nvPr>
        </p:nvSpPr>
        <p:spPr>
          <a:xfrm>
            <a:off x="671750" y="1167125"/>
            <a:ext cx="73200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3800"/>
              <a:t>When a PI Departs</a:t>
            </a:r>
            <a:endParaRPr sz="3500"/>
          </a:p>
        </p:txBody>
      </p:sp>
      <p:sp>
        <p:nvSpPr>
          <p:cNvPr id="354" name="Google Shape;354;p6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June,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Adelia Yee</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4000"/>
              <a:t>Discovered a PI is departing UW? </a:t>
            </a:r>
            <a:endParaRPr sz="4000"/>
          </a:p>
        </p:txBody>
      </p:sp>
      <p:sp>
        <p:nvSpPr>
          <p:cNvPr id="361" name="Google Shape;361;p62"/>
          <p:cNvSpPr txBox="1">
            <a:spLocks noGrp="1"/>
          </p:cNvSpPr>
          <p:nvPr>
            <p:ph type="body" idx="2"/>
          </p:nvPr>
        </p:nvSpPr>
        <p:spPr>
          <a:xfrm>
            <a:off x="720200" y="1421250"/>
            <a:ext cx="80877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t>Plan ahead:</a:t>
            </a:r>
            <a:endParaRPr sz="2600"/>
          </a:p>
          <a:p>
            <a:pPr marL="457200" lvl="0" indent="-355600" algn="l" rtl="0">
              <a:lnSpc>
                <a:spcPct val="115000"/>
              </a:lnSpc>
              <a:spcBef>
                <a:spcPts val="0"/>
              </a:spcBef>
              <a:spcAft>
                <a:spcPts val="0"/>
              </a:spcAft>
              <a:buSzPts val="2000"/>
              <a:buChar char="●"/>
            </a:pPr>
            <a:r>
              <a:rPr lang="en-US" sz="2600"/>
              <a:t>Identify all of their sponsored awards</a:t>
            </a:r>
            <a:endParaRPr sz="2600"/>
          </a:p>
          <a:p>
            <a:pPr marL="914400" lvl="1" indent="-336550" algn="l" rtl="0">
              <a:lnSpc>
                <a:spcPct val="115000"/>
              </a:lnSpc>
              <a:spcBef>
                <a:spcPts val="0"/>
              </a:spcBef>
              <a:spcAft>
                <a:spcPts val="0"/>
              </a:spcAft>
              <a:buSzPts val="1700"/>
              <a:buChar char="○"/>
            </a:pPr>
            <a:r>
              <a:rPr lang="en-US" sz="2400"/>
              <a:t>Moving to another institution? </a:t>
            </a:r>
            <a:endParaRPr sz="2400"/>
          </a:p>
          <a:p>
            <a:pPr marL="1371600" lvl="2" indent="-311150" algn="l" rtl="0">
              <a:lnSpc>
                <a:spcPct val="115000"/>
              </a:lnSpc>
              <a:spcBef>
                <a:spcPts val="0"/>
              </a:spcBef>
              <a:spcAft>
                <a:spcPts val="0"/>
              </a:spcAft>
              <a:buSzPts val="1300"/>
              <a:buChar char="■"/>
            </a:pPr>
            <a:r>
              <a:rPr lang="en-US" sz="2200"/>
              <a:t>Relinquish award to sponsor</a:t>
            </a:r>
            <a:endParaRPr sz="2200"/>
          </a:p>
          <a:p>
            <a:pPr marL="914400" lvl="1" indent="-336550" algn="l" rtl="0">
              <a:lnSpc>
                <a:spcPct val="115000"/>
              </a:lnSpc>
              <a:spcBef>
                <a:spcPts val="0"/>
              </a:spcBef>
              <a:spcAft>
                <a:spcPts val="0"/>
              </a:spcAft>
              <a:buSzPts val="1700"/>
              <a:buChar char="○"/>
            </a:pPr>
            <a:r>
              <a:rPr lang="en-US" sz="2400"/>
              <a:t>Keeping project at the UW?</a:t>
            </a:r>
            <a:endParaRPr sz="2400"/>
          </a:p>
          <a:p>
            <a:pPr marL="1371600" lvl="2" indent="-311150" algn="l" rtl="0">
              <a:lnSpc>
                <a:spcPct val="115000"/>
              </a:lnSpc>
              <a:spcBef>
                <a:spcPts val="0"/>
              </a:spcBef>
              <a:spcAft>
                <a:spcPts val="0"/>
              </a:spcAft>
              <a:buSzPts val="1300"/>
              <a:buChar char="■"/>
            </a:pPr>
            <a:r>
              <a:rPr lang="en-US" sz="2200" u="sng">
                <a:solidFill>
                  <a:schemeClr val="hlink"/>
                </a:solidFill>
                <a:hlinkClick r:id="rId3"/>
              </a:rPr>
              <a:t>Request a </a:t>
            </a:r>
            <a:r>
              <a:rPr lang="en-US" sz="2200" u="sng">
                <a:solidFill>
                  <a:schemeClr val="hlink"/>
                </a:solidFill>
                <a:hlinkClick r:id="rId3"/>
              </a:rPr>
              <a:t>Change of PI</a:t>
            </a:r>
            <a:r>
              <a:rPr lang="en-US" sz="2200" u="sng">
                <a:solidFill>
                  <a:schemeClr val="hlink"/>
                </a:solidFill>
                <a:hlinkClick r:id="rId3"/>
              </a:rPr>
              <a:t> </a:t>
            </a:r>
            <a:endParaRPr sz="2200"/>
          </a:p>
          <a:p>
            <a:pPr marL="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r>
              <a:rPr lang="en-US" sz="2600"/>
              <a:t>Award ending soon? </a:t>
            </a:r>
            <a:endParaRPr sz="2600"/>
          </a:p>
          <a:p>
            <a:pPr marL="457200" lvl="0" indent="-355600" algn="l" rtl="0">
              <a:lnSpc>
                <a:spcPct val="115000"/>
              </a:lnSpc>
              <a:spcBef>
                <a:spcPts val="0"/>
              </a:spcBef>
              <a:spcAft>
                <a:spcPts val="0"/>
              </a:spcAft>
              <a:buSzPts val="2000"/>
              <a:buChar char="●"/>
            </a:pPr>
            <a:r>
              <a:rPr lang="en-US" sz="2400"/>
              <a:t>Make sure current PI submits final reports</a:t>
            </a:r>
            <a:endParaRPr sz="2400"/>
          </a:p>
          <a:p>
            <a:pPr marL="457200" lvl="0" indent="-355600" algn="l" rtl="0">
              <a:lnSpc>
                <a:spcPct val="115000"/>
              </a:lnSpc>
              <a:spcBef>
                <a:spcPts val="0"/>
              </a:spcBef>
              <a:spcAft>
                <a:spcPts val="0"/>
              </a:spcAft>
              <a:buSzPts val="2000"/>
              <a:buChar char="●"/>
            </a:pPr>
            <a:r>
              <a:rPr lang="en-US" sz="2400"/>
              <a:t>If not, determine who will complete and submit</a:t>
            </a:r>
            <a:endParaRPr sz="2400"/>
          </a:p>
          <a:p>
            <a:pPr marL="0" lvl="0" indent="0" algn="l" rtl="0">
              <a:lnSpc>
                <a:spcPct val="115000"/>
              </a:lnSpc>
              <a:spcBef>
                <a:spcPts val="0"/>
              </a:spcBef>
              <a:spcAft>
                <a:spcPts val="0"/>
              </a:spcAft>
              <a:buNone/>
            </a:pPr>
            <a:endParaRPr sz="2000"/>
          </a:p>
          <a:p>
            <a:pPr marL="457200" marR="0" lvl="0" indent="0" algn="l" rtl="0">
              <a:lnSpc>
                <a:spcPct val="115000"/>
              </a:lnSpc>
              <a:spcBef>
                <a:spcPts val="480"/>
              </a:spcBef>
              <a:spcAft>
                <a:spcPts val="0"/>
              </a:spcAft>
              <a:buNone/>
            </a:pPr>
            <a:endParaRPr sz="2000"/>
          </a:p>
          <a:p>
            <a:pPr marL="0" lvl="0" indent="0" algn="l" rtl="0">
              <a:lnSpc>
                <a:spcPct val="115000"/>
              </a:lnSpc>
              <a:spcBef>
                <a:spcPts val="480"/>
              </a:spcBef>
              <a:spcAft>
                <a:spcPts val="0"/>
              </a:spcAft>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t>GIM Updates</a:t>
            </a:r>
            <a:endParaRPr sz="4200"/>
          </a:p>
        </p:txBody>
      </p:sp>
      <p:sp>
        <p:nvSpPr>
          <p:cNvPr id="247" name="Google Shape;247;p45"/>
          <p:cNvSpPr txBox="1"/>
          <p:nvPr/>
        </p:nvSpPr>
        <p:spPr>
          <a:xfrm>
            <a:off x="692029" y="48128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500">
                <a:solidFill>
                  <a:srgbClr val="33006F"/>
                </a:solidFill>
                <a:latin typeface="Open Sans"/>
                <a:ea typeface="Open Sans"/>
                <a:cs typeface="Open Sans"/>
                <a:sym typeface="Open Sans"/>
              </a:rPr>
              <a:t>June,  2023 </a:t>
            </a:r>
            <a:r>
              <a:rPr lang="en-US" sz="1500" b="0" i="0" u="none" strike="noStrike" cap="none">
                <a:solidFill>
                  <a:srgbClr val="33006F"/>
                </a:solidFill>
                <a:latin typeface="Open Sans"/>
                <a:ea typeface="Open Sans"/>
                <a:cs typeface="Open Sans"/>
                <a:sym typeface="Open Sans"/>
              </a:rPr>
              <a:t>MRAM</a:t>
            </a:r>
            <a:endParaRPr sz="1300"/>
          </a:p>
          <a:p>
            <a:pPr marL="0" marR="0" lvl="0" indent="0" algn="l" rtl="0">
              <a:lnSpc>
                <a:spcPct val="150000"/>
              </a:lnSpc>
              <a:spcBef>
                <a:spcPts val="320"/>
              </a:spcBef>
              <a:spcAft>
                <a:spcPts val="0"/>
              </a:spcAft>
              <a:buClr>
                <a:srgbClr val="33006F"/>
              </a:buClr>
              <a:buSzPts val="400"/>
              <a:buFont typeface="Arial"/>
              <a:buNone/>
            </a:pPr>
            <a:r>
              <a:rPr lang="en-US" sz="1500">
                <a:solidFill>
                  <a:srgbClr val="33006F"/>
                </a:solidFill>
                <a:latin typeface="Open Sans"/>
                <a:ea typeface="Open Sans"/>
                <a:cs typeface="Open Sans"/>
                <a:sym typeface="Open Sans"/>
              </a:rPr>
              <a:t>Carol Rhodes &amp; Matt Gardner </a:t>
            </a:r>
            <a:endParaRPr sz="1500">
              <a:solidFill>
                <a:srgbClr val="33006F"/>
              </a:solidFill>
              <a:latin typeface="Open Sans"/>
              <a:ea typeface="Open Sans"/>
              <a:cs typeface="Open Sans"/>
              <a:sym typeface="Open Sans"/>
            </a:endParaRPr>
          </a:p>
          <a:p>
            <a:pPr marL="0" marR="0" lvl="0" indent="0" algn="l" rtl="0">
              <a:lnSpc>
                <a:spcPct val="150000"/>
              </a:lnSpc>
              <a:spcBef>
                <a:spcPts val="320"/>
              </a:spcBef>
              <a:spcAft>
                <a:spcPts val="0"/>
              </a:spcAft>
              <a:buClr>
                <a:srgbClr val="33006F"/>
              </a:buClr>
              <a:buSzPts val="400"/>
              <a:buFont typeface="Arial"/>
              <a:buNone/>
            </a:pPr>
            <a:r>
              <a:rPr lang="en-US" sz="1500" b="0" i="0" u="none" strike="noStrike" cap="none">
                <a:solidFill>
                  <a:srgbClr val="33006F"/>
                </a:solidFill>
                <a:latin typeface="Open Sans"/>
                <a:ea typeface="Open Sans"/>
                <a:cs typeface="Open Sans"/>
                <a:sym typeface="Open Sans"/>
              </a:rPr>
              <a:t>Office of Sponsored Programs</a:t>
            </a:r>
            <a:r>
              <a:rPr lang="en-US" sz="1500">
                <a:solidFill>
                  <a:srgbClr val="33006F"/>
                </a:solidFill>
                <a:latin typeface="Open Sans"/>
                <a:ea typeface="Open Sans"/>
                <a:cs typeface="Open Sans"/>
                <a:sym typeface="Open Sans"/>
              </a:rPr>
              <a:t>, </a:t>
            </a:r>
            <a:r>
              <a:rPr lang="en-US" sz="1500" b="0" i="0" u="none" strike="noStrike" cap="none">
                <a:solidFill>
                  <a:srgbClr val="33006F"/>
                </a:solidFill>
                <a:latin typeface="Open Sans"/>
                <a:ea typeface="Open Sans"/>
                <a:cs typeface="Open Sans"/>
                <a:sym typeface="Open Sans"/>
              </a:rPr>
              <a:t>Post Award Fiscal Compliance</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t>Agreements</a:t>
            </a:r>
            <a:endParaRPr sz="4200"/>
          </a:p>
        </p:txBody>
      </p:sp>
      <p:sp>
        <p:nvSpPr>
          <p:cNvPr id="372" name="Google Shape;372;p64"/>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June,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Jennifer Lopez</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Contracts Team </a:t>
            </a:r>
            <a:endParaRPr/>
          </a:p>
        </p:txBody>
      </p:sp>
      <p:sp>
        <p:nvSpPr>
          <p:cNvPr id="379" name="Google Shape;379;p65"/>
          <p:cNvSpPr txBox="1">
            <a:spLocks noGrp="1"/>
          </p:cNvSpPr>
          <p:nvPr>
            <p:ph type="body" idx="2"/>
          </p:nvPr>
        </p:nvSpPr>
        <p:spPr>
          <a:xfrm>
            <a:off x="830130" y="172537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b="1"/>
              <a:t>Assistant Director</a:t>
            </a:r>
            <a:r>
              <a:rPr lang="en-US"/>
              <a:t>: </a:t>
            </a:r>
            <a:endParaRPr/>
          </a:p>
          <a:p>
            <a:pPr marL="0" lvl="0" indent="0" algn="l" rtl="0">
              <a:spcBef>
                <a:spcPts val="480"/>
              </a:spcBef>
              <a:spcAft>
                <a:spcPts val="0"/>
              </a:spcAft>
              <a:buNone/>
            </a:pPr>
            <a:r>
              <a:rPr lang="en-US"/>
              <a:t>Jennifer Lopez</a:t>
            </a:r>
            <a:endParaRPr/>
          </a:p>
          <a:p>
            <a:pPr marL="0" lvl="0" indent="0" algn="l" rtl="0">
              <a:spcBef>
                <a:spcPts val="480"/>
              </a:spcBef>
              <a:spcAft>
                <a:spcPts val="0"/>
              </a:spcAft>
              <a:buNone/>
            </a:pPr>
            <a:r>
              <a:rPr lang="en-US" b="1"/>
              <a:t>Senior Contracts Specialist Lead</a:t>
            </a:r>
            <a:r>
              <a:rPr lang="en-US"/>
              <a:t>: </a:t>
            </a:r>
            <a:endParaRPr/>
          </a:p>
          <a:p>
            <a:pPr marL="0" lvl="0" indent="0" algn="l" rtl="0">
              <a:spcBef>
                <a:spcPts val="480"/>
              </a:spcBef>
              <a:spcAft>
                <a:spcPts val="0"/>
              </a:spcAft>
              <a:buNone/>
            </a:pPr>
            <a:r>
              <a:rPr lang="en-US"/>
              <a:t>Elizabeth Walker-Tilley</a:t>
            </a:r>
            <a:endParaRPr/>
          </a:p>
          <a:p>
            <a:pPr marL="0" lvl="0" indent="0" algn="l" rtl="0">
              <a:spcBef>
                <a:spcPts val="480"/>
              </a:spcBef>
              <a:spcAft>
                <a:spcPts val="0"/>
              </a:spcAft>
              <a:buNone/>
            </a:pPr>
            <a:r>
              <a:rPr lang="en-US" b="1"/>
              <a:t>Senior Contracts Specialists: </a:t>
            </a:r>
            <a:endParaRPr b="1"/>
          </a:p>
          <a:p>
            <a:pPr marL="0" lvl="0" indent="0" algn="l" rtl="0">
              <a:spcBef>
                <a:spcPts val="480"/>
              </a:spcBef>
              <a:spcAft>
                <a:spcPts val="0"/>
              </a:spcAft>
              <a:buNone/>
            </a:pPr>
            <a:r>
              <a:rPr lang="en-US"/>
              <a:t>Autumn Eck, Vali Gazula, Vanessa Mendoza, Karl Neumann, Rebecca Parisi, Hogan Ricks, Claire Stamm</a:t>
            </a:r>
            <a:endParaRPr/>
          </a:p>
          <a:p>
            <a:pPr marL="0" lvl="0" indent="0" algn="l" rtl="0">
              <a:spcBef>
                <a:spcPts val="480"/>
              </a:spcBef>
              <a:spcAft>
                <a:spcPts val="0"/>
              </a:spcAft>
              <a:buNone/>
            </a:pPr>
            <a:r>
              <a:rPr lang="en-US" b="1"/>
              <a:t>Contracts Specialists: </a:t>
            </a:r>
            <a:endParaRPr b="1"/>
          </a:p>
          <a:p>
            <a:pPr marL="0" lvl="0" indent="0" algn="l" rtl="0">
              <a:spcBef>
                <a:spcPts val="480"/>
              </a:spcBef>
              <a:spcAft>
                <a:spcPts val="0"/>
              </a:spcAft>
              <a:buNone/>
            </a:pPr>
            <a:r>
              <a:rPr lang="en-US"/>
              <a:t>Dahra Latham, Jerri McKellar, Michelle Monroe</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Web Updates </a:t>
            </a:r>
            <a:endParaRPr/>
          </a:p>
          <a:p>
            <a:pPr marL="0" lvl="0" indent="0" algn="l" rtl="0">
              <a:spcBef>
                <a:spcPts val="600"/>
              </a:spcBef>
              <a:spcAft>
                <a:spcPts val="0"/>
              </a:spcAft>
              <a:buNone/>
            </a:pPr>
            <a:r>
              <a:rPr lang="en-US"/>
              <a:t>Refreshed Agreement Types </a:t>
            </a:r>
            <a:endParaRPr/>
          </a:p>
        </p:txBody>
      </p:sp>
      <p:pic>
        <p:nvPicPr>
          <p:cNvPr id="386" name="Google Shape;386;p66">
            <a:hlinkClick r:id="rId3"/>
          </p:cNvPr>
          <p:cNvPicPr preferRelativeResize="0"/>
          <p:nvPr/>
        </p:nvPicPr>
        <p:blipFill>
          <a:blip r:embed="rId4">
            <a:alphaModFix/>
          </a:blip>
          <a:stretch>
            <a:fillRect/>
          </a:stretch>
        </p:blipFill>
        <p:spPr>
          <a:xfrm>
            <a:off x="863900" y="1650476"/>
            <a:ext cx="8184601" cy="4196701"/>
          </a:xfrm>
          <a:prstGeom prst="rect">
            <a:avLst/>
          </a:prstGeom>
          <a:noFill/>
          <a:ln>
            <a:noFill/>
          </a:ln>
        </p:spPr>
      </p:pic>
      <p:sp>
        <p:nvSpPr>
          <p:cNvPr id="387" name="Google Shape;387;p66"/>
          <p:cNvSpPr txBox="1"/>
          <p:nvPr/>
        </p:nvSpPr>
        <p:spPr>
          <a:xfrm>
            <a:off x="710775" y="6376475"/>
            <a:ext cx="697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https://www.washington.edu/research/myresearch-lifecycle/setup/collaborations/agreement-types/</a:t>
            </a:r>
            <a:endParaRPr sz="1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New Agreements Decision Tree </a:t>
            </a:r>
            <a:endParaRPr/>
          </a:p>
        </p:txBody>
      </p:sp>
      <p:sp>
        <p:nvSpPr>
          <p:cNvPr id="394" name="Google Shape;394;p67"/>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gt;"/>
            </a:pPr>
            <a:endParaRPr sz="1800"/>
          </a:p>
        </p:txBody>
      </p:sp>
      <p:pic>
        <p:nvPicPr>
          <p:cNvPr id="395" name="Google Shape;395;p67">
            <a:hlinkClick r:id="rId3"/>
          </p:cNvPr>
          <p:cNvPicPr preferRelativeResize="0"/>
          <p:nvPr/>
        </p:nvPicPr>
        <p:blipFill>
          <a:blip r:embed="rId4">
            <a:alphaModFix/>
          </a:blip>
          <a:stretch>
            <a:fillRect/>
          </a:stretch>
        </p:blipFill>
        <p:spPr>
          <a:xfrm>
            <a:off x="880200" y="1608175"/>
            <a:ext cx="7627999" cy="4332307"/>
          </a:xfrm>
          <a:prstGeom prst="rect">
            <a:avLst/>
          </a:prstGeom>
          <a:noFill/>
          <a:ln>
            <a:noFill/>
          </a:ln>
        </p:spPr>
      </p:pic>
      <p:sp>
        <p:nvSpPr>
          <p:cNvPr id="396" name="Google Shape;396;p67"/>
          <p:cNvSpPr txBox="1"/>
          <p:nvPr/>
        </p:nvSpPr>
        <p:spPr>
          <a:xfrm>
            <a:off x="731275" y="6264400"/>
            <a:ext cx="829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https://forms.office.com/r/3tGMiuTKG0</a:t>
            </a:r>
            <a:endParaRPr sz="12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69"/>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408" name="Google Shape;408;p69"/>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9" name="Google Shape;409;p69"/>
          <p:cNvSpPr/>
          <p:nvPr/>
        </p:nvSpPr>
        <p:spPr>
          <a:xfrm>
            <a:off x="6968587" y="1122786"/>
            <a:ext cx="2170858" cy="4793157"/>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0" name="Google Shape;410;p69"/>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69"/>
          <p:cNvSpPr txBox="1"/>
          <p:nvPr/>
        </p:nvSpPr>
        <p:spPr>
          <a:xfrm>
            <a:off x="191140" y="1219200"/>
            <a:ext cx="6777447" cy="4708981"/>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US" sz="2800" b="0" i="0" u="none" strike="noStrike" cap="none">
                <a:solidFill>
                  <a:schemeClr val="lt1"/>
                </a:solidFill>
                <a:latin typeface="Open Sans"/>
                <a:ea typeface="Open Sans"/>
                <a:cs typeface="Open Sans"/>
                <a:sym typeface="Open Sans"/>
              </a:rPr>
              <a:t>FT and the CORE certificate</a:t>
            </a:r>
            <a:endParaRPr/>
          </a:p>
          <a:p>
            <a:pPr marL="914400" marR="0" lvl="2"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Some required classes on hold for a few months until updates clarified</a:t>
            </a:r>
            <a:endParaRPr/>
          </a:p>
          <a:p>
            <a:pPr marL="914400" marR="0" lvl="2" indent="-342900" algn="l" rtl="0">
              <a:spcBef>
                <a:spcPts val="6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Some required and elective classes may be retired</a:t>
            </a:r>
            <a:endParaRPr/>
          </a:p>
          <a:p>
            <a:pPr marL="914400" marR="0" lvl="2" indent="-342900" algn="l" rtl="0">
              <a:spcBef>
                <a:spcPts val="6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Courses will be pulled effective July 6, registration no longer available</a:t>
            </a:r>
            <a:endParaRPr/>
          </a:p>
          <a:p>
            <a:pPr marL="914400" marR="0" lvl="2" indent="-342900" algn="l" rtl="0">
              <a:spcBef>
                <a:spcPts val="6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Completing courses prior to July 6 still encouraged</a:t>
            </a:r>
            <a:endParaRPr/>
          </a:p>
          <a:p>
            <a:pPr marL="914400" marR="0" lvl="2" indent="-342900" algn="l" rtl="0">
              <a:spcBef>
                <a:spcPts val="6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Go to the Curriculum Guide webpage to get most up-to-date information about course status</a:t>
            </a:r>
            <a:endParaRPr/>
          </a:p>
          <a:p>
            <a:pPr marL="914400" marR="0" lvl="2" indent="-342900" algn="l" rtl="0">
              <a:spcBef>
                <a:spcPts val="12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ALL on-demand courses will be republished in the fall and will require learners to restart if have not completed prior to July 6</a:t>
            </a:r>
            <a:endParaRPr/>
          </a:p>
        </p:txBody>
      </p:sp>
      <p:sp>
        <p:nvSpPr>
          <p:cNvPr id="412" name="Google Shape;412;p69"/>
          <p:cNvSpPr txBox="1"/>
          <p:nvPr/>
        </p:nvSpPr>
        <p:spPr>
          <a:xfrm>
            <a:off x="6968587" y="2819400"/>
            <a:ext cx="2023013" cy="738664"/>
          </a:xfrm>
          <a:prstGeom prst="rect">
            <a:avLst/>
          </a:prstGeom>
          <a:noFill/>
          <a:ln>
            <a:noFill/>
          </a:ln>
        </p:spPr>
        <p:txBody>
          <a:bodyPr spcFirstLastPara="1" wrap="square" lIns="0" tIns="45700" rIns="91425" bIns="45700" anchor="t" anchorCtr="0">
            <a:spAutoFit/>
          </a:bodyPr>
          <a:lstStyle/>
          <a:p>
            <a:pPr marL="112713" marR="0" lvl="0" indent="0" algn="l" rtl="0">
              <a:spcBef>
                <a:spcPts val="0"/>
              </a:spcBef>
              <a:spcAft>
                <a:spcPts val="0"/>
              </a:spcAft>
              <a:buNone/>
            </a:pPr>
            <a:r>
              <a:rPr lang="en-US" sz="1800" b="1" i="0" u="none" strike="noStrike" cap="none">
                <a:solidFill>
                  <a:srgbClr val="595959"/>
                </a:solidFill>
                <a:latin typeface="Calibri"/>
                <a:ea typeface="Calibri"/>
                <a:cs typeface="Calibri"/>
                <a:sym typeface="Calibri"/>
              </a:rPr>
              <a:t>CORE Home </a:t>
            </a:r>
            <a:r>
              <a:rPr lang="en-US" sz="1200" b="0" i="0" u="sng" strike="noStrike" cap="none">
                <a:solidFill>
                  <a:srgbClr val="36609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366092"/>
              </a:solidFill>
              <a:latin typeface="Calibri"/>
              <a:ea typeface="Calibri"/>
              <a:cs typeface="Calibri"/>
              <a:sym typeface="Calibri"/>
            </a:endParaRPr>
          </a:p>
        </p:txBody>
      </p:sp>
      <p:sp>
        <p:nvSpPr>
          <p:cNvPr id="413" name="Google Shape;413;p69"/>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i="0" u="none" strike="noStrike" cap="none">
              <a:solidFill>
                <a:srgbClr val="595959"/>
              </a:solidFill>
              <a:latin typeface="Calibri"/>
              <a:ea typeface="Calibri"/>
              <a:cs typeface="Calibri"/>
              <a:sym typeface="Calibri"/>
            </a:endParaRPr>
          </a:p>
        </p:txBody>
      </p:sp>
      <p:pic>
        <p:nvPicPr>
          <p:cNvPr id="414" name="Google Shape;414;p69" descr="C:\Users\hient2\Desktop\Untitled-1.png"/>
          <p:cNvPicPr preferRelativeResize="0"/>
          <p:nvPr/>
        </p:nvPicPr>
        <p:blipFill rotWithShape="1">
          <a:blip r:embed="rId5">
            <a:alphaModFix/>
          </a:blip>
          <a:srcRect/>
          <a:stretch/>
        </p:blipFill>
        <p:spPr>
          <a:xfrm>
            <a:off x="6553200" y="152400"/>
            <a:ext cx="2768927" cy="1006186"/>
          </a:xfrm>
          <a:prstGeom prst="rect">
            <a:avLst/>
          </a:prstGeom>
          <a:noFill/>
          <a:ln>
            <a:noFill/>
          </a:ln>
        </p:spPr>
      </p:pic>
      <p:sp>
        <p:nvSpPr>
          <p:cNvPr id="415" name="Google Shape;415;p69"/>
          <p:cNvSpPr txBox="1"/>
          <p:nvPr/>
        </p:nvSpPr>
        <p:spPr>
          <a:xfrm>
            <a:off x="6959062" y="1600200"/>
            <a:ext cx="22236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595959"/>
                </a:solidFill>
                <a:latin typeface="Calibri"/>
                <a:ea typeface="Calibri"/>
                <a:cs typeface="Calibri"/>
                <a:sym typeface="Calibri"/>
              </a:rPr>
              <a:t>CORE Registration</a:t>
            </a:r>
            <a:endParaRPr/>
          </a:p>
          <a:p>
            <a:pPr marL="0" marR="0" lvl="0" indent="0" algn="l" rtl="0">
              <a:spcBef>
                <a:spcPts val="0"/>
              </a:spcBef>
              <a:spcAft>
                <a:spcPts val="0"/>
              </a:spcAft>
              <a:buNone/>
            </a:pPr>
            <a:r>
              <a:rPr lang="en-US" sz="1200" u="sng">
                <a:solidFill>
                  <a:srgbClr val="36609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416" name="Google Shape;416;p69"/>
          <p:cNvPicPr preferRelativeResize="0"/>
          <p:nvPr/>
        </p:nvPicPr>
        <p:blipFill rotWithShape="1">
          <a:blip r:embed="rId7">
            <a:alphaModFix/>
          </a:blip>
          <a:srcRect/>
          <a:stretch/>
        </p:blipFill>
        <p:spPr>
          <a:xfrm>
            <a:off x="7857188" y="6000690"/>
            <a:ext cx="1273231" cy="857309"/>
          </a:xfrm>
          <a:prstGeom prst="rect">
            <a:avLst/>
          </a:prstGeom>
          <a:noFill/>
          <a:ln>
            <a:noFill/>
          </a:ln>
        </p:spPr>
      </p:pic>
      <p:sp>
        <p:nvSpPr>
          <p:cNvPr id="417" name="Google Shape;417;p69"/>
          <p:cNvSpPr txBox="1"/>
          <p:nvPr/>
        </p:nvSpPr>
        <p:spPr>
          <a:xfrm>
            <a:off x="17663" y="206514"/>
            <a:ext cx="6886205" cy="707886"/>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US" sz="4000" b="1">
                <a:solidFill>
                  <a:schemeClr val="lt1"/>
                </a:solidFill>
                <a:latin typeface="Calibri"/>
                <a:ea typeface="Calibri"/>
                <a:cs typeface="Calibri"/>
                <a:sym typeface="Calibri"/>
              </a:rPr>
              <a:t>Updates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70"/>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424" name="Google Shape;424;p70"/>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70"/>
          <p:cNvSpPr/>
          <p:nvPr/>
        </p:nvSpPr>
        <p:spPr>
          <a:xfrm>
            <a:off x="6968587" y="1122786"/>
            <a:ext cx="2170858" cy="4793157"/>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70"/>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70"/>
          <p:cNvSpPr txBox="1"/>
          <p:nvPr/>
        </p:nvSpPr>
        <p:spPr>
          <a:xfrm>
            <a:off x="6968587" y="2819400"/>
            <a:ext cx="2023013" cy="738664"/>
          </a:xfrm>
          <a:prstGeom prst="rect">
            <a:avLst/>
          </a:prstGeom>
          <a:noFill/>
          <a:ln>
            <a:noFill/>
          </a:ln>
        </p:spPr>
        <p:txBody>
          <a:bodyPr spcFirstLastPara="1" wrap="square" lIns="0" tIns="45700" rIns="91425" bIns="45700" anchor="t" anchorCtr="0">
            <a:spAutoFit/>
          </a:bodyPr>
          <a:lstStyle/>
          <a:p>
            <a:pPr marL="112713" marR="0" lvl="0" indent="0" algn="l" rtl="0">
              <a:spcBef>
                <a:spcPts val="0"/>
              </a:spcBef>
              <a:spcAft>
                <a:spcPts val="0"/>
              </a:spcAft>
              <a:buNone/>
            </a:pPr>
            <a:r>
              <a:rPr lang="en-US" sz="1800" b="1">
                <a:solidFill>
                  <a:srgbClr val="595959"/>
                </a:solidFill>
                <a:latin typeface="Calibri"/>
                <a:ea typeface="Calibri"/>
                <a:cs typeface="Calibri"/>
                <a:sym typeface="Calibri"/>
              </a:rPr>
              <a:t>CORE Home </a:t>
            </a:r>
            <a:r>
              <a:rPr lang="en-US" sz="1200" u="sng">
                <a:solidFill>
                  <a:srgbClr val="36609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https://www.washington.edu/research/training/core/</a:t>
            </a:r>
            <a:endParaRPr sz="1200">
              <a:solidFill>
                <a:srgbClr val="366092"/>
              </a:solidFill>
              <a:latin typeface="Calibri"/>
              <a:ea typeface="Calibri"/>
              <a:cs typeface="Calibri"/>
              <a:sym typeface="Calibri"/>
            </a:endParaRPr>
          </a:p>
        </p:txBody>
      </p:sp>
      <p:sp>
        <p:nvSpPr>
          <p:cNvPr id="428" name="Google Shape;428;p70"/>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pic>
        <p:nvPicPr>
          <p:cNvPr id="429" name="Google Shape;429;p70" descr="C:\Users\hient2\Desktop\Untitled-1.png"/>
          <p:cNvPicPr preferRelativeResize="0"/>
          <p:nvPr/>
        </p:nvPicPr>
        <p:blipFill rotWithShape="1">
          <a:blip r:embed="rId5">
            <a:alphaModFix/>
          </a:blip>
          <a:srcRect/>
          <a:stretch/>
        </p:blipFill>
        <p:spPr>
          <a:xfrm>
            <a:off x="6553200" y="152400"/>
            <a:ext cx="2768927" cy="1006186"/>
          </a:xfrm>
          <a:prstGeom prst="rect">
            <a:avLst/>
          </a:prstGeom>
          <a:noFill/>
          <a:ln>
            <a:noFill/>
          </a:ln>
        </p:spPr>
      </p:pic>
      <p:sp>
        <p:nvSpPr>
          <p:cNvPr id="430" name="Google Shape;430;p70"/>
          <p:cNvSpPr txBox="1"/>
          <p:nvPr/>
        </p:nvSpPr>
        <p:spPr>
          <a:xfrm>
            <a:off x="6959062" y="1600200"/>
            <a:ext cx="22236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95959"/>
                </a:solidFill>
                <a:latin typeface="Calibri"/>
                <a:ea typeface="Calibri"/>
                <a:cs typeface="Calibri"/>
                <a:sym typeface="Calibri"/>
              </a:rPr>
              <a:t>CORE Registration</a:t>
            </a:r>
            <a:endParaRPr/>
          </a:p>
          <a:p>
            <a:pPr marL="0" marR="0" lvl="0" indent="0" algn="l" rtl="0">
              <a:spcBef>
                <a:spcPts val="0"/>
              </a:spcBef>
              <a:spcAft>
                <a:spcPts val="0"/>
              </a:spcAft>
              <a:buNone/>
            </a:pPr>
            <a:r>
              <a:rPr lang="en-US" sz="1200" u="sng">
                <a:solidFill>
                  <a:srgbClr val="36609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431" name="Google Shape;431;p70"/>
          <p:cNvPicPr preferRelativeResize="0"/>
          <p:nvPr/>
        </p:nvPicPr>
        <p:blipFill rotWithShape="1">
          <a:blip r:embed="rId7">
            <a:alphaModFix/>
          </a:blip>
          <a:srcRect/>
          <a:stretch/>
        </p:blipFill>
        <p:spPr>
          <a:xfrm>
            <a:off x="7857188" y="6000690"/>
            <a:ext cx="1273231" cy="857309"/>
          </a:xfrm>
          <a:prstGeom prst="rect">
            <a:avLst/>
          </a:prstGeom>
          <a:noFill/>
          <a:ln>
            <a:noFill/>
          </a:ln>
        </p:spPr>
      </p:pic>
      <p:sp>
        <p:nvSpPr>
          <p:cNvPr id="432" name="Google Shape;432;p70"/>
          <p:cNvSpPr txBox="1"/>
          <p:nvPr/>
        </p:nvSpPr>
        <p:spPr>
          <a:xfrm>
            <a:off x="17663" y="206514"/>
            <a:ext cx="6886205" cy="1077218"/>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US" sz="3200">
                <a:solidFill>
                  <a:schemeClr val="lt1"/>
                </a:solidFill>
                <a:latin typeface="Calibri"/>
                <a:ea typeface="Calibri"/>
                <a:cs typeface="Calibri"/>
                <a:sym typeface="Calibri"/>
              </a:rPr>
              <a:t>Changes coming to the certificate</a:t>
            </a:r>
            <a:endParaRPr/>
          </a:p>
          <a:p>
            <a:pPr marL="182880" marR="0" lvl="0" indent="0" algn="l" rtl="0">
              <a:spcBef>
                <a:spcPts val="0"/>
              </a:spcBef>
              <a:spcAft>
                <a:spcPts val="0"/>
              </a:spcAft>
              <a:buNone/>
            </a:pPr>
            <a:endParaRPr sz="3200" b="1">
              <a:solidFill>
                <a:schemeClr val="lt1"/>
              </a:solidFill>
              <a:latin typeface="Calibri"/>
              <a:ea typeface="Calibri"/>
              <a:cs typeface="Calibri"/>
              <a:sym typeface="Calibri"/>
            </a:endParaRPr>
          </a:p>
        </p:txBody>
      </p:sp>
      <p:pic>
        <p:nvPicPr>
          <p:cNvPr id="433" name="Google Shape;433;p70"/>
          <p:cNvPicPr preferRelativeResize="0"/>
          <p:nvPr/>
        </p:nvPicPr>
        <p:blipFill rotWithShape="1">
          <a:blip r:embed="rId8">
            <a:alphaModFix/>
          </a:blip>
          <a:srcRect/>
          <a:stretch/>
        </p:blipFill>
        <p:spPr>
          <a:xfrm>
            <a:off x="236971" y="1143000"/>
            <a:ext cx="6277489" cy="5644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71"/>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440" name="Google Shape;440;p71"/>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71"/>
          <p:cNvSpPr/>
          <p:nvPr/>
        </p:nvSpPr>
        <p:spPr>
          <a:xfrm>
            <a:off x="6968587" y="1122786"/>
            <a:ext cx="2170858" cy="4793157"/>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71"/>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71"/>
          <p:cNvSpPr txBox="1"/>
          <p:nvPr/>
        </p:nvSpPr>
        <p:spPr>
          <a:xfrm>
            <a:off x="6968587" y="2819400"/>
            <a:ext cx="2023013" cy="738664"/>
          </a:xfrm>
          <a:prstGeom prst="rect">
            <a:avLst/>
          </a:prstGeom>
          <a:noFill/>
          <a:ln>
            <a:noFill/>
          </a:ln>
        </p:spPr>
        <p:txBody>
          <a:bodyPr spcFirstLastPara="1" wrap="square" lIns="0" tIns="45700" rIns="91425" bIns="45700" anchor="t" anchorCtr="0">
            <a:spAutoFit/>
          </a:bodyPr>
          <a:lstStyle/>
          <a:p>
            <a:pPr marL="112713" marR="0" lvl="0" indent="0" algn="l" rtl="0">
              <a:spcBef>
                <a:spcPts val="0"/>
              </a:spcBef>
              <a:spcAft>
                <a:spcPts val="0"/>
              </a:spcAft>
              <a:buNone/>
            </a:pPr>
            <a:r>
              <a:rPr lang="en-US" sz="1800" b="1">
                <a:solidFill>
                  <a:srgbClr val="595959"/>
                </a:solidFill>
                <a:latin typeface="Calibri"/>
                <a:ea typeface="Calibri"/>
                <a:cs typeface="Calibri"/>
                <a:sym typeface="Calibri"/>
              </a:rPr>
              <a:t>CORE Home </a:t>
            </a:r>
            <a:r>
              <a:rPr lang="en-US" sz="1200" u="sng">
                <a:solidFill>
                  <a:srgbClr val="36609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https://www.washington.edu/research/training/core/</a:t>
            </a:r>
            <a:endParaRPr sz="1200">
              <a:solidFill>
                <a:srgbClr val="366092"/>
              </a:solidFill>
              <a:latin typeface="Calibri"/>
              <a:ea typeface="Calibri"/>
              <a:cs typeface="Calibri"/>
              <a:sym typeface="Calibri"/>
            </a:endParaRPr>
          </a:p>
        </p:txBody>
      </p:sp>
      <p:sp>
        <p:nvSpPr>
          <p:cNvPr id="444" name="Google Shape;444;p71"/>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pic>
        <p:nvPicPr>
          <p:cNvPr id="445" name="Google Shape;445;p71" descr="C:\Users\hient2\Desktop\Untitled-1.png"/>
          <p:cNvPicPr preferRelativeResize="0"/>
          <p:nvPr/>
        </p:nvPicPr>
        <p:blipFill rotWithShape="1">
          <a:blip r:embed="rId5">
            <a:alphaModFix/>
          </a:blip>
          <a:srcRect/>
          <a:stretch/>
        </p:blipFill>
        <p:spPr>
          <a:xfrm>
            <a:off x="6553200" y="152400"/>
            <a:ext cx="2768927" cy="1006186"/>
          </a:xfrm>
          <a:prstGeom prst="rect">
            <a:avLst/>
          </a:prstGeom>
          <a:noFill/>
          <a:ln>
            <a:noFill/>
          </a:ln>
        </p:spPr>
      </p:pic>
      <p:sp>
        <p:nvSpPr>
          <p:cNvPr id="446" name="Google Shape;446;p71"/>
          <p:cNvSpPr txBox="1"/>
          <p:nvPr/>
        </p:nvSpPr>
        <p:spPr>
          <a:xfrm>
            <a:off x="6959062" y="1600200"/>
            <a:ext cx="22236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95959"/>
                </a:solidFill>
                <a:latin typeface="Calibri"/>
                <a:ea typeface="Calibri"/>
                <a:cs typeface="Calibri"/>
                <a:sym typeface="Calibri"/>
              </a:rPr>
              <a:t>CORE Registration</a:t>
            </a:r>
            <a:endParaRPr/>
          </a:p>
          <a:p>
            <a:pPr marL="0" marR="0" lvl="0" indent="0" algn="l" rtl="0">
              <a:spcBef>
                <a:spcPts val="0"/>
              </a:spcBef>
              <a:spcAft>
                <a:spcPts val="0"/>
              </a:spcAft>
              <a:buNone/>
            </a:pPr>
            <a:r>
              <a:rPr lang="en-US" sz="1200" u="sng">
                <a:solidFill>
                  <a:srgbClr val="36609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447" name="Google Shape;447;p71"/>
          <p:cNvPicPr preferRelativeResize="0"/>
          <p:nvPr/>
        </p:nvPicPr>
        <p:blipFill rotWithShape="1">
          <a:blip r:embed="rId7">
            <a:alphaModFix/>
          </a:blip>
          <a:srcRect/>
          <a:stretch/>
        </p:blipFill>
        <p:spPr>
          <a:xfrm>
            <a:off x="7857188" y="6000690"/>
            <a:ext cx="1273231" cy="857309"/>
          </a:xfrm>
          <a:prstGeom prst="rect">
            <a:avLst/>
          </a:prstGeom>
          <a:noFill/>
          <a:ln>
            <a:noFill/>
          </a:ln>
        </p:spPr>
      </p:pic>
      <p:pic>
        <p:nvPicPr>
          <p:cNvPr id="448" name="Google Shape;448;p71"/>
          <p:cNvPicPr preferRelativeResize="0"/>
          <p:nvPr/>
        </p:nvPicPr>
        <p:blipFill rotWithShape="1">
          <a:blip r:embed="rId8">
            <a:alphaModFix/>
          </a:blip>
          <a:srcRect/>
          <a:stretch/>
        </p:blipFill>
        <p:spPr>
          <a:xfrm>
            <a:off x="304800" y="1122786"/>
            <a:ext cx="6116971" cy="5667430"/>
          </a:xfrm>
          <a:prstGeom prst="rect">
            <a:avLst/>
          </a:prstGeom>
          <a:noFill/>
          <a:ln>
            <a:noFill/>
          </a:ln>
        </p:spPr>
      </p:pic>
      <p:sp>
        <p:nvSpPr>
          <p:cNvPr id="449" name="Google Shape;449;p71"/>
          <p:cNvSpPr txBox="1"/>
          <p:nvPr/>
        </p:nvSpPr>
        <p:spPr>
          <a:xfrm>
            <a:off x="-9525" y="370582"/>
            <a:ext cx="6886205" cy="1077218"/>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US" sz="3200">
                <a:solidFill>
                  <a:schemeClr val="lt1"/>
                </a:solidFill>
                <a:latin typeface="Calibri"/>
                <a:ea typeface="Calibri"/>
                <a:cs typeface="Calibri"/>
                <a:sym typeface="Calibri"/>
              </a:rPr>
              <a:t>Changes coming to the certificate</a:t>
            </a:r>
            <a:endParaRPr/>
          </a:p>
          <a:p>
            <a:pPr marL="182880" marR="0" lvl="0" indent="0" algn="l" rtl="0">
              <a:spcBef>
                <a:spcPts val="0"/>
              </a:spcBef>
              <a:spcAft>
                <a:spcPts val="0"/>
              </a:spcAft>
              <a:buNone/>
            </a:pPr>
            <a:endParaRPr sz="32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72"/>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456" name="Google Shape;456;p72"/>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72"/>
          <p:cNvSpPr/>
          <p:nvPr/>
        </p:nvSpPr>
        <p:spPr>
          <a:xfrm>
            <a:off x="6968587" y="1122786"/>
            <a:ext cx="2170858" cy="4793157"/>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72"/>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72"/>
          <p:cNvSpPr txBox="1"/>
          <p:nvPr/>
        </p:nvSpPr>
        <p:spPr>
          <a:xfrm>
            <a:off x="6968587" y="2819400"/>
            <a:ext cx="2023013" cy="738664"/>
          </a:xfrm>
          <a:prstGeom prst="rect">
            <a:avLst/>
          </a:prstGeom>
          <a:noFill/>
          <a:ln>
            <a:noFill/>
          </a:ln>
        </p:spPr>
        <p:txBody>
          <a:bodyPr spcFirstLastPara="1" wrap="square" lIns="0" tIns="45700" rIns="91425" bIns="45700" anchor="t" anchorCtr="0">
            <a:spAutoFit/>
          </a:bodyPr>
          <a:lstStyle/>
          <a:p>
            <a:pPr marL="112713" marR="0" lvl="0" indent="0" algn="l" rtl="0">
              <a:spcBef>
                <a:spcPts val="0"/>
              </a:spcBef>
              <a:spcAft>
                <a:spcPts val="0"/>
              </a:spcAft>
              <a:buNone/>
            </a:pPr>
            <a:r>
              <a:rPr lang="en-US" sz="1800" b="1">
                <a:solidFill>
                  <a:srgbClr val="595959"/>
                </a:solidFill>
                <a:latin typeface="Calibri"/>
                <a:ea typeface="Calibri"/>
                <a:cs typeface="Calibri"/>
                <a:sym typeface="Calibri"/>
              </a:rPr>
              <a:t>CORE Home </a:t>
            </a:r>
            <a:r>
              <a:rPr lang="en-US" sz="1200" u="sng">
                <a:solidFill>
                  <a:srgbClr val="36609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https://www.washington.edu/research/training/core/</a:t>
            </a:r>
            <a:endParaRPr sz="1200">
              <a:solidFill>
                <a:srgbClr val="366092"/>
              </a:solidFill>
              <a:latin typeface="Calibri"/>
              <a:ea typeface="Calibri"/>
              <a:cs typeface="Calibri"/>
              <a:sym typeface="Calibri"/>
            </a:endParaRPr>
          </a:p>
        </p:txBody>
      </p:sp>
      <p:sp>
        <p:nvSpPr>
          <p:cNvPr id="460" name="Google Shape;460;p72"/>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pic>
        <p:nvPicPr>
          <p:cNvPr id="461" name="Google Shape;461;p72" descr="C:\Users\hient2\Desktop\Untitled-1.png"/>
          <p:cNvPicPr preferRelativeResize="0"/>
          <p:nvPr/>
        </p:nvPicPr>
        <p:blipFill rotWithShape="1">
          <a:blip r:embed="rId5">
            <a:alphaModFix/>
          </a:blip>
          <a:srcRect/>
          <a:stretch/>
        </p:blipFill>
        <p:spPr>
          <a:xfrm>
            <a:off x="6553200" y="152400"/>
            <a:ext cx="2768927" cy="1006186"/>
          </a:xfrm>
          <a:prstGeom prst="rect">
            <a:avLst/>
          </a:prstGeom>
          <a:noFill/>
          <a:ln>
            <a:noFill/>
          </a:ln>
        </p:spPr>
      </p:pic>
      <p:sp>
        <p:nvSpPr>
          <p:cNvPr id="462" name="Google Shape;462;p72"/>
          <p:cNvSpPr txBox="1"/>
          <p:nvPr/>
        </p:nvSpPr>
        <p:spPr>
          <a:xfrm>
            <a:off x="6959062" y="1600200"/>
            <a:ext cx="22236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95959"/>
                </a:solidFill>
                <a:latin typeface="Calibri"/>
                <a:ea typeface="Calibri"/>
                <a:cs typeface="Calibri"/>
                <a:sym typeface="Calibri"/>
              </a:rPr>
              <a:t>CORE Registration</a:t>
            </a:r>
            <a:endParaRPr/>
          </a:p>
          <a:p>
            <a:pPr marL="0" marR="0" lvl="0" indent="0" algn="l" rtl="0">
              <a:spcBef>
                <a:spcPts val="0"/>
              </a:spcBef>
              <a:spcAft>
                <a:spcPts val="0"/>
              </a:spcAft>
              <a:buNone/>
            </a:pPr>
            <a:r>
              <a:rPr lang="en-US" sz="1200" u="sng">
                <a:solidFill>
                  <a:srgbClr val="36609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463" name="Google Shape;463;p72"/>
          <p:cNvPicPr preferRelativeResize="0"/>
          <p:nvPr/>
        </p:nvPicPr>
        <p:blipFill rotWithShape="1">
          <a:blip r:embed="rId7">
            <a:alphaModFix/>
          </a:blip>
          <a:srcRect/>
          <a:stretch/>
        </p:blipFill>
        <p:spPr>
          <a:xfrm>
            <a:off x="7857188" y="6000690"/>
            <a:ext cx="1273231" cy="857309"/>
          </a:xfrm>
          <a:prstGeom prst="rect">
            <a:avLst/>
          </a:prstGeom>
          <a:noFill/>
          <a:ln>
            <a:noFill/>
          </a:ln>
        </p:spPr>
      </p:pic>
      <p:sp>
        <p:nvSpPr>
          <p:cNvPr id="464" name="Google Shape;464;p72"/>
          <p:cNvSpPr txBox="1"/>
          <p:nvPr/>
        </p:nvSpPr>
        <p:spPr>
          <a:xfrm>
            <a:off x="-9525" y="370582"/>
            <a:ext cx="6886205" cy="1077218"/>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US" sz="3200">
                <a:solidFill>
                  <a:schemeClr val="lt1"/>
                </a:solidFill>
                <a:latin typeface="Calibri"/>
                <a:ea typeface="Calibri"/>
                <a:cs typeface="Calibri"/>
                <a:sym typeface="Calibri"/>
              </a:rPr>
              <a:t>Changes coming to the certificate</a:t>
            </a:r>
            <a:endParaRPr/>
          </a:p>
          <a:p>
            <a:pPr marL="182880" marR="0" lvl="0" indent="0" algn="l" rtl="0">
              <a:spcBef>
                <a:spcPts val="0"/>
              </a:spcBef>
              <a:spcAft>
                <a:spcPts val="0"/>
              </a:spcAft>
              <a:buNone/>
            </a:pPr>
            <a:endParaRPr sz="3200" b="1">
              <a:solidFill>
                <a:schemeClr val="lt1"/>
              </a:solidFill>
              <a:latin typeface="Calibri"/>
              <a:ea typeface="Calibri"/>
              <a:cs typeface="Calibri"/>
              <a:sym typeface="Calibri"/>
            </a:endParaRPr>
          </a:p>
        </p:txBody>
      </p:sp>
      <p:pic>
        <p:nvPicPr>
          <p:cNvPr id="465" name="Google Shape;465;p72"/>
          <p:cNvPicPr preferRelativeResize="0"/>
          <p:nvPr/>
        </p:nvPicPr>
        <p:blipFill rotWithShape="1">
          <a:blip r:embed="rId8">
            <a:alphaModFix/>
          </a:blip>
          <a:srcRect/>
          <a:stretch/>
        </p:blipFill>
        <p:spPr>
          <a:xfrm>
            <a:off x="76201" y="1371600"/>
            <a:ext cx="6699314" cy="41892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Which GIMs will be updated soon? </a:t>
            </a:r>
            <a:endParaRPr/>
          </a:p>
        </p:txBody>
      </p:sp>
      <p:sp>
        <p:nvSpPr>
          <p:cNvPr id="254" name="Google Shape;254;p46"/>
          <p:cNvSpPr txBox="1"/>
          <p:nvPr/>
        </p:nvSpPr>
        <p:spPr>
          <a:xfrm>
            <a:off x="671750" y="1840925"/>
            <a:ext cx="8184600" cy="34788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48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2 - Sponsored Awards: Acceptance and Fiscal Compliance</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3 - Fringe Benefit Rates and Sponsored Programs</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9 - Advance Spending on Sponsored Awards</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15 - Accounting Adjustments on Sponsored Awards</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21 - Cost Share on Sponsored Awards</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23 - Sponsored Award Costing Policy</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39 - Closeout</a:t>
            </a:r>
            <a:endParaRPr sz="2300">
              <a:solidFill>
                <a:srgbClr val="4B2E83"/>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3"/>
          <p:cNvSpPr txBox="1">
            <a:spLocks noGrp="1"/>
          </p:cNvSpPr>
          <p:nvPr>
            <p:ph type="body" idx="1"/>
          </p:nvPr>
        </p:nvSpPr>
        <p:spPr>
          <a:xfrm>
            <a:off x="692025" y="1640278"/>
            <a:ext cx="6972300" cy="1962900"/>
          </a:xfrm>
          <a:prstGeom prst="rect">
            <a:avLst/>
          </a:prstGeom>
          <a:noFill/>
          <a:ln>
            <a:noFill/>
          </a:ln>
        </p:spPr>
        <p:txBody>
          <a:bodyPr spcFirstLastPara="1" wrap="square" lIns="91425" tIns="45700" rIns="91425" bIns="45700" anchor="b" anchorCtr="0">
            <a:normAutofit/>
          </a:bodyPr>
          <a:lstStyle/>
          <a:p>
            <a:pPr marL="0" marR="0" lvl="0" indent="0" algn="l" rtl="0">
              <a:lnSpc>
                <a:spcPct val="115000"/>
              </a:lnSpc>
              <a:spcBef>
                <a:spcPts val="0"/>
              </a:spcBef>
              <a:spcAft>
                <a:spcPts val="0"/>
              </a:spcAft>
              <a:buClr>
                <a:schemeClr val="accent3"/>
              </a:buClr>
              <a:buSzPts val="1063"/>
              <a:buFont typeface="Arial"/>
              <a:buNone/>
            </a:pPr>
            <a:r>
              <a:rPr lang="en-US" sz="4703">
                <a:solidFill>
                  <a:schemeClr val="lt1"/>
                </a:solidFill>
                <a:latin typeface="Encode Sans Black"/>
                <a:ea typeface="Encode Sans Black"/>
                <a:cs typeface="Encode Sans Black"/>
                <a:sym typeface="Encode Sans Black"/>
              </a:rPr>
              <a:t>Reminder - </a:t>
            </a:r>
            <a:endParaRPr sz="4703">
              <a:solidFill>
                <a:schemeClr val="lt1"/>
              </a:solidFill>
              <a:latin typeface="Encode Sans Black"/>
              <a:ea typeface="Encode Sans Black"/>
              <a:cs typeface="Encode Sans Black"/>
              <a:sym typeface="Encode Sans Black"/>
            </a:endParaRPr>
          </a:p>
          <a:p>
            <a:pPr marL="0" marR="0" lvl="0" indent="0" algn="l" rtl="0">
              <a:lnSpc>
                <a:spcPct val="115000"/>
              </a:lnSpc>
              <a:spcBef>
                <a:spcPts val="0"/>
              </a:spcBef>
              <a:spcAft>
                <a:spcPts val="0"/>
              </a:spcAft>
              <a:buClr>
                <a:schemeClr val="accent3"/>
              </a:buClr>
              <a:buSzPts val="1063"/>
              <a:buFont typeface="Arial"/>
              <a:buNone/>
            </a:pPr>
            <a:r>
              <a:rPr lang="en-US" sz="4503">
                <a:solidFill>
                  <a:schemeClr val="lt1"/>
                </a:solidFill>
                <a:latin typeface="Encode Sans Black"/>
                <a:ea typeface="Encode Sans Black"/>
                <a:cs typeface="Encode Sans Black"/>
                <a:sym typeface="Encode Sans Black"/>
              </a:rPr>
              <a:t>BONUS UWFT MRAM </a:t>
            </a:r>
            <a:endParaRPr sz="5253">
              <a:solidFill>
                <a:schemeClr val="lt1"/>
              </a:solidFill>
              <a:latin typeface="Encode Sans Black"/>
              <a:ea typeface="Encode Sans Black"/>
              <a:cs typeface="Encode Sans Black"/>
              <a:sym typeface="Encode Sans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rmAutofit/>
          </a:bodyPr>
          <a:lstStyle/>
          <a:p>
            <a:pPr marL="0" lvl="0" indent="0" algn="l" rtl="0">
              <a:spcBef>
                <a:spcPts val="600"/>
              </a:spcBef>
              <a:spcAft>
                <a:spcPts val="0"/>
              </a:spcAft>
              <a:buNone/>
            </a:pPr>
            <a:r>
              <a:rPr lang="en-US" b="1"/>
              <a:t>Next Bonus UWFT Focused MRAM</a:t>
            </a:r>
            <a:endParaRPr b="1"/>
          </a:p>
        </p:txBody>
      </p:sp>
      <p:sp>
        <p:nvSpPr>
          <p:cNvPr id="477" name="Google Shape;477;p74"/>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480"/>
              </a:spcBef>
              <a:spcAft>
                <a:spcPts val="0"/>
              </a:spcAft>
              <a:buNone/>
            </a:pPr>
            <a:endParaRPr/>
          </a:p>
          <a:p>
            <a:pPr marL="457200" marR="0" lvl="0" indent="-381000" algn="l" rtl="0">
              <a:lnSpc>
                <a:spcPct val="150000"/>
              </a:lnSpc>
              <a:spcBef>
                <a:spcPts val="480"/>
              </a:spcBef>
              <a:spcAft>
                <a:spcPts val="0"/>
              </a:spcAft>
              <a:buSzPts val="2400"/>
              <a:buChar char="&gt;"/>
            </a:pPr>
            <a:r>
              <a:rPr lang="en-US"/>
              <a:t>9 a.m. - 10:30 a.m., </a:t>
            </a:r>
            <a:r>
              <a:rPr lang="en-US" b="1"/>
              <a:t>June 16</a:t>
            </a:r>
            <a:endParaRPr b="1"/>
          </a:p>
          <a:p>
            <a:pPr marL="457200" marR="0" lvl="0" indent="-381000" algn="l" rtl="0">
              <a:lnSpc>
                <a:spcPct val="150000"/>
              </a:lnSpc>
              <a:spcBef>
                <a:spcPts val="0"/>
              </a:spcBef>
              <a:spcAft>
                <a:spcPts val="0"/>
              </a:spcAft>
              <a:buSzPts val="2400"/>
              <a:buChar char="&gt;"/>
            </a:pPr>
            <a:r>
              <a:rPr lang="en-US"/>
              <a:t>Webinar </a:t>
            </a:r>
            <a:r>
              <a:rPr lang="en-US" b="1"/>
              <a:t>link will be unique</a:t>
            </a:r>
            <a:r>
              <a:rPr lang="en-US"/>
              <a:t> to that session.</a:t>
            </a:r>
            <a:endParaRPr/>
          </a:p>
          <a:p>
            <a:pPr marL="457200" marR="0" lvl="0" indent="-381000" algn="l" rtl="0">
              <a:lnSpc>
                <a:spcPct val="150000"/>
              </a:lnSpc>
              <a:spcBef>
                <a:spcPts val="0"/>
              </a:spcBef>
              <a:spcAft>
                <a:spcPts val="0"/>
              </a:spcAft>
              <a:buSzPts val="2400"/>
              <a:buChar char="&gt;"/>
            </a:pPr>
            <a:r>
              <a:rPr lang="en-US"/>
              <a:t>Stay tuned for email invitation with links &amp; agendas  </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Which GIMs will be updated next?</a:t>
            </a:r>
            <a:endParaRPr/>
          </a:p>
          <a:p>
            <a:pPr marL="0" lvl="0" indent="0" algn="l" rtl="0">
              <a:spcBef>
                <a:spcPts val="600"/>
              </a:spcBef>
              <a:spcAft>
                <a:spcPts val="0"/>
              </a:spcAft>
              <a:buNone/>
            </a:pPr>
            <a:r>
              <a:rPr lang="en-US" sz="2600"/>
              <a:t>GIMs still under review…</a:t>
            </a:r>
            <a:endParaRPr sz="2600"/>
          </a:p>
        </p:txBody>
      </p:sp>
      <p:sp>
        <p:nvSpPr>
          <p:cNvPr id="261" name="Google Shape;261;p47"/>
          <p:cNvSpPr txBox="1"/>
          <p:nvPr/>
        </p:nvSpPr>
        <p:spPr>
          <a:xfrm>
            <a:off x="779375" y="1956250"/>
            <a:ext cx="7623000" cy="2447400"/>
          </a:xfrm>
          <a:prstGeom prst="rect">
            <a:avLst/>
          </a:prstGeom>
          <a:noFill/>
          <a:ln>
            <a:noFill/>
          </a:ln>
        </p:spPr>
        <p:txBody>
          <a:bodyPr spcFirstLastPara="1" wrap="square" lIns="91425" tIns="91425" rIns="91425" bIns="91425" anchor="ctr" anchorCtr="0">
            <a:spAutoFit/>
          </a:bodyPr>
          <a:lstStyle/>
          <a:p>
            <a:pPr marL="457200" marR="0" lvl="0" indent="-381000" algn="l" rtl="0">
              <a:lnSpc>
                <a:spcPct val="100000"/>
              </a:lnSpc>
              <a:spcBef>
                <a:spcPts val="48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7 - Subaward Administration </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8 - Subrecipient Monitoring</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13 - Facilities and Administrative (F&amp;A) Rates</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35 - Effort Reporting </a:t>
            </a:r>
            <a:endParaRPr sz="2300">
              <a:solidFill>
                <a:srgbClr val="4B2E83"/>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4B2E83"/>
              </a:buClr>
              <a:buSzPts val="2400"/>
              <a:buFont typeface="Merriweather Sans"/>
              <a:buChar char="&gt;"/>
            </a:pPr>
            <a:r>
              <a:rPr lang="en-US" sz="2300">
                <a:solidFill>
                  <a:srgbClr val="4B2E83"/>
                </a:solidFill>
                <a:latin typeface="Open Sans"/>
                <a:ea typeface="Open Sans"/>
                <a:cs typeface="Open Sans"/>
                <a:sym typeface="Open Sans"/>
              </a:rPr>
              <a:t>GIM 38 - Reduced Responsibility</a:t>
            </a:r>
            <a:endParaRPr sz="2300">
              <a:solidFill>
                <a:srgbClr val="4B2E83"/>
              </a:solidFill>
              <a:latin typeface="Open Sans"/>
              <a:ea typeface="Open Sans"/>
              <a:cs typeface="Open Sans"/>
              <a:sym typeface="Open Sans"/>
            </a:endParaRPr>
          </a:p>
          <a:p>
            <a:pPr marL="0" lvl="0" indent="0" algn="l" rtl="0">
              <a:spcBef>
                <a:spcPts val="480"/>
              </a:spcBef>
              <a:spcAft>
                <a:spcPts val="0"/>
              </a:spcAft>
              <a:buNone/>
            </a:pPr>
            <a:endParaRPr sz="2300">
              <a:solidFill>
                <a:srgbClr val="4B2E83"/>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What’s changing &amp; what can we expect? </a:t>
            </a:r>
            <a:endParaRPr/>
          </a:p>
        </p:txBody>
      </p:sp>
      <p:sp>
        <p:nvSpPr>
          <p:cNvPr id="268" name="Google Shape;268;p48"/>
          <p:cNvSpPr txBox="1">
            <a:spLocks noGrp="1"/>
          </p:cNvSpPr>
          <p:nvPr>
            <p:ph type="body" idx="2"/>
          </p:nvPr>
        </p:nvSpPr>
        <p:spPr>
          <a:xfrm>
            <a:off x="750350" y="1632225"/>
            <a:ext cx="8027400" cy="22866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Terminology</a:t>
            </a:r>
            <a:endParaRPr/>
          </a:p>
          <a:p>
            <a:pPr marL="457200" lvl="0" indent="-381000" algn="l" rtl="0">
              <a:spcBef>
                <a:spcPts val="0"/>
              </a:spcBef>
              <a:spcAft>
                <a:spcPts val="0"/>
              </a:spcAft>
              <a:buSzPts val="2400"/>
              <a:buChar char="&gt;"/>
            </a:pPr>
            <a:r>
              <a:rPr lang="en-US"/>
              <a:t>Process change alignment</a:t>
            </a:r>
            <a:endParaRPr/>
          </a:p>
          <a:p>
            <a:pPr marL="457200" lvl="0" indent="-381000" algn="l" rtl="0">
              <a:spcBef>
                <a:spcPts val="0"/>
              </a:spcBef>
              <a:spcAft>
                <a:spcPts val="0"/>
              </a:spcAft>
              <a:buSzPts val="2400"/>
              <a:buChar char="&gt;"/>
            </a:pPr>
            <a:r>
              <a:rPr lang="en-US"/>
              <a:t>Improved readability </a:t>
            </a:r>
            <a:endParaRPr/>
          </a:p>
          <a:p>
            <a:pPr marL="457200" lvl="0" indent="-381000" algn="l" rtl="0">
              <a:spcBef>
                <a:spcPts val="0"/>
              </a:spcBef>
              <a:spcAft>
                <a:spcPts val="0"/>
              </a:spcAft>
              <a:buSzPts val="2400"/>
              <a:buChar char="&gt;"/>
            </a:pPr>
            <a:r>
              <a:rPr lang="en-US"/>
              <a:t>Provide more clarity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2</a:t>
            </a:r>
            <a:endParaRPr/>
          </a:p>
        </p:txBody>
      </p:sp>
      <p:sp>
        <p:nvSpPr>
          <p:cNvPr id="275" name="Google Shape;275;p49"/>
          <p:cNvSpPr txBox="1">
            <a:spLocks noGrp="1"/>
          </p:cNvSpPr>
          <p:nvPr>
            <p:ph type="body" idx="2"/>
          </p:nvPr>
        </p:nvSpPr>
        <p:spPr>
          <a:xfrm>
            <a:off x="644000" y="1497450"/>
            <a:ext cx="7788000" cy="40155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351C75"/>
              </a:buClr>
              <a:buSzPts val="1500"/>
              <a:buChar char="&gt;"/>
            </a:pPr>
            <a:r>
              <a:rPr lang="en-US" sz="1500">
                <a:solidFill>
                  <a:srgbClr val="351C75"/>
                </a:solidFill>
              </a:rPr>
              <a:t>Updated Responsibilities section: </a:t>
            </a:r>
            <a:endParaRPr sz="1500">
              <a:solidFill>
                <a:srgbClr val="351C75"/>
              </a:solidFill>
            </a:endParaRPr>
          </a:p>
          <a:p>
            <a:pPr marL="914400" lvl="1" indent="-323850" algn="l" rtl="0">
              <a:lnSpc>
                <a:spcPct val="115000"/>
              </a:lnSpc>
              <a:spcBef>
                <a:spcPts val="0"/>
              </a:spcBef>
              <a:spcAft>
                <a:spcPts val="0"/>
              </a:spcAft>
              <a:buClr>
                <a:srgbClr val="351C75"/>
              </a:buClr>
              <a:buSzPts val="1500"/>
              <a:buChar char="–"/>
            </a:pPr>
            <a:r>
              <a:rPr lang="en-US" sz="1500">
                <a:solidFill>
                  <a:srgbClr val="351C75"/>
                </a:solidFill>
              </a:rPr>
              <a:t>Removed signature delegation requirement for effort reporting form this GIM and added it to GIM 35 - Effort Reporting </a:t>
            </a:r>
            <a:endParaRPr sz="1500">
              <a:solidFill>
                <a:srgbClr val="351C75"/>
              </a:solidFill>
            </a:endParaRPr>
          </a:p>
          <a:p>
            <a:pPr marL="914400" lvl="1" indent="-323850" algn="l" rtl="0">
              <a:lnSpc>
                <a:spcPct val="115000"/>
              </a:lnSpc>
              <a:spcBef>
                <a:spcPts val="0"/>
              </a:spcBef>
              <a:spcAft>
                <a:spcPts val="0"/>
              </a:spcAft>
              <a:buClr>
                <a:srgbClr val="351C75"/>
              </a:buClr>
              <a:buSzPts val="1500"/>
              <a:buFont typeface="Open Sans"/>
              <a:buChar char="–"/>
            </a:pPr>
            <a:r>
              <a:rPr lang="en-US" sz="1500">
                <a:solidFill>
                  <a:srgbClr val="351C75"/>
                </a:solidFill>
              </a:rPr>
              <a:t>Clarified Dean/Dept Chair are responsible for ensuring internal controls </a:t>
            </a:r>
            <a:endParaRPr sz="1500">
              <a:solidFill>
                <a:srgbClr val="351C75"/>
              </a:solidFill>
            </a:endParaRPr>
          </a:p>
          <a:p>
            <a:pPr marL="914400" lvl="1" indent="-323850" algn="l" rtl="0">
              <a:lnSpc>
                <a:spcPct val="115000"/>
              </a:lnSpc>
              <a:spcBef>
                <a:spcPts val="0"/>
              </a:spcBef>
              <a:spcAft>
                <a:spcPts val="0"/>
              </a:spcAft>
              <a:buClr>
                <a:srgbClr val="351C75"/>
              </a:buClr>
              <a:buSzPts val="1500"/>
              <a:buFont typeface="Open Sans"/>
              <a:buChar char="–"/>
            </a:pPr>
            <a:r>
              <a:rPr lang="en-US" sz="1500">
                <a:solidFill>
                  <a:srgbClr val="351C75"/>
                </a:solidFill>
              </a:rPr>
              <a:t>Added bullet to clarify both OSP &amp; GCA can take administrative actions needed to keep an award in compliance with sponsor &amp; other regulatory needs</a:t>
            </a:r>
            <a:endParaRPr sz="1500">
              <a:solidFill>
                <a:srgbClr val="351C75"/>
              </a:solidFill>
            </a:endParaRPr>
          </a:p>
          <a:p>
            <a:pPr marL="914400" lvl="1" indent="-323850" algn="l" rtl="0">
              <a:lnSpc>
                <a:spcPct val="115000"/>
              </a:lnSpc>
              <a:spcBef>
                <a:spcPts val="0"/>
              </a:spcBef>
              <a:spcAft>
                <a:spcPts val="0"/>
              </a:spcAft>
              <a:buClr>
                <a:srgbClr val="351C75"/>
              </a:buClr>
              <a:buSzPts val="1500"/>
              <a:buFont typeface="Open Sans"/>
              <a:buChar char="–"/>
            </a:pPr>
            <a:r>
              <a:rPr lang="en-US" sz="1500">
                <a:solidFill>
                  <a:srgbClr val="351C75"/>
                </a:solidFill>
              </a:rPr>
              <a:t>PI: Responsible for adhering to internal controls that are established by their unit for each award. </a:t>
            </a:r>
            <a:endParaRPr sz="1500">
              <a:solidFill>
                <a:srgbClr val="351C75"/>
              </a:solidFill>
            </a:endParaRPr>
          </a:p>
          <a:p>
            <a:pPr marL="1371600" lvl="2" indent="-323850" algn="l" rtl="0">
              <a:lnSpc>
                <a:spcPct val="115000"/>
              </a:lnSpc>
              <a:spcBef>
                <a:spcPts val="0"/>
              </a:spcBef>
              <a:spcAft>
                <a:spcPts val="0"/>
              </a:spcAft>
              <a:buClr>
                <a:srgbClr val="351C75"/>
              </a:buClr>
              <a:buSzPts val="1500"/>
              <a:buChar char="&gt;"/>
            </a:pPr>
            <a:r>
              <a:rPr lang="en-US" sz="1500">
                <a:solidFill>
                  <a:srgbClr val="351C75"/>
                </a:solidFill>
              </a:rPr>
              <a:t>Added detailed actions that might result from non-compliance</a:t>
            </a:r>
            <a:endParaRPr sz="1500">
              <a:solidFill>
                <a:srgbClr val="351C75"/>
              </a:solidFill>
            </a:endParaRPr>
          </a:p>
          <a:p>
            <a:pPr marL="1371600" lvl="2" indent="-323850" algn="l" rtl="0">
              <a:lnSpc>
                <a:spcPct val="115000"/>
              </a:lnSpc>
              <a:spcBef>
                <a:spcPts val="0"/>
              </a:spcBef>
              <a:spcAft>
                <a:spcPts val="0"/>
              </a:spcAft>
              <a:buClr>
                <a:srgbClr val="351C75"/>
              </a:buClr>
              <a:buSzPts val="1500"/>
              <a:buChar char="&gt;"/>
            </a:pPr>
            <a:r>
              <a:rPr lang="en-US" sz="1500">
                <a:solidFill>
                  <a:srgbClr val="351C75"/>
                </a:solidFill>
              </a:rPr>
              <a:t>Added line for deficit resolution responsibilities</a:t>
            </a:r>
            <a:endParaRPr sz="1500">
              <a:solidFill>
                <a:srgbClr val="351C75"/>
              </a:solidFill>
            </a:endParaRPr>
          </a:p>
          <a:p>
            <a:pPr marL="0" lvl="0" indent="0" algn="l" rtl="0">
              <a:lnSpc>
                <a:spcPct val="115000"/>
              </a:lnSpc>
              <a:spcBef>
                <a:spcPts val="0"/>
              </a:spcBef>
              <a:spcAft>
                <a:spcPts val="0"/>
              </a:spcAft>
              <a:buNone/>
            </a:pPr>
            <a:endParaRPr sz="1500">
              <a:solidFill>
                <a:srgbClr val="351C75"/>
              </a:solidFill>
            </a:endParaRPr>
          </a:p>
          <a:p>
            <a:pPr marL="457200" lvl="0" indent="-323850" algn="l" rtl="0">
              <a:lnSpc>
                <a:spcPct val="115000"/>
              </a:lnSpc>
              <a:spcBef>
                <a:spcPts val="0"/>
              </a:spcBef>
              <a:spcAft>
                <a:spcPts val="0"/>
              </a:spcAft>
              <a:buClr>
                <a:srgbClr val="351C75"/>
              </a:buClr>
              <a:buSzPts val="1500"/>
              <a:buFont typeface="Open Sans"/>
              <a:buChar char="&gt;"/>
            </a:pPr>
            <a:r>
              <a:rPr lang="en-US" sz="1500">
                <a:solidFill>
                  <a:srgbClr val="351C75"/>
                </a:solidFill>
              </a:rPr>
              <a:t>Moved list of “other fiscal GIMs” to resource section and include a link from the purpose of the GIM </a:t>
            </a:r>
            <a:endParaRPr sz="1500">
              <a:solidFill>
                <a:srgbClr val="351C75"/>
              </a:solidFill>
            </a:endParaRPr>
          </a:p>
          <a:p>
            <a:pPr marL="0" lvl="0" indent="0" algn="l" rtl="0">
              <a:lnSpc>
                <a:spcPct val="115000"/>
              </a:lnSpc>
              <a:spcBef>
                <a:spcPts val="0"/>
              </a:spcBef>
              <a:spcAft>
                <a:spcPts val="0"/>
              </a:spcAft>
              <a:buNone/>
            </a:pPr>
            <a:endParaRPr sz="1500">
              <a:solidFill>
                <a:srgbClr val="351C75"/>
              </a:solidFill>
            </a:endParaRPr>
          </a:p>
          <a:p>
            <a:pPr marL="0" lvl="0" indent="0" algn="l" rtl="0">
              <a:lnSpc>
                <a:spcPct val="115000"/>
              </a:lnSpc>
              <a:spcBef>
                <a:spcPts val="0"/>
              </a:spcBef>
              <a:spcAft>
                <a:spcPts val="0"/>
              </a:spcAft>
              <a:buNone/>
            </a:pPr>
            <a:r>
              <a:rPr lang="en-US" sz="1500" b="1">
                <a:solidFill>
                  <a:srgbClr val="351C75"/>
                </a:solidFill>
              </a:rPr>
              <a:t>Subaward invoice delegation policy has not changed.</a:t>
            </a:r>
            <a:r>
              <a:rPr lang="en-US" sz="1500">
                <a:solidFill>
                  <a:srgbClr val="351C75"/>
                </a:solidFill>
              </a:rPr>
              <a:t> </a:t>
            </a:r>
            <a:endParaRPr sz="1500">
              <a:solidFill>
                <a:srgbClr val="351C75"/>
              </a:solidFill>
            </a:endParaRPr>
          </a:p>
          <a:p>
            <a:pPr marL="0" lvl="0" indent="0" algn="l" rtl="0">
              <a:lnSpc>
                <a:spcPct val="115000"/>
              </a:lnSpc>
              <a:spcBef>
                <a:spcPts val="0"/>
              </a:spcBef>
              <a:spcAft>
                <a:spcPts val="0"/>
              </a:spcAft>
              <a:buNone/>
            </a:pPr>
            <a:r>
              <a:rPr lang="en-US" sz="1500">
                <a:solidFill>
                  <a:srgbClr val="351C75"/>
                </a:solidFill>
              </a:rPr>
              <a:t>WD Finance handles a little different &amp; PI’s are required to approve </a:t>
            </a:r>
            <a:endParaRPr sz="1500">
              <a:solidFill>
                <a:srgbClr val="351C75"/>
              </a:solidFill>
            </a:endParaRPr>
          </a:p>
          <a:p>
            <a:pPr marL="0" lvl="0" indent="0" algn="l" rtl="0">
              <a:lnSpc>
                <a:spcPct val="115000"/>
              </a:lnSpc>
              <a:spcBef>
                <a:spcPts val="0"/>
              </a:spcBef>
              <a:spcAft>
                <a:spcPts val="0"/>
              </a:spcAft>
              <a:buNone/>
            </a:pPr>
            <a:r>
              <a:rPr lang="en-US" sz="1500">
                <a:solidFill>
                  <a:srgbClr val="351C75"/>
                </a:solidFill>
              </a:rPr>
              <a:t>subaward invoices within WD Finance.</a:t>
            </a:r>
            <a:endParaRPr sz="1500">
              <a:solidFill>
                <a:srgbClr val="351C75"/>
              </a:solidFill>
            </a:endParaRPr>
          </a:p>
          <a:p>
            <a:pPr marL="457200" marR="0" lvl="0" indent="0" algn="l" rtl="0">
              <a:lnSpc>
                <a:spcPct val="115000"/>
              </a:lnSpc>
              <a:spcBef>
                <a:spcPts val="0"/>
              </a:spcBef>
              <a:spcAft>
                <a:spcPts val="0"/>
              </a:spcAft>
              <a:buNone/>
            </a:pP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3</a:t>
            </a:r>
            <a:endParaRPr/>
          </a:p>
        </p:txBody>
      </p:sp>
      <p:sp>
        <p:nvSpPr>
          <p:cNvPr id="282" name="Google Shape;282;p50"/>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Char char="&gt;"/>
            </a:pPr>
            <a:r>
              <a:rPr lang="en-US" sz="2000">
                <a:solidFill>
                  <a:schemeClr val="dk2"/>
                </a:solidFill>
              </a:rPr>
              <a:t>Updated policy statement to encompass not just proposals, but rates used on awards </a:t>
            </a:r>
            <a:endParaRPr sz="2000">
              <a:solidFill>
                <a:schemeClr val="dk2"/>
              </a:solidFill>
            </a:endParaRPr>
          </a:p>
          <a:p>
            <a:pPr marL="457200" lvl="0" indent="-355600" algn="l" rtl="0">
              <a:lnSpc>
                <a:spcPct val="115000"/>
              </a:lnSpc>
              <a:spcBef>
                <a:spcPts val="0"/>
              </a:spcBef>
              <a:spcAft>
                <a:spcPts val="0"/>
              </a:spcAft>
              <a:buClr>
                <a:schemeClr val="dk2"/>
              </a:buClr>
              <a:buSzPts val="2000"/>
              <a:buFont typeface="Open Sans"/>
              <a:buChar char="&gt;"/>
            </a:pPr>
            <a:r>
              <a:rPr lang="en-US" sz="2000">
                <a:solidFill>
                  <a:schemeClr val="dk2"/>
                </a:solidFill>
              </a:rPr>
              <a:t>Added a statement that benefit rates are automatically calculated based on payroll classification assigned to individual within payroll system</a:t>
            </a:r>
            <a:endParaRPr sz="2000">
              <a:solidFill>
                <a:schemeClr val="dk2"/>
              </a:solidFill>
            </a:endParaRPr>
          </a:p>
          <a:p>
            <a:pPr marL="457200" lvl="0" indent="-355600" algn="l" rtl="0">
              <a:lnSpc>
                <a:spcPct val="115000"/>
              </a:lnSpc>
              <a:spcBef>
                <a:spcPts val="0"/>
              </a:spcBef>
              <a:spcAft>
                <a:spcPts val="0"/>
              </a:spcAft>
              <a:buClr>
                <a:schemeClr val="dk2"/>
              </a:buClr>
              <a:buSzPts val="2000"/>
              <a:buFont typeface="Open Sans"/>
              <a:buChar char="&gt;"/>
            </a:pPr>
            <a:r>
              <a:rPr lang="en-US" sz="2000">
                <a:solidFill>
                  <a:schemeClr val="dk2"/>
                </a:solidFill>
              </a:rPr>
              <a:t>Moved specific explanation of elements of fringe benefits (e.g. separation leave) out of GIM since this is already covered by the </a:t>
            </a:r>
            <a:r>
              <a:rPr lang="en-US" sz="2000" u="sng">
                <a:solidFill>
                  <a:schemeClr val="dk2"/>
                </a:solidFill>
                <a:hlinkClick r:id="rId3">
                  <a:extLst>
                    <a:ext uri="{A12FA001-AC4F-418D-AE19-62706E023703}">
                      <ahyp:hlinkClr xmlns:ahyp="http://schemas.microsoft.com/office/drawing/2018/hyperlinkcolor" val="tx"/>
                    </a:ext>
                  </a:extLst>
                </a:hlinkClick>
              </a:rPr>
              <a:t>Financial Accounting site</a:t>
            </a:r>
            <a:endParaRPr sz="2000">
              <a:solidFill>
                <a:schemeClr val="dk2"/>
              </a:solidFill>
            </a:endParaRPr>
          </a:p>
          <a:p>
            <a:pPr marL="457200" lvl="0" indent="-355600" algn="l" rtl="0">
              <a:lnSpc>
                <a:spcPct val="115000"/>
              </a:lnSpc>
              <a:spcBef>
                <a:spcPts val="0"/>
              </a:spcBef>
              <a:spcAft>
                <a:spcPts val="0"/>
              </a:spcAft>
              <a:buClr>
                <a:schemeClr val="dk2"/>
              </a:buClr>
              <a:buSzPts val="2000"/>
              <a:buFont typeface="Open Sans"/>
              <a:buChar char="&gt;"/>
            </a:pPr>
            <a:r>
              <a:rPr lang="en-US" sz="2000">
                <a:solidFill>
                  <a:schemeClr val="dk2"/>
                </a:solidFill>
              </a:rPr>
              <a:t>Responsibilities section  </a:t>
            </a:r>
            <a:endParaRPr sz="2000">
              <a:solidFill>
                <a:schemeClr val="dk2"/>
              </a:solidFill>
            </a:endParaRPr>
          </a:p>
          <a:p>
            <a:pPr marL="914400" lvl="1" indent="-355600" algn="l" rtl="0">
              <a:lnSpc>
                <a:spcPct val="115000"/>
              </a:lnSpc>
              <a:spcBef>
                <a:spcPts val="0"/>
              </a:spcBef>
              <a:spcAft>
                <a:spcPts val="0"/>
              </a:spcAft>
              <a:buClr>
                <a:schemeClr val="dk2"/>
              </a:buClr>
              <a:buSzPts val="2000"/>
              <a:buChar char="–"/>
            </a:pPr>
            <a:r>
              <a:rPr lang="en-US">
                <a:solidFill>
                  <a:schemeClr val="dk2"/>
                </a:solidFill>
              </a:rPr>
              <a:t>Added GCA responsibilities </a:t>
            </a:r>
            <a:endParaRPr>
              <a:solidFill>
                <a:schemeClr val="dk2"/>
              </a:solidFill>
            </a:endParaRPr>
          </a:p>
          <a:p>
            <a:pPr marL="914400" lvl="1" indent="-355600" algn="l" rtl="0">
              <a:lnSpc>
                <a:spcPct val="115000"/>
              </a:lnSpc>
              <a:spcBef>
                <a:spcPts val="0"/>
              </a:spcBef>
              <a:spcAft>
                <a:spcPts val="0"/>
              </a:spcAft>
              <a:buClr>
                <a:schemeClr val="dk2"/>
              </a:buClr>
              <a:buSzPts val="2000"/>
              <a:buChar char="–"/>
            </a:pPr>
            <a:r>
              <a:rPr lang="en-US">
                <a:solidFill>
                  <a:schemeClr val="dk2"/>
                </a:solidFill>
              </a:rPr>
              <a:t>OSP: Removed bullet on reviewing benefit rates</a:t>
            </a:r>
            <a:endParaRPr>
              <a:solidFill>
                <a:schemeClr val="dk2"/>
              </a:solidFill>
            </a:endParaRPr>
          </a:p>
          <a:p>
            <a:pPr marL="914400" lvl="0" indent="0" algn="l" rtl="0">
              <a:lnSpc>
                <a:spcPct val="115000"/>
              </a:lnSpc>
              <a:spcBef>
                <a:spcPts val="0"/>
              </a:spcBef>
              <a:spcAft>
                <a:spcPts val="0"/>
              </a:spcAft>
              <a:buNone/>
            </a:pPr>
            <a:endParaRPr sz="1500">
              <a:solidFill>
                <a:srgbClr val="000000"/>
              </a:solidFill>
            </a:endParaRPr>
          </a:p>
          <a:p>
            <a:pPr marL="457200" lvl="0" indent="0" algn="l" rtl="0">
              <a:lnSpc>
                <a:spcPct val="115000"/>
              </a:lnSpc>
              <a:spcBef>
                <a:spcPts val="0"/>
              </a:spcBef>
              <a:spcAft>
                <a:spcPts val="0"/>
              </a:spcAft>
              <a:buNone/>
            </a:pPr>
            <a:endParaRPr sz="1500">
              <a:solidFill>
                <a:srgbClr val="351C75"/>
              </a:solidFill>
            </a:endParaRPr>
          </a:p>
          <a:p>
            <a:pPr marL="0" marR="0" lvl="0" indent="0" algn="l" rtl="0">
              <a:lnSpc>
                <a:spcPct val="115000"/>
              </a:lnSpc>
              <a:spcBef>
                <a:spcPts val="0"/>
              </a:spcBef>
              <a:spcAft>
                <a:spcPts val="0"/>
              </a:spcAft>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9</a:t>
            </a:r>
            <a:endParaRPr/>
          </a:p>
        </p:txBody>
      </p:sp>
      <p:sp>
        <p:nvSpPr>
          <p:cNvPr id="289" name="Google Shape;289;p51"/>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rgbClr val="000000"/>
              </a:solidFill>
            </a:endParaRPr>
          </a:p>
          <a:p>
            <a:pPr marL="457200" lvl="0" indent="-381000" algn="l" rtl="0">
              <a:lnSpc>
                <a:spcPct val="115000"/>
              </a:lnSpc>
              <a:spcBef>
                <a:spcPts val="0"/>
              </a:spcBef>
              <a:spcAft>
                <a:spcPts val="0"/>
              </a:spcAft>
              <a:buClr>
                <a:schemeClr val="dk2"/>
              </a:buClr>
              <a:buSzPts val="2400"/>
              <a:buChar char="&gt;"/>
            </a:pPr>
            <a:r>
              <a:rPr lang="en-US">
                <a:solidFill>
                  <a:schemeClr val="dk2"/>
                </a:solidFill>
              </a:rPr>
              <a:t>Title changed from Advance Budget Numbers to Advance Spending on Sponsored Awards</a:t>
            </a:r>
            <a:endParaRPr>
              <a:solidFill>
                <a:schemeClr val="dk2"/>
              </a:solidFill>
            </a:endParaRPr>
          </a:p>
          <a:p>
            <a:pPr marL="457200" lvl="0" indent="0" algn="l" rtl="0">
              <a:lnSpc>
                <a:spcPct val="115000"/>
              </a:lnSpc>
              <a:spcBef>
                <a:spcPts val="0"/>
              </a:spcBef>
              <a:spcAft>
                <a:spcPts val="0"/>
              </a:spcAft>
              <a:buNone/>
            </a:pPr>
            <a:endParaRPr>
              <a:solidFill>
                <a:schemeClr val="dk2"/>
              </a:solidFill>
            </a:endParaRPr>
          </a:p>
          <a:p>
            <a:pPr marL="457200" lvl="0" indent="-381000" algn="l" rtl="0">
              <a:lnSpc>
                <a:spcPct val="115000"/>
              </a:lnSpc>
              <a:spcBef>
                <a:spcPts val="0"/>
              </a:spcBef>
              <a:spcAft>
                <a:spcPts val="0"/>
              </a:spcAft>
              <a:buClr>
                <a:schemeClr val="dk2"/>
              </a:buClr>
              <a:buSzPts val="2400"/>
              <a:buChar char="&gt;"/>
            </a:pPr>
            <a:r>
              <a:rPr lang="en-US">
                <a:solidFill>
                  <a:schemeClr val="dk2"/>
                </a:solidFill>
              </a:rPr>
              <a:t>Removed references to budget number </a:t>
            </a:r>
            <a:endParaRPr>
              <a:solidFill>
                <a:schemeClr val="dk2"/>
              </a:solidFill>
            </a:endParaRPr>
          </a:p>
          <a:p>
            <a:pPr marL="0" lvl="0" indent="0" algn="l" rtl="0">
              <a:lnSpc>
                <a:spcPct val="115000"/>
              </a:lnSpc>
              <a:spcBef>
                <a:spcPts val="0"/>
              </a:spcBef>
              <a:spcAft>
                <a:spcPts val="0"/>
              </a:spcAft>
              <a:buNone/>
            </a:pP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GIM 15</a:t>
            </a:r>
            <a:endParaRPr/>
          </a:p>
        </p:txBody>
      </p:sp>
      <p:sp>
        <p:nvSpPr>
          <p:cNvPr id="296" name="Google Shape;296;p52"/>
          <p:cNvSpPr txBox="1">
            <a:spLocks noGrp="1"/>
          </p:cNvSpPr>
          <p:nvPr>
            <p:ph type="body" idx="2"/>
          </p:nvPr>
        </p:nvSpPr>
        <p:spPr>
          <a:xfrm>
            <a:off x="720200" y="1421250"/>
            <a:ext cx="7788000" cy="40155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2"/>
              </a:buClr>
              <a:buSzPts val="2100"/>
              <a:buFont typeface="Open Sans"/>
              <a:buChar char="&gt;"/>
            </a:pPr>
            <a:r>
              <a:rPr lang="en-US" sz="2100">
                <a:solidFill>
                  <a:schemeClr val="dk2"/>
                </a:solidFill>
              </a:rPr>
              <a:t>Updated effort reporting references to reflect future state process &amp; better align GIM 35 (Effort Reporting) and this GIM</a:t>
            </a:r>
            <a:endParaRPr sz="2100">
              <a:solidFill>
                <a:schemeClr val="dk2"/>
              </a:solidFill>
            </a:endParaRPr>
          </a:p>
          <a:p>
            <a:pPr marL="457200" lvl="0" indent="-361950" algn="l" rtl="0">
              <a:lnSpc>
                <a:spcPct val="115000"/>
              </a:lnSpc>
              <a:spcBef>
                <a:spcPts val="0"/>
              </a:spcBef>
              <a:spcAft>
                <a:spcPts val="0"/>
              </a:spcAft>
              <a:buClr>
                <a:schemeClr val="dk2"/>
              </a:buClr>
              <a:buSzPts val="2100"/>
              <a:buFont typeface="Open Sans"/>
              <a:buChar char="&gt;"/>
            </a:pPr>
            <a:r>
              <a:rPr lang="en-US" sz="2100">
                <a:solidFill>
                  <a:schemeClr val="dk2"/>
                </a:solidFill>
              </a:rPr>
              <a:t>Updated responsibilities sections to explain more clearly what the responsibilities are</a:t>
            </a:r>
            <a:endParaRPr sz="2100">
              <a:solidFill>
                <a:schemeClr val="dk2"/>
              </a:solidFill>
            </a:endParaRPr>
          </a:p>
          <a:p>
            <a:pPr marL="457200" lvl="0" indent="-361950" algn="l" rtl="0">
              <a:lnSpc>
                <a:spcPct val="115000"/>
              </a:lnSpc>
              <a:spcBef>
                <a:spcPts val="0"/>
              </a:spcBef>
              <a:spcAft>
                <a:spcPts val="0"/>
              </a:spcAft>
              <a:buClr>
                <a:schemeClr val="dk2"/>
              </a:buClr>
              <a:buSzPts val="2100"/>
              <a:buFont typeface="Open Sans"/>
              <a:buChar char="&gt;"/>
            </a:pPr>
            <a:r>
              <a:rPr lang="en-US" sz="2100">
                <a:solidFill>
                  <a:schemeClr val="dk2"/>
                </a:solidFill>
              </a:rPr>
              <a:t>Removed “A single cost is not to be transferred more than once.” </a:t>
            </a:r>
            <a:endParaRPr sz="2100">
              <a:solidFill>
                <a:schemeClr val="dk2"/>
              </a:solidFill>
            </a:endParaRPr>
          </a:p>
          <a:p>
            <a:pPr marL="914400" lvl="1" indent="-298450" algn="l" rtl="0">
              <a:lnSpc>
                <a:spcPct val="115000"/>
              </a:lnSpc>
              <a:spcBef>
                <a:spcPts val="0"/>
              </a:spcBef>
              <a:spcAft>
                <a:spcPts val="0"/>
              </a:spcAft>
              <a:buClr>
                <a:schemeClr val="dk2"/>
              </a:buClr>
              <a:buSzPts val="1100"/>
              <a:buChar char="–"/>
            </a:pPr>
            <a:r>
              <a:rPr lang="en-US" sz="2100">
                <a:solidFill>
                  <a:schemeClr val="dk2"/>
                </a:solidFill>
              </a:rPr>
              <a:t>If </a:t>
            </a:r>
            <a:r>
              <a:rPr lang="en-US" sz="2050">
                <a:solidFill>
                  <a:schemeClr val="dk2"/>
                </a:solidFill>
                <a:highlight>
                  <a:srgbClr val="FFFFFF"/>
                </a:highlight>
              </a:rPr>
              <a:t>the cost is really not charged to the right budget, it needs to be corrected regardless of how many times a transfer has already taken place. </a:t>
            </a:r>
            <a:endParaRPr sz="2100">
              <a:solidFill>
                <a:schemeClr val="dk2"/>
              </a:solidFill>
            </a:endParaRPr>
          </a:p>
          <a:p>
            <a:pPr marL="457200" lvl="0" indent="-361950" algn="l" rtl="0">
              <a:lnSpc>
                <a:spcPct val="115000"/>
              </a:lnSpc>
              <a:spcBef>
                <a:spcPts val="0"/>
              </a:spcBef>
              <a:spcAft>
                <a:spcPts val="0"/>
              </a:spcAft>
              <a:buClr>
                <a:schemeClr val="dk2"/>
              </a:buClr>
              <a:buSzPts val="2100"/>
              <a:buFont typeface="Open Sans"/>
              <a:buChar char="&gt;"/>
            </a:pPr>
            <a:r>
              <a:rPr lang="en-US" sz="2100">
                <a:solidFill>
                  <a:schemeClr val="dk2"/>
                </a:solidFill>
              </a:rPr>
              <a:t>Removed procedures and guidance around minimum threshold cost transfers</a:t>
            </a:r>
            <a:endParaRPr sz="2100">
              <a:solidFill>
                <a:schemeClr val="dk2"/>
              </a:solidFill>
            </a:endParaRPr>
          </a:p>
          <a:p>
            <a:pPr marL="0" marR="0" lvl="0" indent="0" algn="l" rtl="0">
              <a:lnSpc>
                <a:spcPct val="115000"/>
              </a:lnSpc>
              <a:spcBef>
                <a:spcPts val="0"/>
              </a:spcBef>
              <a:spcAft>
                <a:spcPts val="0"/>
              </a:spcAft>
              <a:buNone/>
            </a:pPr>
            <a:endParaRPr sz="2800">
              <a:solidFill>
                <a:schemeClr val="dk2"/>
              </a:solidFill>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On-screen Show (4:3)</PresentationFormat>
  <Paragraphs>255</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Open Sans</vt:lpstr>
      <vt:lpstr>Calibri</vt:lpstr>
      <vt:lpstr>Merriweather Sans</vt:lpstr>
      <vt:lpstr>Encode Sans Black</vt:lpstr>
      <vt:lpstr>Open Sans Light</vt:lpstr>
      <vt:lpstr>2_Custom Design</vt:lpstr>
      <vt:lpstr>Office Theme</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2023-06-09T17:23:56Z</dcterms:modified>
</cp:coreProperties>
</file>