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Encode Sans Black" panose="020B0604020202020204" charset="0"/>
      <p:bold r:id="rId19"/>
    </p:embeddedFont>
    <p:embeddedFont>
      <p:font typeface="Merriweather Sans" pitchFamily="2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sites/default/files/mram/2023.04/04%20UWFT%20Sponsored%20Program%20Transitions%20Round%20Two.MRAM_.4.13.23.pptx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1112279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61112279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18b5b412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18b5b412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418b5b4128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2682da1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2682da1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252682da13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94e3e67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94e3e67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April MRAM - UWFT Transitions: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https://finance.uw.edu/gca/sites/default/files/mram/2023.04/04%20UWFT%20Sponsored%20Program%20Transitions%20Round%20Two.MRAM_.4.13.23.pptx</a:t>
            </a:r>
            <a:r>
              <a:rPr lang="en-US"/>
              <a:t> </a:t>
            </a:r>
            <a:endParaRPr/>
          </a:p>
        </p:txBody>
      </p:sp>
      <p:sp>
        <p:nvSpPr>
          <p:cNvPr id="82" name="Google Shape;82;g2294e3e674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94e3e674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94e3e674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294e3e674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94e3e674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294e3e674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294e3e6741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2913b99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62913b99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gca/sites/default/files/mram/2023.04/04%20UWFT%20Sponsored%20Program%20Transitions%20Round%20Two.MRAM_.4.13.23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sp@uw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3750">
                <a:latin typeface="Open Sans"/>
                <a:ea typeface="Open Sans"/>
                <a:cs typeface="Open Sans"/>
                <a:sym typeface="Open Sans"/>
              </a:rPr>
              <a:t>Where are Awards &amp; Modification requests during OSP’s cutover?</a:t>
            </a:r>
            <a:endParaRPr sz="375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3050">
                <a:latin typeface="Open Sans"/>
                <a:ea typeface="Open Sans"/>
                <a:cs typeface="Open Sans"/>
                <a:sym typeface="Open Sans"/>
              </a:rPr>
              <a:t>What happens at Go-Live?</a:t>
            </a:r>
            <a:endParaRPr sz="30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June 16, 2023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Cutover:  June 12-July 6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/>
              <a:t>OSP is not processing awards or fiscal-related award modifications during cutover.</a:t>
            </a:r>
            <a:endParaRPr sz="2800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  <a:p>
            <a:pPr marL="457200" marR="0" lvl="0" indent="-406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Char char="&gt;"/>
            </a:pPr>
            <a:r>
              <a:rPr lang="en-US" sz="2800"/>
              <a:t>All items received during this time (from sponsors) will be collected for conversion at Go-live.</a:t>
            </a:r>
            <a:endParaRPr sz="2800"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Collection process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665901" y="1504150"/>
            <a:ext cx="73155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480"/>
              </a:spcBef>
              <a:spcAft>
                <a:spcPts val="0"/>
              </a:spcAft>
              <a:buSzPts val="2600"/>
              <a:buChar char="&gt;"/>
            </a:pPr>
            <a:r>
              <a:rPr lang="en-US" sz="2600"/>
              <a:t>Unilateral awards &amp; modifications e.g. no negotiation of terms and conditions needed</a:t>
            </a:r>
            <a:endParaRPr sz="26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Assigned to “MAILOUT” as a </a:t>
            </a:r>
            <a:r>
              <a:rPr lang="en-US" sz="2200" i="1"/>
              <a:t>temporary</a:t>
            </a:r>
            <a:r>
              <a:rPr lang="en-US" sz="2200"/>
              <a:t> holding spot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No processing unless an item requires submission in a sponsor system by a deadline during cutover</a:t>
            </a:r>
            <a:endParaRPr sz="22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&gt;"/>
            </a:pPr>
            <a:r>
              <a:rPr lang="en-US" sz="2600"/>
              <a:t>Bilateral awards &amp; modifications e.g. may require negotiation:  </a:t>
            </a:r>
            <a:endParaRPr sz="26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sz="2200"/>
              <a:t>Assigned to reviewers 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Conversion beginning 7/07</a:t>
            </a: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2"/>
          </p:nvPr>
        </p:nvSpPr>
        <p:spPr>
          <a:xfrm>
            <a:off x="659300" y="1439800"/>
            <a:ext cx="8196300" cy="43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All existing budget numbers went through automatic conversion during cutover.</a:t>
            </a:r>
            <a:endParaRPr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All OSP collected items must be converted manually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hlinkClick r:id="rId3"/>
              </a:rPr>
              <a:t>Priority items first</a:t>
            </a:r>
            <a:r>
              <a:rPr lang="en-US"/>
              <a:t> - goal is to convert during month of July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All the rest will be converted soon after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Converted means: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All new awards matched with their eGC1, basic information entered, then sent to PI/campus for SAGE Budget worksheet and additional fields completed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All fiscal-related modifications matched with their award, basic information entered, sent to PI/campus for additional information needed.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What does this mean for tracking?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Please visit the special session MRAM in July</a:t>
            </a:r>
            <a:endParaRPr/>
          </a:p>
          <a:p>
            <a:pPr marL="9144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Prepare for Go-Live During Cutover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2"/>
          </p:nvPr>
        </p:nvSpPr>
        <p:spPr>
          <a:xfrm>
            <a:off x="659300" y="1464075"/>
            <a:ext cx="8196300" cy="42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Have a changes to an award you used to send on eGC1?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b="1"/>
              <a:t>Do not</a:t>
            </a:r>
            <a:r>
              <a:rPr lang="en-US"/>
              <a:t> route an eGC1 for award changes that will no longer be processed on an eGC1.</a:t>
            </a:r>
            <a:endParaRPr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Supplements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RPPRs (unless they are due before 7/07)</a:t>
            </a:r>
            <a:endParaRPr sz="2000"/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Scope changes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Hold off on submitting award modification requests, e.g. extensions, unless an emergency needs submission to a sponsor during cutover.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-US" sz="2000"/>
              <a:t>If you have an award to send to OSP: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 b="1"/>
              <a:t>Route </a:t>
            </a:r>
            <a:r>
              <a:rPr lang="en-US"/>
              <a:t>an ATF eGC1 for an award received that does not have an eGC1 in place. An approved eGC1 is needed to process an Award Set-up Request at Go-Live!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If you have an approved eGC1 already:  Hold off on sending in awards to </a:t>
            </a:r>
            <a:r>
              <a:rPr lang="en-US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osp@uw.edu</a:t>
            </a:r>
            <a:r>
              <a:rPr lang="en-US"/>
              <a:t>  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Items you have “Collected” - as of July 7th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500"/>
              <a:t>Award Changes:  Use an Award Modification in SAGE</a:t>
            </a:r>
            <a:endParaRPr sz="25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500"/>
              <a:t>New Awards:  Use an Award Set-Up Request in SAGE</a:t>
            </a:r>
            <a:endParaRPr sz="25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-US" sz="30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On-screen Show (4:3)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Century Gothic</vt:lpstr>
      <vt:lpstr>Encode Sans Black</vt:lpstr>
      <vt:lpstr>Open Sans</vt:lpstr>
      <vt:lpstr>Open Sans Light</vt:lpstr>
      <vt:lpstr>Merriweather Sans</vt:lpstr>
      <vt:lpstr>Arial</vt:lpstr>
      <vt:lpstr>Calibri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2023-06-16T17:43:31Z</dcterms:modified>
</cp:coreProperties>
</file>