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 id="2147483696" r:id="rId3"/>
    <p:sldMasterId id="2147483697" r:id="rId4"/>
    <p:sldMasterId id="2147483698" r:id="rId5"/>
    <p:sldMasterId id="2147483699" r:id="rId6"/>
    <p:sldMasterId id="2147483700" r:id="rId7"/>
    <p:sldMasterId id="2147483701" r:id="rId8"/>
  </p:sldMasterIdLst>
  <p:notesMasterIdLst>
    <p:notesMasterId r:id="rId6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Encode Sans" panose="020B0604020202020204" charset="0"/>
      <p:regular r:id="rId70"/>
      <p:bold r:id="rId71"/>
    </p:embeddedFont>
    <p:embeddedFont>
      <p:font typeface="Encode Sans Black" panose="020B0604020202020204" charset="0"/>
      <p:bold r:id="rId72"/>
    </p:embeddedFont>
    <p:embeddedFont>
      <p:font typeface="Merriweather Sans" pitchFamily="2" charset="0"/>
      <p:regular r:id="rId73"/>
      <p:bold r:id="rId74"/>
      <p:italic r:id="rId75"/>
      <p:boldItalic r:id="rId76"/>
    </p:embeddedFont>
    <p:embeddedFont>
      <p:font typeface="Open Sans" panose="020B0606030504020204" pitchFamily="34" charset="0"/>
      <p:regular r:id="rId77"/>
      <p:bold r:id="rId78"/>
      <p:italic r:id="rId79"/>
      <p:boldItalic r:id="rId80"/>
    </p:embeddedFont>
    <p:embeddedFont>
      <p:font typeface="Open Sans Light" panose="020B030603050402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70DEA3-ACD6-4977-8986-08E1CCCC1A38}">
  <a:tblStyle styleId="{5770DEA3-ACD6-4977-8986-08E1CCCC1A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207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font" Target="fonts/font3.fntdata"/><Relationship Id="rId84" Type="http://schemas.openxmlformats.org/officeDocument/2006/relationships/font" Target="fonts/font19.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1.fntdata"/><Relationship Id="rId7" Type="http://schemas.openxmlformats.org/officeDocument/2006/relationships/slideMaster" Target="slideMasters/slideMaster7.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1.fntdata"/><Relationship Id="rId87"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130d8816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3130d88166_0_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261" name="Google Shape;261;g23130d88166_0_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58d9400f1b_2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58d9400f1b_2_3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8d9400f1b_2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58d9400f1b_2_3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58d9400f1b_2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258d9400f1b_2_3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8d9400f1b_2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258d9400f1b_2_3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58d9400f1b_2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58d9400f1b_2_3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58d9400f1b_2_4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56" name="Google Shape;356;g258d9400f1b_2_4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58d9400f1b_2_4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58d9400f1b_2_4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Speaker: Juan</a:t>
            </a:r>
            <a:endParaRPr/>
          </a:p>
          <a:p>
            <a:pPr marL="0" lvl="0" indent="0" algn="l" rtl="0">
              <a:spcBef>
                <a:spcPts val="0"/>
              </a:spcBef>
              <a:spcAft>
                <a:spcPts val="0"/>
              </a:spcAft>
              <a:buNone/>
            </a:pPr>
            <a:endParaRPr/>
          </a:p>
          <a:p>
            <a:pPr marL="0" lvl="0" indent="0" algn="l" rtl="0">
              <a:spcBef>
                <a:spcPts val="0"/>
              </a:spcBef>
              <a:spcAft>
                <a:spcPts val="0"/>
              </a:spcAft>
              <a:buNone/>
            </a:pPr>
            <a:r>
              <a:rPr lang="en"/>
              <a:t>Our two offices have created this priority list to ensure the most time sensitive and impactful items receive attention they deserve: </a:t>
            </a:r>
            <a:endParaRPr/>
          </a:p>
        </p:txBody>
      </p:sp>
      <p:sp>
        <p:nvSpPr>
          <p:cNvPr id="363" name="Google Shape;363;g258d9400f1b_2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58d9400f1b_2_4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58d9400f1b_2_4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Speaker: Juan</a:t>
            </a:r>
            <a:endParaRPr/>
          </a:p>
        </p:txBody>
      </p:sp>
      <p:sp>
        <p:nvSpPr>
          <p:cNvPr id="370" name="Google Shape;370;g258d9400f1b_2_4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58d9400f1b_2_5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58d9400f1b_2_5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Speaker: Juan</a:t>
            </a:r>
            <a:endParaRPr/>
          </a:p>
        </p:txBody>
      </p:sp>
      <p:sp>
        <p:nvSpPr>
          <p:cNvPr id="377" name="Google Shape;377;g258d9400f1b_2_5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58d9400f1b_2_5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58d9400f1b_2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Speaker: Juan. Catch up activities = Changes that have happened in legacy systems post June 16th need to be caught up prior to the Life to Date balance loads so that there aren’t any reconciliation issues in late July when that data is converted. </a:t>
            </a:r>
            <a:endParaRPr/>
          </a:p>
        </p:txBody>
      </p:sp>
      <p:sp>
        <p:nvSpPr>
          <p:cNvPr id="385" name="Google Shape;385;g258d9400f1b_2_5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58d9400f1b_2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258d9400f1b_2_2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58d9400f1b_2_5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58d9400f1b_2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Speaker: Juan. Catch up activities = Changes that have happened in legacy systems post June 16th need to be caught up prior to the Life to Date balance loads so that there aren’t any reconciliation issues in late July when that data is converted. </a:t>
            </a:r>
            <a:endParaRPr/>
          </a:p>
        </p:txBody>
      </p:sp>
      <p:sp>
        <p:nvSpPr>
          <p:cNvPr id="392" name="Google Shape;392;g258d9400f1b_2_5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58d9400f1b_2_5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58d9400f1b_2_5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Speaker: Juan. Catch up activities = Changes that have happened in legacy systems post June 16th need to be caught up prior to the Life to Date balance loads so that there aren’t any reconciliation issues in late July when that data is converted. </a:t>
            </a:r>
            <a:endParaRPr/>
          </a:p>
        </p:txBody>
      </p:sp>
      <p:sp>
        <p:nvSpPr>
          <p:cNvPr id="399" name="Google Shape;399;g258d9400f1b_2_5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8d9400f1b_2_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58d9400f1b_2_5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Speaker: Juan. Gathering data on how long the various business process take and will follow up when we have them better defined and have more experience transacting in Workday.</a:t>
            </a:r>
            <a:endParaRPr/>
          </a:p>
        </p:txBody>
      </p:sp>
      <p:sp>
        <p:nvSpPr>
          <p:cNvPr id="406" name="Google Shape;406;g258d9400f1b_2_5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58d9400f1b_2_5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58d9400f1b_2_5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Speaker: Carol</a:t>
            </a:r>
            <a:endParaRPr/>
          </a:p>
        </p:txBody>
      </p:sp>
      <p:sp>
        <p:nvSpPr>
          <p:cNvPr id="413" name="Google Shape;413;g258d9400f1b_2_5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58d9400f1b_2_5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58d9400f1b_2_5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Speaker: Carol</a:t>
            </a:r>
            <a:endParaRPr sz="1100"/>
          </a:p>
        </p:txBody>
      </p:sp>
      <p:sp>
        <p:nvSpPr>
          <p:cNvPr id="420" name="Google Shape;420;g258d9400f1b_2_5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8d9400f1b_2_5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8d9400f1b_2_5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Speaker: Carol</a:t>
            </a:r>
            <a:endParaRPr sz="1100"/>
          </a:p>
        </p:txBody>
      </p:sp>
      <p:sp>
        <p:nvSpPr>
          <p:cNvPr id="429" name="Google Shape;429;g258d9400f1b_2_5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58d9400f1b_2_5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58d9400f1b_2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Speaker: Carol</a:t>
            </a:r>
            <a:endParaRPr/>
          </a:p>
        </p:txBody>
      </p:sp>
      <p:sp>
        <p:nvSpPr>
          <p:cNvPr id="437" name="Google Shape;437;g258d9400f1b_2_5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58d9400f1b_2_5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Speaker: Carol</a:t>
            </a:r>
            <a:endParaRPr sz="1200" b="0" i="0" u="none" strike="noStrike" cap="none">
              <a:solidFill>
                <a:schemeClr val="dk1"/>
              </a:solidFill>
              <a:latin typeface="Calibri"/>
              <a:ea typeface="Calibri"/>
              <a:cs typeface="Calibri"/>
              <a:sym typeface="Calibri"/>
            </a:endParaRPr>
          </a:p>
        </p:txBody>
      </p:sp>
      <p:sp>
        <p:nvSpPr>
          <p:cNvPr id="443" name="Google Shape;443;g258d9400f1b_2_5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58d9400f1b_2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258d9400f1b_2_676: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58d9400f1b_2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258d9400f1b_2_681: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8d9400f1b_2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258d9400f1b_2_2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58d9400f1b_2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 at the top of the GCA homepage</a:t>
            </a:r>
            <a:endParaRPr/>
          </a:p>
        </p:txBody>
      </p:sp>
      <p:sp>
        <p:nvSpPr>
          <p:cNvPr id="460" name="Google Shape;460;g258d9400f1b_2_686: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58d9400f1b_2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August = LTD loads</a:t>
            </a:r>
            <a:endParaRPr/>
          </a:p>
        </p:txBody>
      </p:sp>
      <p:sp>
        <p:nvSpPr>
          <p:cNvPr id="467" name="Google Shape;467;g258d9400f1b_2_692: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58d9400f1b_2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August = LTD loads</a:t>
            </a:r>
            <a:endParaRPr/>
          </a:p>
        </p:txBody>
      </p:sp>
      <p:sp>
        <p:nvSpPr>
          <p:cNvPr id="473" name="Google Shape;473;g258d9400f1b_2_697: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58d9400f1b_2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258d9400f1b_2_702: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58d9400f1b_2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g258d9400f1b_2_707: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58d9400f1b_2_8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91" name="Google Shape;491;g258d9400f1b_2_8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58d9400f1b_2_8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58d9400f1b_2_8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Amanda</a:t>
            </a:r>
            <a:endParaRPr/>
          </a:p>
        </p:txBody>
      </p:sp>
      <p:sp>
        <p:nvSpPr>
          <p:cNvPr id="498" name="Google Shape;498;g258d9400f1b_2_8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58d9400f1b_2_9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58d9400f1b_2_9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Amanda</a:t>
            </a:r>
            <a:endParaRPr/>
          </a:p>
        </p:txBody>
      </p:sp>
      <p:sp>
        <p:nvSpPr>
          <p:cNvPr id="505" name="Google Shape;505;g258d9400f1b_2_9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58d9400f1b_2_9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58d9400f1b_2_9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Amanda - Different look for search, but is searching parent names, previous/related names, acronyms, too. </a:t>
            </a:r>
            <a:endParaRPr/>
          </a:p>
        </p:txBody>
      </p:sp>
      <p:sp>
        <p:nvSpPr>
          <p:cNvPr id="513" name="Google Shape;513;g258d9400f1b_2_9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58d9400f1b_2_9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58d9400f1b_2_9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Amanda</a:t>
            </a:r>
            <a:endParaRPr/>
          </a:p>
        </p:txBody>
      </p:sp>
      <p:sp>
        <p:nvSpPr>
          <p:cNvPr id="520" name="Google Shape;520;g258d9400f1b_2_9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58d9400f1b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258d9400f1b_2_2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58d9400f1b_2_9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58d9400f1b_2_9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g258d9400f1b_2_9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58d9400f1b_2_9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58d9400f1b_2_9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g258d9400f1b_2_9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58d9400f1b_2_9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58d9400f1b_2_9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48" name="Google Shape;548;g258d9400f1b_2_9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58d9400f1b_2_9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58d9400f1b_2_9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g258d9400f1b_2_9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58d9400f1b_2_9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58d9400f1b_2_9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g258d9400f1b_2_9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58d9400f1b_2_9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58d9400f1b_2_9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g258d9400f1b_2_9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58d9400f1b_2_9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58d9400f1b_2_9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g258d9400f1b_2_9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58d9400f1b_2_9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58d9400f1b_2_9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g258d9400f1b_2_9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58d9400f1b_2_9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58d9400f1b_2_9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g258d9400f1b_2_9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58d9400f1b_2_9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1" name="Google Shape;601;g258d9400f1b_2_9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58d9400f1b_2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258d9400f1b_2_2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8d9400f1b_2_10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7" name="Google Shape;607;g258d9400f1b_2_10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58d9400f1b_2_10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58d9400f1b_2_10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g258d9400f1b_2_10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58d9400f1b_2_10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58d9400f1b_2_10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g258d9400f1b_2_10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58d9400f1b_2_10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58d9400f1b_2_10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These GIMs have been updated and need to be attached to a Modification Request to OSP/GCA</a:t>
            </a:r>
            <a:endParaRPr/>
          </a:p>
          <a:p>
            <a:pPr marL="0" lvl="0" indent="0" algn="l" rtl="0">
              <a:spcBef>
                <a:spcPts val="0"/>
              </a:spcBef>
              <a:spcAft>
                <a:spcPts val="0"/>
              </a:spcAft>
              <a:buNone/>
            </a:pPr>
            <a:r>
              <a:rPr lang="en"/>
              <a:t>- The Change of PI, F&amp;A Waiver, Concurrence letter, and Extension request form are required for Award Mod requests in SAGE.</a:t>
            </a:r>
            <a:endParaRPr/>
          </a:p>
          <a:p>
            <a:pPr marL="0" lvl="0" indent="0" algn="l" rtl="0">
              <a:spcBef>
                <a:spcPts val="0"/>
              </a:spcBef>
              <a:spcAft>
                <a:spcPts val="0"/>
              </a:spcAft>
              <a:buNone/>
            </a:pPr>
            <a:r>
              <a:rPr lang="en"/>
              <a:t>- OSP no longer gets an email for Extension Request forms - campus users must attach their responses to a mod request for extensions.</a:t>
            </a:r>
            <a:endParaRPr/>
          </a:p>
          <a:p>
            <a:pPr marL="0" lvl="0" indent="0" algn="l" rtl="0">
              <a:spcBef>
                <a:spcPts val="0"/>
              </a:spcBef>
              <a:spcAft>
                <a:spcPts val="0"/>
              </a:spcAft>
              <a:buNone/>
            </a:pPr>
            <a:r>
              <a:rPr lang="en"/>
              <a:t>- The Research lifecycle web pages continue to be updated.</a:t>
            </a:r>
            <a:endParaRPr/>
          </a:p>
        </p:txBody>
      </p:sp>
      <p:sp>
        <p:nvSpPr>
          <p:cNvPr id="628" name="Google Shape;628;g258d9400f1b_2_10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58d9400f1b_2_10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58d9400f1b_2_10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g258d9400f1b_2_10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58d9400f1b_2_1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58d9400f1b_2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t>Speaker: Juan. Mention that we’ll provide an update when the web updates are complete.</a:t>
            </a:r>
            <a:endParaRPr sz="1100"/>
          </a:p>
        </p:txBody>
      </p:sp>
      <p:sp>
        <p:nvSpPr>
          <p:cNvPr id="642" name="Google Shape;642;g258d9400f1b_2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58d9400f1b_2_1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a:t>Speaker: Juan</a:t>
            </a:r>
            <a:endParaRPr sz="1200" b="0" i="0" u="none" strike="noStrike" cap="none">
              <a:solidFill>
                <a:schemeClr val="dk1"/>
              </a:solidFill>
              <a:latin typeface="Calibri"/>
              <a:ea typeface="Calibri"/>
              <a:cs typeface="Calibri"/>
              <a:sym typeface="Calibri"/>
            </a:endParaRPr>
          </a:p>
        </p:txBody>
      </p:sp>
      <p:sp>
        <p:nvSpPr>
          <p:cNvPr id="648" name="Google Shape;648;g258d9400f1b_2_1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8d9400f1b_2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258d9400f1b_2_2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58d9400f1b_2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258d9400f1b_2_2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8d9400f1b_2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58d9400f1b_2_2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58d9400f1b_2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258d9400f1b_2_3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26"/>
        <p:cNvGrpSpPr/>
        <p:nvPr/>
      </p:nvGrpSpPr>
      <p:grpSpPr>
        <a:xfrm>
          <a:off x="0" y="0"/>
          <a:ext cx="0" cy="0"/>
          <a:chOff x="0" y="0"/>
          <a:chExt cx="0" cy="0"/>
        </a:xfrm>
      </p:grpSpPr>
      <p:pic>
        <p:nvPicPr>
          <p:cNvPr id="127" name="Google Shape;127;p26"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28" name="Google Shape;128;p26"/>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129" name="Google Shape;129;p26"/>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0" name="Google Shape;130;p2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3" name="Google Shape;133;p2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4" name="Google Shape;134;p2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5" name="Google Shape;135;p27"/>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136" name="Google Shape;136;p2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37"/>
        <p:cNvGrpSpPr/>
        <p:nvPr/>
      </p:nvGrpSpPr>
      <p:grpSpPr>
        <a:xfrm>
          <a:off x="0" y="0"/>
          <a:ext cx="0" cy="0"/>
          <a:chOff x="0" y="0"/>
          <a:chExt cx="0" cy="0"/>
        </a:xfrm>
      </p:grpSpPr>
      <p:pic>
        <p:nvPicPr>
          <p:cNvPr id="138" name="Google Shape;138;p2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39" name="Google Shape;139;p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0" name="Google Shape;140;p28"/>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1" name="Google Shape;141;p2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42"/>
        <p:cNvGrpSpPr/>
        <p:nvPr/>
      </p:nvGrpSpPr>
      <p:grpSpPr>
        <a:xfrm>
          <a:off x="0" y="0"/>
          <a:ext cx="0" cy="0"/>
          <a:chOff x="0" y="0"/>
          <a:chExt cx="0" cy="0"/>
        </a:xfrm>
      </p:grpSpPr>
      <p:pic>
        <p:nvPicPr>
          <p:cNvPr id="143" name="Google Shape;143;p29"/>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144" name="Google Shape;144;p2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5" name="Google Shape;145;p2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6" name="Google Shape;146;p2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Boundless">
  <p:cSld name="2_Title Slide">
    <p:bg>
      <p:bgPr>
        <a:solidFill>
          <a:schemeClr val="dk1"/>
        </a:solidFill>
        <a:effectLst/>
      </p:bgPr>
    </p:bg>
    <p:spTree>
      <p:nvGrpSpPr>
        <p:cNvPr id="1" name="Shape 148"/>
        <p:cNvGrpSpPr/>
        <p:nvPr/>
      </p:nvGrpSpPr>
      <p:grpSpPr>
        <a:xfrm>
          <a:off x="0" y="0"/>
          <a:ext cx="0" cy="0"/>
          <a:chOff x="0" y="0"/>
          <a:chExt cx="0" cy="0"/>
        </a:xfrm>
      </p:grpSpPr>
      <p:pic>
        <p:nvPicPr>
          <p:cNvPr id="149" name="Google Shape;149;p31"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150" name="Google Shape;150;p31"/>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151" name="Google Shape;151;p31"/>
          <p:cNvPicPr preferRelativeResize="0"/>
          <p:nvPr/>
        </p:nvPicPr>
        <p:blipFill rotWithShape="1">
          <a:blip r:embed="rId4">
            <a:alphaModFix/>
          </a:blip>
          <a:srcRect/>
          <a:stretch/>
        </p:blipFill>
        <p:spPr>
          <a:xfrm>
            <a:off x="568081" y="4568598"/>
            <a:ext cx="1600198" cy="139700"/>
          </a:xfrm>
          <a:prstGeom prst="rect">
            <a:avLst/>
          </a:prstGeom>
          <a:noFill/>
          <a:ln>
            <a:noFill/>
          </a:ln>
        </p:spPr>
      </p:pic>
      <p:sp>
        <p:nvSpPr>
          <p:cNvPr id="152" name="Google Shape;152;p31"/>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3"/>
        <p:cNvGrpSpPr/>
        <p:nvPr/>
      </p:nvGrpSpPr>
      <p:grpSpPr>
        <a:xfrm>
          <a:off x="0" y="0"/>
          <a:ext cx="0" cy="0"/>
          <a:chOff x="0" y="0"/>
          <a:chExt cx="0" cy="0"/>
        </a:xfrm>
      </p:grpSpPr>
      <p:sp>
        <p:nvSpPr>
          <p:cNvPr id="154" name="Google Shape;154;p32"/>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5" name="Google Shape;155;p32"/>
          <p:cNvSpPr txBox="1">
            <a:spLocks noGrp="1"/>
          </p:cNvSpPr>
          <p:nvPr>
            <p:ph type="body" idx="2"/>
          </p:nvPr>
        </p:nvSpPr>
        <p:spPr>
          <a:xfrm>
            <a:off x="460375" y="2307556"/>
            <a:ext cx="8184600" cy="5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lt2"/>
              </a:buClr>
              <a:buSzPts val="2400"/>
              <a:buFont typeface="Open Sans"/>
              <a:buNone/>
              <a:defRPr sz="2400" i="0" u="none" strike="noStrike" cap="none">
                <a:solidFill>
                  <a:schemeClr val="lt2"/>
                </a:solidFill>
                <a:latin typeface="Open Sans"/>
                <a:ea typeface="Open Sans"/>
                <a:cs typeface="Open Sans"/>
                <a:sym typeface="Open Sans"/>
              </a:defRPr>
            </a:lvl1pPr>
            <a:lvl2pPr marL="914400" marR="0" lvl="1" indent="-228600" algn="l" rtl="0">
              <a:spcBef>
                <a:spcPts val="560"/>
              </a:spcBef>
              <a:spcAft>
                <a:spcPts val="0"/>
              </a:spcAft>
              <a:buClr>
                <a:srgbClr val="E8D3A2"/>
              </a:buClr>
              <a:buSzPts val="2800"/>
              <a:buFont typeface="Open Sans"/>
              <a:buNone/>
              <a:defRPr sz="2800" i="0" u="none" strike="noStrike" cap="none">
                <a:solidFill>
                  <a:srgbClr val="E8D3A2"/>
                </a:solidFill>
                <a:latin typeface="Open Sans"/>
                <a:ea typeface="Open Sans"/>
                <a:cs typeface="Open Sans"/>
                <a:sym typeface="Open Sans"/>
              </a:defRPr>
            </a:lvl2pPr>
            <a:lvl3pPr marL="1371600" marR="0" lvl="2" indent="-228600" algn="l" rtl="0">
              <a:spcBef>
                <a:spcPts val="480"/>
              </a:spcBef>
              <a:spcAft>
                <a:spcPts val="0"/>
              </a:spcAft>
              <a:buClr>
                <a:srgbClr val="E8D3A2"/>
              </a:buClr>
              <a:buSzPts val="2400"/>
              <a:buFont typeface="Open Sans"/>
              <a:buNone/>
              <a:defRPr sz="2400" i="0" u="none" strike="noStrike" cap="none">
                <a:solidFill>
                  <a:srgbClr val="E8D3A2"/>
                </a:solidFill>
                <a:latin typeface="Open Sans"/>
                <a:ea typeface="Open Sans"/>
                <a:cs typeface="Open Sans"/>
                <a:sym typeface="Open Sans"/>
              </a:defRPr>
            </a:lvl3pPr>
            <a:lvl4pPr marL="1828800" marR="0" lvl="3"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4pPr>
            <a:lvl5pPr marL="2286000" marR="0" lvl="4"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6pPr>
            <a:lvl7pPr marL="3200400" marR="0" lvl="6"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7pPr>
            <a:lvl8pPr marL="3657600" marR="0" lvl="7"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8pPr>
            <a:lvl9pPr marL="4114800" marR="0" lvl="8"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9pPr>
          </a:lstStyle>
          <a:p>
            <a:endParaRPr/>
          </a:p>
        </p:txBody>
      </p:sp>
      <p:pic>
        <p:nvPicPr>
          <p:cNvPr id="156" name="Google Shape;156;p32"/>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157" name="Google Shape;157;p32"/>
          <p:cNvPicPr preferRelativeResize="0"/>
          <p:nvPr/>
        </p:nvPicPr>
        <p:blipFill rotWithShape="1">
          <a:blip r:embed="rId3">
            <a:alphaModFix/>
          </a:blip>
          <a:srcRect/>
          <a:stretch/>
        </p:blipFill>
        <p:spPr>
          <a:xfrm>
            <a:off x="6105037" y="6234040"/>
            <a:ext cx="2540000" cy="172311"/>
          </a:xfrm>
          <a:prstGeom prst="rect">
            <a:avLst/>
          </a:prstGeom>
          <a:noFill/>
          <a:ln>
            <a:noFill/>
          </a:ln>
        </p:spPr>
      </p:pic>
      <p:sp>
        <p:nvSpPr>
          <p:cNvPr id="158" name="Google Shape;158;p32"/>
          <p:cNvSpPr txBox="1">
            <a:spLocks noGrp="1"/>
          </p:cNvSpPr>
          <p:nvPr>
            <p:ph type="title"/>
          </p:nvPr>
        </p:nvSpPr>
        <p:spPr>
          <a:xfrm>
            <a:off x="447923" y="495347"/>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UW">
  <p:cSld name="1_Title Slide">
    <p:bg>
      <p:bgPr>
        <a:solidFill>
          <a:schemeClr val="dk1"/>
        </a:solidFill>
        <a:effectLst/>
      </p:bgPr>
    </p:bg>
    <p:spTree>
      <p:nvGrpSpPr>
        <p:cNvPr id="1" name="Shape 159"/>
        <p:cNvGrpSpPr/>
        <p:nvPr/>
      </p:nvGrpSpPr>
      <p:grpSpPr>
        <a:xfrm>
          <a:off x="0" y="0"/>
          <a:ext cx="0" cy="0"/>
          <a:chOff x="0" y="0"/>
          <a:chExt cx="0" cy="0"/>
        </a:xfrm>
      </p:grpSpPr>
      <p:pic>
        <p:nvPicPr>
          <p:cNvPr id="160" name="Google Shape;160;p33"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161" name="Google Shape;161;p33"/>
          <p:cNvPicPr preferRelativeResize="0"/>
          <p:nvPr/>
        </p:nvPicPr>
        <p:blipFill rotWithShape="1">
          <a:blip r:embed="rId3">
            <a:alphaModFix/>
          </a:blip>
          <a:srcRect/>
          <a:stretch/>
        </p:blipFill>
        <p:spPr>
          <a:xfrm>
            <a:off x="568081" y="6234040"/>
            <a:ext cx="2540000" cy="172311"/>
          </a:xfrm>
          <a:prstGeom prst="rect">
            <a:avLst/>
          </a:prstGeom>
          <a:noFill/>
          <a:ln>
            <a:noFill/>
          </a:ln>
        </p:spPr>
      </p:pic>
      <p:pic>
        <p:nvPicPr>
          <p:cNvPr id="162" name="Google Shape;162;p33"/>
          <p:cNvPicPr preferRelativeResize="0"/>
          <p:nvPr/>
        </p:nvPicPr>
        <p:blipFill rotWithShape="1">
          <a:blip r:embed="rId4">
            <a:alphaModFix/>
          </a:blip>
          <a:srcRect/>
          <a:stretch/>
        </p:blipFill>
        <p:spPr>
          <a:xfrm>
            <a:off x="568081" y="4568598"/>
            <a:ext cx="1600198" cy="139700"/>
          </a:xfrm>
          <a:prstGeom prst="rect">
            <a:avLst/>
          </a:prstGeom>
          <a:noFill/>
          <a:ln>
            <a:noFill/>
          </a:ln>
        </p:spPr>
      </p:pic>
      <p:sp>
        <p:nvSpPr>
          <p:cNvPr id="163" name="Google Shape;163;p33"/>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chemeClr val="dk1"/>
        </a:solidFill>
        <a:effectLst/>
      </p:bgPr>
    </p:bg>
    <p:spTree>
      <p:nvGrpSpPr>
        <p:cNvPr id="1" name="Shape 164"/>
        <p:cNvGrpSpPr/>
        <p:nvPr/>
      </p:nvGrpSpPr>
      <p:grpSpPr>
        <a:xfrm>
          <a:off x="0" y="0"/>
          <a:ext cx="0" cy="0"/>
          <a:chOff x="0" y="0"/>
          <a:chExt cx="0" cy="0"/>
        </a:xfrm>
      </p:grpSpPr>
      <p:sp>
        <p:nvSpPr>
          <p:cNvPr id="165" name="Google Shape;165;p34"/>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6" name="Google Shape;166;p34"/>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167" name="Google Shape;167;p34" descr="UW_W Logo_White.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168" name="Google Shape;168;p34"/>
          <p:cNvSpPr txBox="1">
            <a:spLocks noGrp="1"/>
          </p:cNvSpPr>
          <p:nvPr>
            <p:ph type="title"/>
          </p:nvPr>
        </p:nvSpPr>
        <p:spPr>
          <a:xfrm>
            <a:off x="447923" y="492977"/>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0"/>
        <p:cNvGrpSpPr/>
        <p:nvPr/>
      </p:nvGrpSpPr>
      <p:grpSpPr>
        <a:xfrm>
          <a:off x="0" y="0"/>
          <a:ext cx="0" cy="0"/>
          <a:chOff x="0" y="0"/>
          <a:chExt cx="0" cy="0"/>
        </a:xfrm>
      </p:grpSpPr>
      <p:sp>
        <p:nvSpPr>
          <p:cNvPr id="171" name="Google Shape;171;p3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3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3" name="Google Shape;173;p3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74" name="Google Shape;174;p3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5"/>
        <p:cNvGrpSpPr/>
        <p:nvPr/>
      </p:nvGrpSpPr>
      <p:grpSpPr>
        <a:xfrm>
          <a:off x="0" y="0"/>
          <a:ext cx="0" cy="0"/>
          <a:chOff x="0" y="0"/>
          <a:chExt cx="0" cy="0"/>
        </a:xfrm>
      </p:grpSpPr>
      <p:sp>
        <p:nvSpPr>
          <p:cNvPr id="176" name="Google Shape;176;p37"/>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7" name="Google Shape;177;p3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78" name="Google Shape;178;p37"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79" name="Google Shape;179;p3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0"/>
        <p:cNvGrpSpPr/>
        <p:nvPr/>
      </p:nvGrpSpPr>
      <p:grpSpPr>
        <a:xfrm>
          <a:off x="0" y="0"/>
          <a:ext cx="0" cy="0"/>
          <a:chOff x="0" y="0"/>
          <a:chExt cx="0" cy="0"/>
        </a:xfrm>
      </p:grpSpPr>
      <p:sp>
        <p:nvSpPr>
          <p:cNvPr id="181" name="Google Shape;181;p3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3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38"/>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4" name="Google Shape;184;p38"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185" name="Google Shape;185;p3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86"/>
        <p:cNvGrpSpPr/>
        <p:nvPr/>
      </p:nvGrpSpPr>
      <p:grpSpPr>
        <a:xfrm>
          <a:off x="0" y="0"/>
          <a:ext cx="0" cy="0"/>
          <a:chOff x="0" y="0"/>
          <a:chExt cx="0" cy="0"/>
        </a:xfrm>
      </p:grpSpPr>
      <p:sp>
        <p:nvSpPr>
          <p:cNvPr id="187" name="Google Shape;187;p3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3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9" name="Google Shape;189;p39"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190" name="Google Shape;190;p3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92"/>
        <p:cNvGrpSpPr/>
        <p:nvPr/>
      </p:nvGrpSpPr>
      <p:grpSpPr>
        <a:xfrm>
          <a:off x="0" y="0"/>
          <a:ext cx="0" cy="0"/>
          <a:chOff x="0" y="0"/>
          <a:chExt cx="0" cy="0"/>
        </a:xfrm>
      </p:grpSpPr>
      <p:pic>
        <p:nvPicPr>
          <p:cNvPr id="193" name="Google Shape;193;p41"/>
          <p:cNvPicPr preferRelativeResize="0"/>
          <p:nvPr/>
        </p:nvPicPr>
        <p:blipFill rotWithShape="1">
          <a:blip r:embed="rId2">
            <a:alphaModFix/>
          </a:blip>
          <a:srcRect/>
          <a:stretch/>
        </p:blipFill>
        <p:spPr>
          <a:xfrm>
            <a:off x="555381" y="1819204"/>
            <a:ext cx="1103785" cy="96361"/>
          </a:xfrm>
          <a:prstGeom prst="rect">
            <a:avLst/>
          </a:prstGeom>
          <a:noFill/>
          <a:ln>
            <a:noFill/>
          </a:ln>
        </p:spPr>
      </p:pic>
      <p:pic>
        <p:nvPicPr>
          <p:cNvPr id="194" name="Google Shape;194;p41"/>
          <p:cNvPicPr preferRelativeResize="0"/>
          <p:nvPr/>
        </p:nvPicPr>
        <p:blipFill rotWithShape="1">
          <a:blip r:embed="rId3">
            <a:alphaModFix/>
          </a:blip>
          <a:srcRect/>
          <a:stretch/>
        </p:blipFill>
        <p:spPr>
          <a:xfrm>
            <a:off x="549031" y="1818011"/>
            <a:ext cx="1103785" cy="96362"/>
          </a:xfrm>
          <a:prstGeom prst="rect">
            <a:avLst/>
          </a:prstGeom>
          <a:noFill/>
          <a:ln>
            <a:noFill/>
          </a:ln>
        </p:spPr>
      </p:pic>
      <p:sp>
        <p:nvSpPr>
          <p:cNvPr id="195" name="Google Shape;195;p41"/>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Google Shape;196;p41"/>
          <p:cNvSpPr txBox="1">
            <a:spLocks noGrp="1"/>
          </p:cNvSpPr>
          <p:nvPr>
            <p:ph type="body" idx="2"/>
          </p:nvPr>
        </p:nvSpPr>
        <p:spPr>
          <a:xfrm>
            <a:off x="460375" y="2307556"/>
            <a:ext cx="8184600" cy="5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Open Sans"/>
              <a:buNone/>
              <a:defRPr sz="2400" i="0" u="none" strike="noStrike" cap="none">
                <a:solidFill>
                  <a:schemeClr val="dk2"/>
                </a:solidFill>
                <a:latin typeface="Open Sans"/>
                <a:ea typeface="Open Sans"/>
                <a:cs typeface="Open Sans"/>
                <a:sym typeface="Open Sans"/>
              </a:defRPr>
            </a:lvl1pPr>
            <a:lvl2pPr marL="914400" marR="0" lvl="1" indent="-228600" algn="l" rtl="0">
              <a:spcBef>
                <a:spcPts val="560"/>
              </a:spcBef>
              <a:spcAft>
                <a:spcPts val="0"/>
              </a:spcAft>
              <a:buClr>
                <a:srgbClr val="E8D3A2"/>
              </a:buClr>
              <a:buSzPts val="2800"/>
              <a:buFont typeface="Open Sans"/>
              <a:buNone/>
              <a:defRPr sz="2800" i="0" u="none" strike="noStrike" cap="none">
                <a:solidFill>
                  <a:srgbClr val="E8D3A2"/>
                </a:solidFill>
                <a:latin typeface="Open Sans"/>
                <a:ea typeface="Open Sans"/>
                <a:cs typeface="Open Sans"/>
                <a:sym typeface="Open Sans"/>
              </a:defRPr>
            </a:lvl2pPr>
            <a:lvl3pPr marL="1371600" marR="0" lvl="2" indent="-228600" algn="l" rtl="0">
              <a:spcBef>
                <a:spcPts val="480"/>
              </a:spcBef>
              <a:spcAft>
                <a:spcPts val="0"/>
              </a:spcAft>
              <a:buClr>
                <a:srgbClr val="E8D3A2"/>
              </a:buClr>
              <a:buSzPts val="2400"/>
              <a:buFont typeface="Open Sans"/>
              <a:buNone/>
              <a:defRPr sz="2400" i="0" u="none" strike="noStrike" cap="none">
                <a:solidFill>
                  <a:srgbClr val="E8D3A2"/>
                </a:solidFill>
                <a:latin typeface="Open Sans"/>
                <a:ea typeface="Open Sans"/>
                <a:cs typeface="Open Sans"/>
                <a:sym typeface="Open Sans"/>
              </a:defRPr>
            </a:lvl3pPr>
            <a:lvl4pPr marL="1828800" marR="0" lvl="3"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4pPr>
            <a:lvl5pPr marL="2286000" marR="0" lvl="4"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pic>
        <p:nvPicPr>
          <p:cNvPr id="197" name="Google Shape;197;p41"/>
          <p:cNvPicPr preferRelativeResize="0"/>
          <p:nvPr/>
        </p:nvPicPr>
        <p:blipFill rotWithShape="1">
          <a:blip r:embed="rId4">
            <a:alphaModFix/>
          </a:blip>
          <a:srcRect/>
          <a:stretch/>
        </p:blipFill>
        <p:spPr>
          <a:xfrm>
            <a:off x="6105041" y="6234040"/>
            <a:ext cx="2539991" cy="172311"/>
          </a:xfrm>
          <a:prstGeom prst="rect">
            <a:avLst/>
          </a:prstGeom>
          <a:noFill/>
          <a:ln>
            <a:noFill/>
          </a:ln>
        </p:spPr>
      </p:pic>
      <p:sp>
        <p:nvSpPr>
          <p:cNvPr id="198" name="Google Shape;198;p41"/>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Boundless">
  <p:cSld name="1_Title Slide">
    <p:spTree>
      <p:nvGrpSpPr>
        <p:cNvPr id="1" name="Shape 199"/>
        <p:cNvGrpSpPr/>
        <p:nvPr/>
      </p:nvGrpSpPr>
      <p:grpSpPr>
        <a:xfrm>
          <a:off x="0" y="0"/>
          <a:ext cx="0" cy="0"/>
          <a:chOff x="0" y="0"/>
          <a:chExt cx="0" cy="0"/>
        </a:xfrm>
      </p:grpSpPr>
      <p:pic>
        <p:nvPicPr>
          <p:cNvPr id="200" name="Google Shape;200;p42"/>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201" name="Google Shape;201;p42"/>
          <p:cNvPicPr preferRelativeResize="0"/>
          <p:nvPr/>
        </p:nvPicPr>
        <p:blipFill rotWithShape="1">
          <a:blip r:embed="rId3">
            <a:alphaModFix/>
          </a:blip>
          <a:srcRect/>
          <a:stretch/>
        </p:blipFill>
        <p:spPr>
          <a:xfrm>
            <a:off x="568081" y="6132012"/>
            <a:ext cx="2425226" cy="213273"/>
          </a:xfrm>
          <a:prstGeom prst="rect">
            <a:avLst/>
          </a:prstGeom>
          <a:noFill/>
          <a:ln>
            <a:noFill/>
          </a:ln>
        </p:spPr>
      </p:pic>
      <p:pic>
        <p:nvPicPr>
          <p:cNvPr id="202" name="Google Shape;202;p42" descr="W Logo_Purple_2685_HEX.png"/>
          <p:cNvPicPr preferRelativeResize="0"/>
          <p:nvPr/>
        </p:nvPicPr>
        <p:blipFill rotWithShape="1">
          <a:blip r:embed="rId4">
            <a:alphaModFix/>
          </a:blip>
          <a:srcRect/>
          <a:stretch/>
        </p:blipFill>
        <p:spPr>
          <a:xfrm>
            <a:off x="7483915" y="5626608"/>
            <a:ext cx="1371600" cy="923544"/>
          </a:xfrm>
          <a:prstGeom prst="rect">
            <a:avLst/>
          </a:prstGeom>
          <a:noFill/>
          <a:ln>
            <a:noFill/>
          </a:ln>
        </p:spPr>
      </p:pic>
      <p:sp>
        <p:nvSpPr>
          <p:cNvPr id="203" name="Google Shape;203;p42"/>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UW">
  <p:cSld name="Title Slide">
    <p:spTree>
      <p:nvGrpSpPr>
        <p:cNvPr id="1" name="Shape 204"/>
        <p:cNvGrpSpPr/>
        <p:nvPr/>
      </p:nvGrpSpPr>
      <p:grpSpPr>
        <a:xfrm>
          <a:off x="0" y="0"/>
          <a:ext cx="0" cy="0"/>
          <a:chOff x="0" y="0"/>
          <a:chExt cx="0" cy="0"/>
        </a:xfrm>
      </p:grpSpPr>
      <p:pic>
        <p:nvPicPr>
          <p:cNvPr id="205" name="Google Shape;205;p43"/>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206" name="Google Shape;206;p43"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pic>
        <p:nvPicPr>
          <p:cNvPr id="207" name="Google Shape;207;p43"/>
          <p:cNvPicPr preferRelativeResize="0"/>
          <p:nvPr/>
        </p:nvPicPr>
        <p:blipFill rotWithShape="1">
          <a:blip r:embed="rId4">
            <a:alphaModFix/>
          </a:blip>
          <a:srcRect/>
          <a:stretch/>
        </p:blipFill>
        <p:spPr>
          <a:xfrm>
            <a:off x="568085" y="6234040"/>
            <a:ext cx="2539991" cy="172311"/>
          </a:xfrm>
          <a:prstGeom prst="rect">
            <a:avLst/>
          </a:prstGeom>
          <a:noFill/>
          <a:ln>
            <a:noFill/>
          </a:ln>
        </p:spPr>
      </p:pic>
      <p:sp>
        <p:nvSpPr>
          <p:cNvPr id="208" name="Google Shape;208;p43"/>
          <p:cNvSpPr txBox="1">
            <a:spLocks noGrp="1"/>
          </p:cNvSpPr>
          <p:nvPr>
            <p:ph type="title"/>
          </p:nvPr>
        </p:nvSpPr>
        <p:spPr>
          <a:xfrm>
            <a:off x="460376"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09"/>
        <p:cNvGrpSpPr/>
        <p:nvPr/>
      </p:nvGrpSpPr>
      <p:grpSpPr>
        <a:xfrm>
          <a:off x="0" y="0"/>
          <a:ext cx="0" cy="0"/>
          <a:chOff x="0" y="0"/>
          <a:chExt cx="0" cy="0"/>
        </a:xfrm>
      </p:grpSpPr>
      <p:pic>
        <p:nvPicPr>
          <p:cNvPr id="210" name="Google Shape;210;p44"/>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211" name="Google Shape;211;p44"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212" name="Google Shape;212;p44"/>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Google Shape;213;p44"/>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5"/>
        <p:cNvGrpSpPr/>
        <p:nvPr/>
      </p:nvGrpSpPr>
      <p:grpSpPr>
        <a:xfrm>
          <a:off x="0" y="0"/>
          <a:ext cx="0" cy="0"/>
          <a:chOff x="0" y="0"/>
          <a:chExt cx="0" cy="0"/>
        </a:xfrm>
      </p:grpSpPr>
      <p:sp>
        <p:nvSpPr>
          <p:cNvPr id="216" name="Google Shape;216;p46"/>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7" name="Google Shape;217;p46"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218" name="Google Shape;218;p46"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219" name="Google Shape;219;p46"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20"/>
        <p:cNvGrpSpPr/>
        <p:nvPr/>
      </p:nvGrpSpPr>
      <p:grpSpPr>
        <a:xfrm>
          <a:off x="0" y="0"/>
          <a:ext cx="0" cy="0"/>
          <a:chOff x="0" y="0"/>
          <a:chExt cx="0" cy="0"/>
        </a:xfrm>
      </p:grpSpPr>
      <p:sp>
        <p:nvSpPr>
          <p:cNvPr id="221" name="Google Shape;221;p4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47"/>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223" name="Google Shape;223;p47"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224" name="Google Shape;224;p47"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25"/>
        <p:cNvGrpSpPr/>
        <p:nvPr/>
      </p:nvGrpSpPr>
      <p:grpSpPr>
        <a:xfrm>
          <a:off x="0" y="0"/>
          <a:ext cx="0" cy="0"/>
          <a:chOff x="0" y="0"/>
          <a:chExt cx="0" cy="0"/>
        </a:xfrm>
      </p:grpSpPr>
      <p:sp>
        <p:nvSpPr>
          <p:cNvPr id="226" name="Google Shape;226;p4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Google Shape;227;p48"/>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Google Shape;228;p48"/>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9" name="Google Shape;229;p48"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30" name="Google Shape;230;p48"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31"/>
        <p:cNvGrpSpPr/>
        <p:nvPr/>
      </p:nvGrpSpPr>
      <p:grpSpPr>
        <a:xfrm>
          <a:off x="0" y="0"/>
          <a:ext cx="0" cy="0"/>
          <a:chOff x="0" y="0"/>
          <a:chExt cx="0" cy="0"/>
        </a:xfrm>
      </p:grpSpPr>
      <p:sp>
        <p:nvSpPr>
          <p:cNvPr id="232" name="Google Shape;232;p49"/>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4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4" name="Google Shape;234;p49"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235" name="Google Shape;235;p49"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37"/>
        <p:cNvGrpSpPr/>
        <p:nvPr/>
      </p:nvGrpSpPr>
      <p:grpSpPr>
        <a:xfrm>
          <a:off x="0" y="0"/>
          <a:ext cx="0" cy="0"/>
          <a:chOff x="0" y="0"/>
          <a:chExt cx="0" cy="0"/>
        </a:xfrm>
      </p:grpSpPr>
      <p:sp>
        <p:nvSpPr>
          <p:cNvPr id="238" name="Google Shape;238;p5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Google Shape;239;p5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0" name="Google Shape;240;p51"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41" name="Google Shape;241;p5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2"/>
        <p:cNvGrpSpPr/>
        <p:nvPr/>
      </p:nvGrpSpPr>
      <p:grpSpPr>
        <a:xfrm>
          <a:off x="0" y="0"/>
          <a:ext cx="0" cy="0"/>
          <a:chOff x="0" y="0"/>
          <a:chExt cx="0" cy="0"/>
        </a:xfrm>
      </p:grpSpPr>
      <p:sp>
        <p:nvSpPr>
          <p:cNvPr id="243" name="Google Shape;243;p52"/>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4" name="Google Shape;244;p5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45" name="Google Shape;245;p52"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46" name="Google Shape;246;p52"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47"/>
        <p:cNvGrpSpPr/>
        <p:nvPr/>
      </p:nvGrpSpPr>
      <p:grpSpPr>
        <a:xfrm>
          <a:off x="0" y="0"/>
          <a:ext cx="0" cy="0"/>
          <a:chOff x="0" y="0"/>
          <a:chExt cx="0" cy="0"/>
        </a:xfrm>
      </p:grpSpPr>
      <p:sp>
        <p:nvSpPr>
          <p:cNvPr id="248" name="Google Shape;248;p5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Google Shape;249;p5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Google Shape;250;p53"/>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1" name="Google Shape;251;p53"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52" name="Google Shape;252;p5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53"/>
        <p:cNvGrpSpPr/>
        <p:nvPr/>
      </p:nvGrpSpPr>
      <p:grpSpPr>
        <a:xfrm>
          <a:off x="0" y="0"/>
          <a:ext cx="0" cy="0"/>
          <a:chOff x="0" y="0"/>
          <a:chExt cx="0" cy="0"/>
        </a:xfrm>
      </p:grpSpPr>
      <p:sp>
        <p:nvSpPr>
          <p:cNvPr id="254" name="Google Shape;254;p5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Google Shape;255;p5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6" name="Google Shape;256;p54"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57" name="Google Shape;257;p5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6.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8.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haycox1@uw.edu" TargetMode="External"/><Relationship Id="rId3" Type="http://schemas.openxmlformats.org/officeDocument/2006/relationships/hyperlink" Target="https://washington.zoom.us/j/346891888" TargetMode="External"/><Relationship Id="rId7" Type="http://schemas.openxmlformats.org/officeDocument/2006/relationships/hyperlink" Target="mailto:kabah12@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carhodes@uw.edu" TargetMode="External"/><Relationship Id="rId11" Type="http://schemas.openxmlformats.org/officeDocument/2006/relationships/hyperlink" Target="mailto:khalstead@uw.edu" TargetMode="External"/><Relationship Id="rId5" Type="http://schemas.openxmlformats.org/officeDocument/2006/relationships/hyperlink" Target="mailto:gcafco@uw.edu" TargetMode="External"/><Relationship Id="rId10" Type="http://schemas.openxmlformats.org/officeDocument/2006/relationships/hyperlink" Target="mailto:julie221@uw.edu" TargetMode="External"/><Relationship Id="rId4" Type="http://schemas.openxmlformats.org/officeDocument/2006/relationships/hyperlink" Target="mailto:kirsten5@uw.edu" TargetMode="External"/><Relationship Id="rId9" Type="http://schemas.openxmlformats.org/officeDocument/2006/relationships/hyperlink" Target="mailto:acs229@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hyperlink" Target="mailto:mgard4@uw.eud" TargetMode="External"/><Relationship Id="rId5" Type="http://schemas.openxmlformats.org/officeDocument/2006/relationships/hyperlink" Target="https://finance.uw.edu/pafc/" TargetMode="External"/><Relationship Id="rId4" Type="http://schemas.openxmlformats.org/officeDocument/2006/relationships/hyperlink" Target="mailto:effortreporting@uw.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hyperlink" Target="https://fin-s-web22.finance.uw.edu/fin/AwardPortal/" TargetMode="External"/><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hyperlink" Target="mailto:gcahelp@uw.edu" TargetMode="External"/><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hyperlink" Target="https://fin-s-web22.finance.uw.edu/fin/fecdm" TargetMode="External"/><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hyperlink" Target="mailto:coredata@uw.edu" TargetMode="External"/><Relationship Id="rId2" Type="http://schemas.openxmlformats.org/officeDocument/2006/relationships/notesSlide" Target="../notesSlides/notesSlide49.xml"/><Relationship Id="rId1" Type="http://schemas.openxmlformats.org/officeDocument/2006/relationships/slideLayout" Target="../slideLayouts/slideLayout40.xml"/><Relationship Id="rId5" Type="http://schemas.openxmlformats.org/officeDocument/2006/relationships/hyperlink" Target="mailto:gcahelp@uw.edu" TargetMode="External"/><Relationship Id="rId4" Type="http://schemas.openxmlformats.org/officeDocument/2006/relationships/hyperlink" Target="mailto:sagehelp@uw.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8" Type="http://schemas.openxmlformats.org/officeDocument/2006/relationships/hyperlink" Target="https://www.washington.edu/research/uwft-for-the-research-community/" TargetMode="External"/><Relationship Id="rId3" Type="http://schemas.openxmlformats.org/officeDocument/2006/relationships/hyperlink" Target="https://www.washington.edu/research/myresearch-lifecycle/setup/financials/" TargetMode="External"/><Relationship Id="rId7" Type="http://schemas.openxmlformats.org/officeDocument/2006/relationships/hyperlink" Target="https://www.washington.edu/research/learning/online/index.php/lessons/award-setup-and-tracking-in-sage/" TargetMode="External"/><Relationship Id="rId2" Type="http://schemas.openxmlformats.org/officeDocument/2006/relationships/notesSlide" Target="../notesSlides/notesSlide51.xml"/><Relationship Id="rId1" Type="http://schemas.openxmlformats.org/officeDocument/2006/relationships/slideLayout" Target="../slideLayouts/slideLayout40.xml"/><Relationship Id="rId6" Type="http://schemas.openxmlformats.org/officeDocument/2006/relationships/hyperlink" Target="https://www.washington.edu/research/tools/sage/guide/awards/" TargetMode="External"/><Relationship Id="rId5" Type="http://schemas.openxmlformats.org/officeDocument/2006/relationships/hyperlink" Target="https://www.washington.edu/research/faq/when-will-i-need-an-egc1-vs-create-a-modification-request/" TargetMode="External"/><Relationship Id="rId4" Type="http://schemas.openxmlformats.org/officeDocument/2006/relationships/hyperlink" Target="https://www.washington.edu/research/faq/need-use-egc1/"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2" Type="http://schemas.openxmlformats.org/officeDocument/2006/relationships/notesSlide" Target="../notesSlides/notesSlide52.xml"/><Relationship Id="rId1" Type="http://schemas.openxmlformats.org/officeDocument/2006/relationships/slideLayout" Target="../slideLayouts/slideLayout40.xml"/><Relationship Id="rId5" Type="http://schemas.openxmlformats.org/officeDocument/2006/relationships/hyperlink" Target="https://www.washington.edu/research/learning/online/index.php/lessons/award-modifications-in-sage-job-aid/" TargetMode="External"/><Relationship Id="rId4" Type="http://schemas.openxmlformats.org/officeDocument/2006/relationships/hyperlink" Target="https://www.washington.edu/research/faq/when-will-i-need-an-egc1-vs-create-a-modification-request/"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washington.edu/research/policies/gim-21/" TargetMode="External"/><Relationship Id="rId3" Type="http://schemas.openxmlformats.org/officeDocument/2006/relationships/hyperlink" Target="https://www.washington.edu/research/uwft-for-the-research-community/" TargetMode="External"/><Relationship Id="rId7" Type="http://schemas.openxmlformats.org/officeDocument/2006/relationships/hyperlink" Target="https://www.washington.edu/research/policies/gim-15/" TargetMode="External"/><Relationship Id="rId12" Type="http://schemas.openxmlformats.org/officeDocument/2006/relationships/hyperlink" Target="https://www.washington.edu/research/learning/online/index.php/lessons/creating-a-clinical-trial-budget-for-sage-awards/" TargetMode="External"/><Relationship Id="rId2" Type="http://schemas.openxmlformats.org/officeDocument/2006/relationships/notesSlide" Target="../notesSlides/notesSlide53.xml"/><Relationship Id="rId1" Type="http://schemas.openxmlformats.org/officeDocument/2006/relationships/slideLayout" Target="../slideLayouts/slideLayout40.xml"/><Relationship Id="rId6" Type="http://schemas.openxmlformats.org/officeDocument/2006/relationships/hyperlink" Target="https://www.washington.edu/research/policies/gim-9/" TargetMode="External"/><Relationship Id="rId11" Type="http://schemas.openxmlformats.org/officeDocument/2006/relationships/hyperlink" Target="https://www.washington.edu/research/learning/online/index.php/lessons/sage-changes-from-org-codes-to-cost-centers/" TargetMode="External"/><Relationship Id="rId5" Type="http://schemas.openxmlformats.org/officeDocument/2006/relationships/hyperlink" Target="https://www.washington.edu/research/policies/gim-2/" TargetMode="External"/><Relationship Id="rId10" Type="http://schemas.openxmlformats.org/officeDocument/2006/relationships/hyperlink" Target="https://www.washington.edu/research/policies/gim-39/" TargetMode="External"/><Relationship Id="rId4" Type="http://schemas.openxmlformats.org/officeDocument/2006/relationships/hyperlink" Target="https://www.washington.edu/research/uwft-for-the-research-community/uwft-for-principal-investigators/" TargetMode="External"/><Relationship Id="rId9" Type="http://schemas.openxmlformats.org/officeDocument/2006/relationships/hyperlink" Target="https://www.washington.edu/research/policies/gim-23/"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washington.edu/research/uwft-for-the-research-community/#prepare-for-sage-changes" TargetMode="External"/><Relationship Id="rId2" Type="http://schemas.openxmlformats.org/officeDocument/2006/relationships/notesSlide" Target="../notesSlides/notesSlide54.xml"/><Relationship Id="rId1" Type="http://schemas.openxmlformats.org/officeDocument/2006/relationships/slideLayout" Target="../slideLayouts/slideLayout40.xml"/><Relationship Id="rId5" Type="http://schemas.openxmlformats.org/officeDocument/2006/relationships/hyperlink" Target="https://uwresearch.gosignmeup.com/public/Course/browse?courseid=4292" TargetMode="External"/><Relationship Id="rId4" Type="http://schemas.openxmlformats.org/officeDocument/2006/relationships/hyperlink" Target="https://uwresearch.gosignmeup.com/public/Course/browse?courseid=4291"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finance.uw.edu/gca/award-lifecycle/sponsor-payments/checks-received-campus-departments-grants-contracts-gifts" TargetMode="External"/><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aphicFrame>
        <p:nvGraphicFramePr>
          <p:cNvPr id="263" name="Google Shape;263;p55"/>
          <p:cNvGraphicFramePr/>
          <p:nvPr/>
        </p:nvGraphicFramePr>
        <p:xfrm>
          <a:off x="99025" y="76200"/>
          <a:ext cx="9099475" cy="5760030"/>
        </p:xfrm>
        <a:graphic>
          <a:graphicData uri="http://schemas.openxmlformats.org/drawingml/2006/table">
            <a:tbl>
              <a:tblPr firstRow="1" firstCol="1" bandRow="1">
                <a:noFill/>
                <a:tableStyleId>{5770DEA3-ACD6-4977-8986-08E1CCCC1A38}</a:tableStyleId>
              </a:tblPr>
              <a:tblGrid>
                <a:gridCol w="3947450">
                  <a:extLst>
                    <a:ext uri="{9D8B030D-6E8A-4147-A177-3AD203B41FA5}">
                      <a16:colId xmlns:a16="http://schemas.microsoft.com/office/drawing/2014/main" val="20000"/>
                    </a:ext>
                  </a:extLst>
                </a:gridCol>
                <a:gridCol w="3242250">
                  <a:extLst>
                    <a:ext uri="{9D8B030D-6E8A-4147-A177-3AD203B41FA5}">
                      <a16:colId xmlns:a16="http://schemas.microsoft.com/office/drawing/2014/main" val="20001"/>
                    </a:ext>
                  </a:extLst>
                </a:gridCol>
                <a:gridCol w="1326900">
                  <a:extLst>
                    <a:ext uri="{9D8B030D-6E8A-4147-A177-3AD203B41FA5}">
                      <a16:colId xmlns:a16="http://schemas.microsoft.com/office/drawing/2014/main" val="20002"/>
                    </a:ext>
                  </a:extLst>
                </a:gridCol>
                <a:gridCol w="582875">
                  <a:extLst>
                    <a:ext uri="{9D8B030D-6E8A-4147-A177-3AD203B41FA5}">
                      <a16:colId xmlns:a16="http://schemas.microsoft.com/office/drawing/2014/main" val="20003"/>
                    </a:ext>
                  </a:extLst>
                </a:gridCol>
              </a:tblGrid>
              <a:tr h="454425">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9050">
                <a:tc gridSpan="4">
                  <a:txBody>
                    <a:bodyPr/>
                    <a:lstStyle/>
                    <a:p>
                      <a:pPr marL="0" lvl="8" indent="0" algn="ctr" rtl="0">
                        <a:spcBef>
                          <a:spcPts val="0"/>
                        </a:spcBef>
                        <a:spcAft>
                          <a:spcPts val="0"/>
                        </a:spcAft>
                        <a:buClr>
                          <a:srgbClr val="5F497A"/>
                        </a:buClr>
                        <a:buSzPts val="1400"/>
                        <a:buFont typeface="Calibri"/>
                        <a:buNone/>
                      </a:pPr>
                      <a:r>
                        <a:rPr lang="en" b="0">
                          <a:solidFill>
                            <a:srgbClr val="5F497A"/>
                          </a:solidFill>
                        </a:rPr>
                        <a:t>July 13, 2023, </a:t>
                      </a: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a:t>
                      </a:r>
                      <a:r>
                        <a:rPr lang="en" b="0">
                          <a:solidFill>
                            <a:srgbClr val="5F497A"/>
                          </a:solidFill>
                        </a:rPr>
                        <a:t>3</a:t>
                      </a:r>
                      <a:r>
                        <a:rPr lang="en" sz="1400" b="0" u="none" strike="noStrike" cap="none">
                          <a:solidFill>
                            <a:srgbClr val="5F497A"/>
                          </a:solidFill>
                          <a:latin typeface="Calibri"/>
                          <a:ea typeface="Calibri"/>
                          <a:cs typeface="Calibri"/>
                          <a:sym typeface="Calibri"/>
                        </a:rPr>
                        <a:t>0 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400"/>
                        <a:buFont typeface="Calibri"/>
                        <a:buNone/>
                      </a:pPr>
                      <a:r>
                        <a:rPr lang="en" b="0">
                          <a:solidFill>
                            <a:srgbClr val="5F497A"/>
                          </a:solidFill>
                        </a:rPr>
                        <a:t>Join Webinar</a:t>
                      </a:r>
                      <a:r>
                        <a:rPr lang="en">
                          <a:solidFill>
                            <a:srgbClr val="5F497A"/>
                          </a:solidFill>
                        </a:rPr>
                        <a:t>: </a:t>
                      </a:r>
                      <a:r>
                        <a:rPr lang="en" b="0" u="sng">
                          <a:solidFill>
                            <a:schemeClr val="hlink"/>
                          </a:solidFill>
                          <a:hlinkClick r:id="rId3"/>
                        </a:rPr>
                        <a:t>https://washington.zoom.us/j/346891888</a:t>
                      </a:r>
                      <a:endParaRPr sz="1200" b="0">
                        <a:solidFill>
                          <a:srgbClr val="5F497A"/>
                        </a:solidFill>
                      </a:endParaRPr>
                    </a:p>
                    <a:p>
                      <a:pPr marL="0" lvl="0" indent="0" algn="ctr" rtl="0">
                        <a:lnSpc>
                          <a:spcPct val="115000"/>
                        </a:lnSpc>
                        <a:spcBef>
                          <a:spcPts val="0"/>
                        </a:spcBef>
                        <a:spcAft>
                          <a:spcPts val="0"/>
                        </a:spcAft>
                        <a:buClr>
                          <a:schemeClr val="dk1"/>
                        </a:buClr>
                        <a:buSzPts val="1100"/>
                        <a:buFont typeface="Arial"/>
                        <a:buNone/>
                      </a:pPr>
                      <a:r>
                        <a:rPr lang="en" sz="1300" b="0">
                          <a:solidFill>
                            <a:srgbClr val="5F497A"/>
                          </a:solidFill>
                        </a:rPr>
                        <a:t>Click “CC” to Show Captions in your Zoom Controls</a:t>
                      </a: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92300">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61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 sz="1000" u="sng" strike="noStrike" cap="none">
                          <a:solidFill>
                            <a:srgbClr val="000000"/>
                          </a:solidFill>
                          <a:latin typeface="Calibri"/>
                          <a:ea typeface="Calibri"/>
                          <a:cs typeface="Calibri"/>
                          <a:sym typeface="Calibri"/>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61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PAFC: Reconciliations</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SzPts val="1100"/>
                        <a:buNone/>
                      </a:pPr>
                      <a:r>
                        <a:rPr lang="en" sz="1000" b="1">
                          <a:solidFill>
                            <a:srgbClr val="3F3F3F"/>
                          </a:solidFill>
                        </a:rPr>
                        <a:t>Matt Gardner</a:t>
                      </a:r>
                      <a:endParaRPr sz="1000" b="1">
                        <a:solidFill>
                          <a:srgbClr val="3F3F3F"/>
                        </a:solidFill>
                      </a:endParaRPr>
                    </a:p>
                    <a:p>
                      <a:pPr marL="0" lvl="0" indent="0" algn="l" rtl="0">
                        <a:spcBef>
                          <a:spcPts val="0"/>
                        </a:spcBef>
                        <a:spcAft>
                          <a:spcPts val="0"/>
                        </a:spcAft>
                        <a:buSzPts val="1100"/>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u="sng">
                          <a:solidFill>
                            <a:schemeClr val="hlink"/>
                          </a:solidFill>
                          <a:hlinkClick r:id="rId5"/>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  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76250">
                <a:tc>
                  <a:txBody>
                    <a:bodyPr/>
                    <a:lstStyle/>
                    <a:p>
                      <a:pPr marL="0" lvl="0" indent="0" algn="l" rtl="0">
                        <a:spcBef>
                          <a:spcPts val="0"/>
                        </a:spcBef>
                        <a:spcAft>
                          <a:spcPts val="0"/>
                        </a:spcAft>
                        <a:buNone/>
                      </a:pPr>
                      <a:r>
                        <a:rPr lang="en" b="0">
                          <a:solidFill>
                            <a:srgbClr val="3F3F3F"/>
                          </a:solidFill>
                        </a:rPr>
                        <a:t>Priority Processing &amp; Turnaround Times - GCA &amp; OSP</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a:solidFill>
                            <a:srgbClr val="3F3F3F"/>
                          </a:solidFill>
                        </a:rPr>
                        <a:t> </a:t>
                      </a:r>
                      <a:r>
                        <a:rPr lang="en" sz="1000" b="1">
                          <a:solidFill>
                            <a:srgbClr val="3F3F3F"/>
                          </a:solidFill>
                        </a:rPr>
                        <a:t>Juan Lepez &amp; Carol Rhodes </a:t>
                      </a:r>
                      <a:endParaRPr sz="1000" b="1">
                        <a:solidFill>
                          <a:srgbClr val="3F3F3F"/>
                        </a:solidFill>
                      </a:endParaRPr>
                    </a:p>
                    <a:p>
                      <a:pPr marL="0" lvl="0" indent="0" algn="l" rtl="0">
                        <a:spcBef>
                          <a:spcPts val="0"/>
                        </a:spcBef>
                        <a:spcAft>
                          <a:spcPts val="0"/>
                        </a:spcAft>
                        <a:buClr>
                          <a:schemeClr val="dk1"/>
                        </a:buClr>
                        <a:buSzPts val="1100"/>
                        <a:buFont typeface="Arial"/>
                        <a:buNone/>
                      </a:pPr>
                      <a:r>
                        <a:rPr lang="en" sz="1000">
                          <a:solidFill>
                            <a:srgbClr val="3F3F3F"/>
                          </a:solidFill>
                        </a:rPr>
                        <a:t>Grant &amp; Contract Accounting</a:t>
                      </a:r>
                      <a:endParaRPr sz="1000">
                        <a:solidFill>
                          <a:srgbClr val="3F3F3F"/>
                        </a:solidFill>
                      </a:endParaRPr>
                    </a:p>
                    <a:p>
                      <a:pPr marL="0" lvl="0" indent="0" algn="l" rtl="0">
                        <a:spcBef>
                          <a:spcPts val="0"/>
                        </a:spcBef>
                        <a:spcAft>
                          <a:spcPts val="0"/>
                        </a:spcAft>
                        <a:buClr>
                          <a:schemeClr val="dk1"/>
                        </a:buClr>
                        <a:buSzPts val="1100"/>
                        <a:buFont typeface="Arial"/>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u="sng">
                          <a:solidFill>
                            <a:schemeClr val="hlink"/>
                          </a:solidFill>
                          <a:hlinkClick r:id="rId6"/>
                        </a:rPr>
                        <a:t>carhodes@uw.edu</a:t>
                      </a:r>
                      <a:endParaRPr sz="1000" u="sng">
                        <a:solidFill>
                          <a:srgbClr val="0000FF"/>
                        </a:solidFill>
                      </a:endParaRPr>
                    </a:p>
                    <a:p>
                      <a:pPr marL="0" lvl="0" indent="0" algn="l" rtl="0">
                        <a:spcBef>
                          <a:spcPts val="0"/>
                        </a:spcBef>
                        <a:spcAft>
                          <a:spcPts val="0"/>
                        </a:spcAft>
                        <a:buClr>
                          <a:schemeClr val="dk1"/>
                        </a:buClr>
                        <a:buSzPts val="1100"/>
                        <a:buFont typeface="Arial"/>
                        <a:buNone/>
                      </a:pPr>
                      <a:r>
                        <a:rPr lang="en" sz="1000" u="sng">
                          <a:solidFill>
                            <a:schemeClr val="hlink"/>
                          </a:solidFill>
                          <a:hlinkClick r:id="rId7"/>
                        </a:rPr>
                        <a:t>kabah12@uw.ed</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16550">
                <a:tc>
                  <a:txBody>
                    <a:bodyPr/>
                    <a:lstStyle/>
                    <a:p>
                      <a:pPr marL="0" lvl="0" indent="0" algn="l" rtl="0">
                        <a:spcBef>
                          <a:spcPts val="0"/>
                        </a:spcBef>
                        <a:spcAft>
                          <a:spcPts val="0"/>
                        </a:spcAft>
                        <a:buNone/>
                      </a:pPr>
                      <a:r>
                        <a:rPr lang="en" b="0">
                          <a:solidFill>
                            <a:srgbClr val="3F3F3F"/>
                          </a:solidFill>
                        </a:rPr>
                        <a:t>Award Portal Update July 2023</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Cheryl Haycox</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u="sng">
                          <a:solidFill>
                            <a:schemeClr val="hlink"/>
                          </a:solidFill>
                          <a:hlinkClick r:id="rId8"/>
                        </a:rPr>
                        <a:t>chaycox1@uw.edu</a:t>
                      </a:r>
                      <a:r>
                        <a:rPr lang="en" sz="1000"/>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6100">
                <a:tc>
                  <a:txBody>
                    <a:bodyPr/>
                    <a:lstStyle/>
                    <a:p>
                      <a:pPr marL="0" lvl="0" indent="0" algn="l" rtl="0">
                        <a:spcBef>
                          <a:spcPts val="0"/>
                        </a:spcBef>
                        <a:spcAft>
                          <a:spcPts val="0"/>
                        </a:spcAft>
                        <a:buClr>
                          <a:schemeClr val="dk1"/>
                        </a:buClr>
                        <a:buSzPts val="1100"/>
                        <a:buFont typeface="Arial"/>
                        <a:buNone/>
                      </a:pPr>
                      <a:r>
                        <a:rPr lang="en" b="0">
                          <a:solidFill>
                            <a:srgbClr val="3F3F3F"/>
                          </a:solidFill>
                        </a:rPr>
                        <a:t>New Sponsors &amp; Sponsor Name Changes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Amanda Snyder &amp; Julie Fricks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 &amp; </a:t>
                      </a:r>
                      <a:endParaRPr sz="1000">
                        <a:solidFill>
                          <a:srgbClr val="3F3F3F"/>
                        </a:solidFill>
                      </a:endParaRPr>
                    </a:p>
                    <a:p>
                      <a:pPr marL="0" marR="0" lvl="0" indent="0" algn="l" rtl="0">
                        <a:lnSpc>
                          <a:spcPct val="100000"/>
                        </a:lnSpc>
                        <a:spcBef>
                          <a:spcPts val="0"/>
                        </a:spcBef>
                        <a:spcAft>
                          <a:spcPts val="0"/>
                        </a:spcAft>
                        <a:buNone/>
                      </a:pPr>
                      <a:r>
                        <a:rPr lang="en" sz="1000">
                          <a:solidFill>
                            <a:srgbClr val="3F3F3F"/>
                          </a:solidFill>
                        </a:rPr>
                        <a:t>Research Compliance &amp; Operations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u="sng">
                          <a:solidFill>
                            <a:schemeClr val="hlink"/>
                          </a:solidFill>
                          <a:hlinkClick r:id="rId9"/>
                        </a:rPr>
                        <a:t>acs229@uw.edu</a:t>
                      </a:r>
                      <a:endParaRPr sz="1000"/>
                    </a:p>
                    <a:p>
                      <a:pPr marL="0" marR="0" lvl="0" indent="0" algn="l" rtl="0">
                        <a:lnSpc>
                          <a:spcPct val="100000"/>
                        </a:lnSpc>
                        <a:spcBef>
                          <a:spcPts val="0"/>
                        </a:spcBef>
                        <a:spcAft>
                          <a:spcPts val="0"/>
                        </a:spcAft>
                        <a:buNone/>
                      </a:pPr>
                      <a:r>
                        <a:rPr lang="en" sz="1000" u="sng">
                          <a:solidFill>
                            <a:schemeClr val="hlink"/>
                          </a:solidFill>
                          <a:hlinkClick r:id="rId10"/>
                        </a:rPr>
                        <a:t>julie221@uw.edu</a:t>
                      </a:r>
                      <a:r>
                        <a:rPr lang="en" sz="1000"/>
                        <a:t>  </a:t>
                      </a:r>
                      <a:endParaRPr sz="1000"/>
                    </a:p>
                    <a:p>
                      <a:pPr marL="0" marR="0" lvl="0" indent="0" algn="l" rtl="0">
                        <a:lnSpc>
                          <a:spcPct val="100000"/>
                        </a:lnSpc>
                        <a:spcBef>
                          <a:spcPts val="0"/>
                        </a:spcBef>
                        <a:spcAft>
                          <a:spcPts val="0"/>
                        </a:spcAft>
                        <a:buNone/>
                      </a:pP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54425">
                <a:tc>
                  <a:txBody>
                    <a:bodyPr/>
                    <a:lstStyle/>
                    <a:p>
                      <a:pPr marL="0" lvl="0" indent="0" algn="l" rtl="0">
                        <a:spcBef>
                          <a:spcPts val="0"/>
                        </a:spcBef>
                        <a:spcAft>
                          <a:spcPts val="0"/>
                        </a:spcAft>
                        <a:buClr>
                          <a:srgbClr val="3F3F3F"/>
                        </a:buClr>
                        <a:buSzPts val="1100"/>
                        <a:buFont typeface="Calibri"/>
                        <a:buNone/>
                      </a:pPr>
                      <a:r>
                        <a:rPr lang="en" b="0">
                          <a:solidFill>
                            <a:srgbClr val="3F3F3F"/>
                          </a:solidFill>
                        </a:rPr>
                        <a:t>Research Resource Updates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 sz="1000" b="1">
                          <a:solidFill>
                            <a:srgbClr val="3F3F3F"/>
                          </a:solidFill>
                        </a:rPr>
                        <a:t>GCA | ORIS | OSP</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u="sng">
                          <a:solidFill>
                            <a:schemeClr val="hlink"/>
                          </a:solidFill>
                          <a:hlinkClick r:id="rId7"/>
                        </a:rPr>
                        <a:t>kabah12@uw.edu</a:t>
                      </a:r>
                      <a:endParaRPr sz="1000" u="sng">
                        <a:solidFill>
                          <a:schemeClr val="hlink"/>
                        </a:solidFill>
                      </a:endParaRPr>
                    </a:p>
                    <a:p>
                      <a:pPr marL="0" lvl="0" indent="0" algn="l" rtl="0">
                        <a:spcBef>
                          <a:spcPts val="0"/>
                        </a:spcBef>
                        <a:spcAft>
                          <a:spcPts val="0"/>
                        </a:spcAft>
                        <a:buNone/>
                      </a:pPr>
                      <a:r>
                        <a:rPr lang="en" sz="1000" u="sng">
                          <a:solidFill>
                            <a:schemeClr val="hlink"/>
                          </a:solidFill>
                          <a:hlinkClick r:id="rId6"/>
                        </a:rPr>
                        <a:t>carhodes@uw.edu</a:t>
                      </a:r>
                      <a:endParaRPr sz="1000" u="sng">
                        <a:solidFill>
                          <a:schemeClr val="hlink"/>
                        </a:solidFill>
                      </a:endParaRPr>
                    </a:p>
                    <a:p>
                      <a:pPr marL="0" lvl="0" indent="0" algn="l" rtl="0">
                        <a:spcBef>
                          <a:spcPts val="0"/>
                        </a:spcBef>
                        <a:spcAft>
                          <a:spcPts val="0"/>
                        </a:spcAft>
                        <a:buNone/>
                      </a:pPr>
                      <a:r>
                        <a:rPr lang="en" sz="1000" u="sng">
                          <a:solidFill>
                            <a:schemeClr val="hlink"/>
                          </a:solidFill>
                          <a:hlinkClick r:id="rId11"/>
                        </a:rPr>
                        <a:t>khalstead@uw.edu</a:t>
                      </a:r>
                      <a:r>
                        <a:rPr lang="en" sz="1000" u="sng">
                          <a:solidFill>
                            <a:schemeClr val="hlink"/>
                          </a:solidFill>
                        </a:rPr>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1382200">
                <a:tc gridSpan="4">
                  <a:txBody>
                    <a:bodyPr/>
                    <a:lstStyle/>
                    <a:p>
                      <a:pPr marL="0" marR="0" lvl="8" indent="0" algn="ctr" rtl="0">
                        <a:lnSpc>
                          <a:spcPct val="100000"/>
                        </a:lnSpc>
                        <a:spcBef>
                          <a:spcPts val="0"/>
                        </a:spcBef>
                        <a:spcAft>
                          <a:spcPts val="0"/>
                        </a:spcAft>
                        <a:buClr>
                          <a:srgbClr val="A5A5A5"/>
                        </a:buClr>
                        <a:buSzPts val="1800"/>
                        <a:buFont typeface="Calibri"/>
                        <a:buNone/>
                      </a:pPr>
                      <a:r>
                        <a:rPr lang="en" sz="1800">
                          <a:solidFill>
                            <a:srgbClr val="A5A5A5"/>
                          </a:solidFill>
                        </a:rPr>
                        <a:t>Next BONUS MRAM </a:t>
                      </a:r>
                      <a:endParaRPr sz="1800">
                        <a:solidFill>
                          <a:srgbClr val="A5A5A5"/>
                        </a:solidFill>
                      </a:endParaRPr>
                    </a:p>
                    <a:p>
                      <a:pPr marL="0" marR="0" lvl="8" indent="0" algn="ctr" rtl="0">
                        <a:lnSpc>
                          <a:spcPct val="100000"/>
                        </a:lnSpc>
                        <a:spcBef>
                          <a:spcPts val="0"/>
                        </a:spcBef>
                        <a:spcAft>
                          <a:spcPts val="0"/>
                        </a:spcAft>
                        <a:buClr>
                          <a:srgbClr val="A5A5A5"/>
                        </a:buClr>
                        <a:buSzPts val="1800"/>
                        <a:buFont typeface="Calibri"/>
                        <a:buNone/>
                      </a:pPr>
                      <a:r>
                        <a:rPr lang="en" b="0">
                          <a:solidFill>
                            <a:srgbClr val="5F497A"/>
                          </a:solidFill>
                        </a:rPr>
                        <a:t>July 21, 2023 9:00 AM - 10:30 AM</a:t>
                      </a:r>
                      <a:endParaRPr b="0">
                        <a:solidFill>
                          <a:srgbClr val="5F497A"/>
                        </a:solidFill>
                      </a:endParaRPr>
                    </a:p>
                    <a:p>
                      <a:pPr marL="0" marR="0" lvl="8" indent="0" algn="ctr" rtl="0">
                        <a:lnSpc>
                          <a:spcPct val="100000"/>
                        </a:lnSpc>
                        <a:spcBef>
                          <a:spcPts val="0"/>
                        </a:spcBef>
                        <a:spcAft>
                          <a:spcPts val="0"/>
                        </a:spcAft>
                        <a:buClr>
                          <a:srgbClr val="A5A5A5"/>
                        </a:buClr>
                        <a:buSzPts val="1800"/>
                        <a:buFont typeface="Calibri"/>
                        <a:buNone/>
                      </a:pPr>
                      <a:endParaRPr b="0">
                        <a:solidFill>
                          <a:srgbClr val="5F497A"/>
                        </a:solidFill>
                      </a:endParaRPr>
                    </a:p>
                    <a:p>
                      <a:pPr marL="0" lvl="8" indent="0" algn="ctr" rtl="0">
                        <a:spcBef>
                          <a:spcPts val="0"/>
                        </a:spcBef>
                        <a:spcAft>
                          <a:spcPts val="0"/>
                        </a:spcAft>
                        <a:buClr>
                          <a:srgbClr val="A5A5A5"/>
                        </a:buClr>
                        <a:buSzPts val="1800"/>
                        <a:buFont typeface="Calibri"/>
                        <a:buNone/>
                      </a:pPr>
                      <a:r>
                        <a:rPr lang="en" sz="1800">
                          <a:solidFill>
                            <a:srgbClr val="A5A5A5"/>
                          </a:solidFill>
                        </a:rPr>
                        <a:t>AUGUST MRAM</a:t>
                      </a:r>
                      <a:endParaRPr b="0">
                        <a:solidFill>
                          <a:srgbClr val="5F497A"/>
                        </a:solidFill>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August 10, 2023, 9:00 AM - 10:00 AM</a:t>
                      </a:r>
                      <a:endParaRPr b="0">
                        <a:solidFill>
                          <a:srgbClr val="5F497A"/>
                        </a:solidFill>
                      </a:endParaRPr>
                    </a:p>
                    <a:p>
                      <a:pPr marL="0" marR="0" lvl="8" indent="0" algn="l"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Budget Reconciliation Guidance</a:t>
            </a:r>
            <a:endParaRPr/>
          </a:p>
        </p:txBody>
      </p:sp>
      <p:sp>
        <p:nvSpPr>
          <p:cNvPr id="324" name="Google Shape;324;p6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Frequency? </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Recommend reconciliations are performed at least quarterly</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May depend on several factors:</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Policies of the unit</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Complexity, size, and risks associated with the Award</a:t>
            </a:r>
            <a:endParaRPr/>
          </a:p>
          <a:p>
            <a:pPr marL="1143000" lvl="2" indent="-114300" algn="l" rtl="0">
              <a:spcBef>
                <a:spcPts val="360"/>
              </a:spcBef>
              <a:spcAft>
                <a:spcPts val="0"/>
              </a:spcAft>
              <a:buClr>
                <a:srgbClr val="4B2E83"/>
              </a:buClr>
              <a:buSzPts val="18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Who performs the reconciliation?</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The PI or someone who understands the Award objectives and the fiscal compliance issues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PI can delegate this responsibility</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325" name="Google Shape;325;p6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Budget Reconciliation Guidance – </a:t>
            </a:r>
            <a:endParaRPr/>
          </a:p>
          <a:p>
            <a:pPr marL="0" lvl="0" indent="0" algn="l" rtl="0">
              <a:lnSpc>
                <a:spcPct val="90000"/>
              </a:lnSpc>
              <a:spcBef>
                <a:spcPts val="600"/>
              </a:spcBef>
              <a:spcAft>
                <a:spcPts val="0"/>
              </a:spcAft>
              <a:buClr>
                <a:srgbClr val="4B2E83"/>
              </a:buClr>
              <a:buSzPts val="3000"/>
              <a:buNone/>
            </a:pPr>
            <a:r>
              <a:rPr lang="en" b="1">
                <a:latin typeface="Arial"/>
                <a:ea typeface="Arial"/>
                <a:cs typeface="Arial"/>
                <a:sym typeface="Arial"/>
              </a:rPr>
              <a:t>Audit Perspective</a:t>
            </a:r>
            <a:endParaRPr/>
          </a:p>
        </p:txBody>
      </p:sp>
      <p:sp>
        <p:nvSpPr>
          <p:cNvPr id="331" name="Google Shape;331;p6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Auditors will review an internal control process to ensure: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The PI is involved in the process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The process is consistently performed and documented</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Errors, when discovered, are corrected in a timely manner</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“Is there an internal control process?”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“Is the process sufficient?”</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“Is the process performed regularly?”</a:t>
            </a:r>
            <a:endParaRPr/>
          </a:p>
        </p:txBody>
      </p:sp>
      <p:sp>
        <p:nvSpPr>
          <p:cNvPr id="332" name="Google Shape;332;p6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Workday Reports</a:t>
            </a:r>
            <a:endParaRPr/>
          </a:p>
        </p:txBody>
      </p:sp>
      <p:sp>
        <p:nvSpPr>
          <p:cNvPr id="338" name="Google Shape;338;p6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Standard Budget vs. Actuals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Grant Budget vs. Actual </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Income Statement – Month over Month</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Find Journal Lines Custom</a:t>
            </a:r>
            <a:endParaRPr/>
          </a:p>
        </p:txBody>
      </p:sp>
      <p:sp>
        <p:nvSpPr>
          <p:cNvPr id="339" name="Google Shape;339;p6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The Future</a:t>
            </a:r>
            <a:endParaRPr/>
          </a:p>
        </p:txBody>
      </p:sp>
      <p:sp>
        <p:nvSpPr>
          <p:cNvPr id="345" name="Google Shape;345;p6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Tools and resources to explore for the future:</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Customized Workday reports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Development of non-Workday reports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Development of additional systems </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p:txBody>
      </p:sp>
      <p:sp>
        <p:nvSpPr>
          <p:cNvPr id="346" name="Google Shape;346;p6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352" name="Google Shape;352;p6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r>
              <a:rPr lang="en">
                <a:latin typeface="Arial"/>
                <a:ea typeface="Arial"/>
                <a:cs typeface="Arial"/>
                <a:sym typeface="Arial"/>
              </a:rPr>
              <a:t> (Compliance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effortreporting@uw.edu</a:t>
            </a:r>
            <a:r>
              <a:rPr lang="en">
                <a:latin typeface="Arial"/>
                <a:ea typeface="Arial"/>
                <a:cs typeface="Arial"/>
                <a:sym typeface="Arial"/>
              </a:rPr>
              <a:t> (Effort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https://finance.uw.edu/pafc/</a:t>
            </a:r>
            <a:br>
              <a:rPr lang="en">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353" name="Google Shape;353;p6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9"/>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latin typeface="Encode Sans Black"/>
                <a:ea typeface="Encode Sans Black"/>
                <a:cs typeface="Encode Sans Black"/>
                <a:sym typeface="Encode Sans Black"/>
              </a:rPr>
              <a:t>Priority Processing &amp; Turnaround Times</a:t>
            </a:r>
            <a:endParaRPr sz="4200">
              <a:latin typeface="Encode Sans Black"/>
              <a:ea typeface="Encode Sans Black"/>
              <a:cs typeface="Encode Sans Black"/>
              <a:sym typeface="Encode Sans Black"/>
            </a:endParaRPr>
          </a:p>
        </p:txBody>
      </p:sp>
      <p:sp>
        <p:nvSpPr>
          <p:cNvPr id="359" name="Google Shape;359;p69"/>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July 13,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Juan Lepez, Grant &amp; Contract Accounting</a:t>
            </a:r>
            <a:endParaRPr sz="1600">
              <a:solidFill>
                <a:srgbClr val="33006F"/>
              </a:solidFill>
              <a:latin typeface="Open Sans"/>
              <a:ea typeface="Open Sans"/>
              <a:cs typeface="Open Sans"/>
              <a:sym typeface="Open Sans"/>
            </a:endParaRPr>
          </a:p>
          <a:p>
            <a:pPr marL="0" lvl="0" indent="0" algn="l" rtl="0">
              <a:lnSpc>
                <a:spcPct val="150000"/>
              </a:lnSpc>
              <a:spcBef>
                <a:spcPts val="320"/>
              </a:spcBef>
              <a:spcAft>
                <a:spcPts val="0"/>
              </a:spcAft>
              <a:buClr>
                <a:schemeClr val="dk1"/>
              </a:buClr>
              <a:buSzPts val="400"/>
              <a:buFont typeface="Arial"/>
              <a:buNone/>
            </a:pPr>
            <a:r>
              <a:rPr lang="en" sz="1600">
                <a:solidFill>
                  <a:schemeClr val="dk1"/>
                </a:solidFill>
                <a:latin typeface="Open Sans"/>
                <a:ea typeface="Open Sans"/>
                <a:cs typeface="Open Sans"/>
                <a:sym typeface="Open Sans"/>
              </a:rPr>
              <a:t>Carol Rhodes</a:t>
            </a:r>
            <a:r>
              <a:rPr lang="en"/>
              <a:t>, </a:t>
            </a:r>
            <a:r>
              <a:rPr lang="en" sz="1600">
                <a:solidFill>
                  <a:schemeClr val="dk1"/>
                </a:solidFill>
                <a:latin typeface="Open Sans"/>
                <a:ea typeface="Open Sans"/>
                <a:cs typeface="Open Sans"/>
                <a:sym typeface="Open Sans"/>
              </a:rPr>
              <a:t>Office of Sponsored Programs</a:t>
            </a:r>
            <a:endParaRPr sz="1600">
              <a:solidFill>
                <a:srgbClr val="33006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0"/>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endParaRPr sz="2200">
              <a:latin typeface="Encode Sans Black"/>
              <a:ea typeface="Encode Sans Black"/>
              <a:cs typeface="Encode Sans Black"/>
              <a:sym typeface="Encode Sans Black"/>
            </a:endParaRPr>
          </a:p>
          <a:p>
            <a:pPr marL="0" lvl="0" indent="0" algn="l" rtl="0">
              <a:spcBef>
                <a:spcPts val="600"/>
              </a:spcBef>
              <a:spcAft>
                <a:spcPts val="0"/>
              </a:spcAft>
              <a:buNone/>
            </a:pPr>
            <a:r>
              <a:rPr lang="en" sz="2700">
                <a:latin typeface="Encode Sans Black"/>
                <a:ea typeface="Encode Sans Black"/>
                <a:cs typeface="Encode Sans Black"/>
                <a:sym typeface="Encode Sans Black"/>
              </a:rPr>
              <a:t>Prioritization of Requests after Go-Live</a:t>
            </a:r>
            <a:endParaRPr sz="2700">
              <a:latin typeface="Encode Sans Black"/>
              <a:ea typeface="Encode Sans Black"/>
              <a:cs typeface="Encode Sans Black"/>
              <a:sym typeface="Encode Sans Black"/>
            </a:endParaRPr>
          </a:p>
          <a:p>
            <a:pPr marL="0" lvl="0" indent="0" algn="l" rtl="0">
              <a:spcBef>
                <a:spcPts val="600"/>
              </a:spcBef>
              <a:spcAft>
                <a:spcPts val="0"/>
              </a:spcAft>
              <a:buNone/>
            </a:pPr>
            <a:r>
              <a:rPr lang="en" sz="2200">
                <a:latin typeface="Encode Sans Black"/>
                <a:ea typeface="Encode Sans Black"/>
                <a:cs typeface="Encode Sans Black"/>
                <a:sym typeface="Encode Sans Black"/>
              </a:rPr>
              <a:t>High Priority Items</a:t>
            </a:r>
            <a:endParaRPr sz="2200">
              <a:latin typeface="Encode Sans Black"/>
              <a:ea typeface="Encode Sans Black"/>
              <a:cs typeface="Encode Sans Black"/>
              <a:sym typeface="Encode Sans Black"/>
            </a:endParaRPr>
          </a:p>
        </p:txBody>
      </p:sp>
      <p:sp>
        <p:nvSpPr>
          <p:cNvPr id="366" name="Google Shape;366;p70"/>
          <p:cNvSpPr txBox="1">
            <a:spLocks noGrp="1"/>
          </p:cNvSpPr>
          <p:nvPr>
            <p:ph type="body" idx="2"/>
          </p:nvPr>
        </p:nvSpPr>
        <p:spPr>
          <a:xfrm>
            <a:off x="473850" y="1383475"/>
            <a:ext cx="8322000" cy="42366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SzPts val="852"/>
              <a:buNone/>
            </a:pPr>
            <a:endParaRPr sz="2250"/>
          </a:p>
          <a:p>
            <a:pPr marL="457200" lvl="0" indent="-377825" algn="l" rtl="0">
              <a:lnSpc>
                <a:spcPct val="80000"/>
              </a:lnSpc>
              <a:spcBef>
                <a:spcPts val="400"/>
              </a:spcBef>
              <a:spcAft>
                <a:spcPts val="0"/>
              </a:spcAft>
              <a:buSzPts val="2350"/>
              <a:buChar char="&gt;"/>
            </a:pPr>
            <a:r>
              <a:rPr lang="en" sz="2350"/>
              <a:t>Advance Award Requests: New, Renewal, Extensions</a:t>
            </a:r>
            <a:endParaRPr sz="2350"/>
          </a:p>
          <a:p>
            <a:pPr marL="457200" lvl="0" indent="-377825" algn="l" rtl="0">
              <a:lnSpc>
                <a:spcPct val="80000"/>
              </a:lnSpc>
              <a:spcBef>
                <a:spcPts val="0"/>
              </a:spcBef>
              <a:spcAft>
                <a:spcPts val="0"/>
              </a:spcAft>
              <a:buSzPts val="2350"/>
              <a:buChar char="&gt;"/>
            </a:pPr>
            <a:r>
              <a:rPr lang="en" sz="2350"/>
              <a:t>Award Setup Requests: New, start date of 7/15 &amp; earlier</a:t>
            </a:r>
            <a:endParaRPr sz="2350"/>
          </a:p>
          <a:p>
            <a:pPr marL="457200" lvl="0" indent="-377825" algn="l" rtl="0">
              <a:lnSpc>
                <a:spcPct val="80000"/>
              </a:lnSpc>
              <a:spcBef>
                <a:spcPts val="0"/>
              </a:spcBef>
              <a:spcAft>
                <a:spcPts val="0"/>
              </a:spcAft>
              <a:buSzPts val="2350"/>
              <a:buChar char="&gt;"/>
            </a:pPr>
            <a:r>
              <a:rPr lang="en" sz="2350"/>
              <a:t>Modifications:</a:t>
            </a:r>
            <a:endParaRPr sz="2350"/>
          </a:p>
          <a:p>
            <a:pPr marL="914400" lvl="1" indent="-377825" algn="l" rtl="0">
              <a:lnSpc>
                <a:spcPct val="80000"/>
              </a:lnSpc>
              <a:spcBef>
                <a:spcPts val="0"/>
              </a:spcBef>
              <a:spcAft>
                <a:spcPts val="0"/>
              </a:spcAft>
              <a:buSzPts val="2350"/>
              <a:buChar char="–"/>
            </a:pPr>
            <a:r>
              <a:rPr lang="en" sz="2350"/>
              <a:t>Supplement - awards ending between 5/1-6/30</a:t>
            </a:r>
            <a:endParaRPr sz="2350"/>
          </a:p>
          <a:p>
            <a:pPr marL="914400" lvl="1" indent="-377825" algn="l" rtl="0">
              <a:lnSpc>
                <a:spcPct val="80000"/>
              </a:lnSpc>
              <a:spcBef>
                <a:spcPts val="0"/>
              </a:spcBef>
              <a:spcAft>
                <a:spcPts val="0"/>
              </a:spcAft>
              <a:buSzPts val="2350"/>
              <a:buChar char="–"/>
            </a:pPr>
            <a:r>
              <a:rPr lang="en" sz="2350"/>
              <a:t>Renewal - start date of 7/15 &amp; earlier</a:t>
            </a:r>
            <a:endParaRPr sz="2350"/>
          </a:p>
          <a:p>
            <a:pPr marL="914400" lvl="1" indent="-377825" algn="l" rtl="0">
              <a:lnSpc>
                <a:spcPct val="80000"/>
              </a:lnSpc>
              <a:spcBef>
                <a:spcPts val="0"/>
              </a:spcBef>
              <a:spcAft>
                <a:spcPts val="0"/>
              </a:spcAft>
              <a:buSzPts val="2350"/>
              <a:buChar char="–"/>
            </a:pPr>
            <a:r>
              <a:rPr lang="en" sz="2350"/>
              <a:t>Extension</a:t>
            </a:r>
            <a:endParaRPr sz="2350"/>
          </a:p>
          <a:p>
            <a:pPr marL="914400" lvl="1" indent="-377825" algn="l" rtl="0">
              <a:lnSpc>
                <a:spcPct val="80000"/>
              </a:lnSpc>
              <a:spcBef>
                <a:spcPts val="0"/>
              </a:spcBef>
              <a:spcAft>
                <a:spcPts val="0"/>
              </a:spcAft>
              <a:buSzPts val="2350"/>
              <a:buChar char="–"/>
            </a:pPr>
            <a:r>
              <a:rPr lang="en" sz="2350"/>
              <a:t>Temporary Budget Extension</a:t>
            </a:r>
            <a:endParaRPr sz="2350"/>
          </a:p>
          <a:p>
            <a:pPr marL="914400" lvl="1" indent="-377825" algn="l" rtl="0">
              <a:lnSpc>
                <a:spcPct val="80000"/>
              </a:lnSpc>
              <a:spcBef>
                <a:spcPts val="0"/>
              </a:spcBef>
              <a:spcAft>
                <a:spcPts val="0"/>
              </a:spcAft>
              <a:buSzPts val="2350"/>
              <a:buChar char="–"/>
            </a:pPr>
            <a:r>
              <a:rPr lang="en" sz="2350"/>
              <a:t>Restriction Release - awards ending between 5/1-6/30</a:t>
            </a:r>
            <a:endParaRPr sz="2350"/>
          </a:p>
          <a:p>
            <a:pPr marL="914400" lvl="1" indent="-377825" algn="l" rtl="0">
              <a:lnSpc>
                <a:spcPct val="80000"/>
              </a:lnSpc>
              <a:spcBef>
                <a:spcPts val="0"/>
              </a:spcBef>
              <a:spcAft>
                <a:spcPts val="0"/>
              </a:spcAft>
              <a:buSzPts val="2350"/>
              <a:buChar char="–"/>
            </a:pPr>
            <a:r>
              <a:rPr lang="en" sz="2350"/>
              <a:t>Start Date Change</a:t>
            </a:r>
            <a:endParaRPr sz="2350"/>
          </a:p>
          <a:p>
            <a:pPr marL="914400" lvl="1" indent="-377825" algn="l" rtl="0">
              <a:lnSpc>
                <a:spcPct val="80000"/>
              </a:lnSpc>
              <a:spcBef>
                <a:spcPts val="0"/>
              </a:spcBef>
              <a:spcAft>
                <a:spcPts val="0"/>
              </a:spcAft>
              <a:buSzPts val="2350"/>
              <a:buChar char="–"/>
            </a:pPr>
            <a:r>
              <a:rPr lang="en" sz="2350"/>
              <a:t>Addition of Equipment or Gov't Property</a:t>
            </a:r>
            <a:endParaRPr sz="2350"/>
          </a:p>
          <a:p>
            <a:pPr marL="914400" lvl="1" indent="-377825" algn="l" rtl="0">
              <a:lnSpc>
                <a:spcPct val="80000"/>
              </a:lnSpc>
              <a:spcBef>
                <a:spcPts val="0"/>
              </a:spcBef>
              <a:spcAft>
                <a:spcPts val="0"/>
              </a:spcAft>
              <a:buSzPts val="2350"/>
              <a:buChar char="–"/>
            </a:pPr>
            <a:r>
              <a:rPr lang="en" sz="2350"/>
              <a:t>Change in Cost Center</a:t>
            </a:r>
            <a:endParaRPr sz="2350"/>
          </a:p>
          <a:p>
            <a:pPr marL="457200" lvl="0" indent="-377825" algn="l" rtl="0">
              <a:lnSpc>
                <a:spcPct val="80000"/>
              </a:lnSpc>
              <a:spcBef>
                <a:spcPts val="0"/>
              </a:spcBef>
              <a:spcAft>
                <a:spcPts val="0"/>
              </a:spcAft>
              <a:buSzPts val="2350"/>
              <a:buChar char="&gt;"/>
            </a:pPr>
            <a:r>
              <a:rPr lang="en" sz="2350"/>
              <a:t>Other Actions: New award lines (formerly sub budgets) with start date of 7/15 &amp; earlier</a:t>
            </a:r>
            <a:endParaRPr sz="25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1"/>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latin typeface="Encode Sans Black"/>
                <a:ea typeface="Encode Sans Black"/>
                <a:cs typeface="Encode Sans Black"/>
                <a:sym typeface="Encode Sans Black"/>
              </a:rPr>
              <a:t>Prioritization of Requests</a:t>
            </a:r>
            <a:endParaRPr sz="2700">
              <a:latin typeface="Encode Sans Black"/>
              <a:ea typeface="Encode Sans Black"/>
              <a:cs typeface="Encode Sans Black"/>
              <a:sym typeface="Encode Sans Black"/>
            </a:endParaRPr>
          </a:p>
          <a:p>
            <a:pPr marL="0" lvl="0" indent="0" algn="l" rtl="0">
              <a:spcBef>
                <a:spcPts val="600"/>
              </a:spcBef>
              <a:spcAft>
                <a:spcPts val="0"/>
              </a:spcAft>
              <a:buNone/>
            </a:pPr>
            <a:r>
              <a:rPr lang="en" sz="2200">
                <a:latin typeface="Encode Sans Black"/>
                <a:ea typeface="Encode Sans Black"/>
                <a:cs typeface="Encode Sans Black"/>
                <a:sym typeface="Encode Sans Black"/>
              </a:rPr>
              <a:t>Medium Priority Items</a:t>
            </a:r>
            <a:endParaRPr sz="2200">
              <a:latin typeface="Encode Sans Black"/>
              <a:ea typeface="Encode Sans Black"/>
              <a:cs typeface="Encode Sans Black"/>
              <a:sym typeface="Encode Sans Black"/>
            </a:endParaRPr>
          </a:p>
        </p:txBody>
      </p:sp>
      <p:sp>
        <p:nvSpPr>
          <p:cNvPr id="373" name="Google Shape;373;p71"/>
          <p:cNvSpPr txBox="1">
            <a:spLocks noGrp="1"/>
          </p:cNvSpPr>
          <p:nvPr>
            <p:ph type="body" idx="2"/>
          </p:nvPr>
        </p:nvSpPr>
        <p:spPr>
          <a:xfrm>
            <a:off x="702455" y="1578400"/>
            <a:ext cx="8196300" cy="4015500"/>
          </a:xfrm>
          <a:prstGeom prst="rect">
            <a:avLst/>
          </a:prstGeom>
        </p:spPr>
        <p:txBody>
          <a:bodyPr spcFirstLastPara="1" wrap="square" lIns="91425" tIns="91425" rIns="91425" bIns="91425" anchor="t" anchorCtr="0">
            <a:noAutofit/>
          </a:bodyPr>
          <a:lstStyle/>
          <a:p>
            <a:pPr marL="457200" lvl="0" indent="-406400" algn="l" rtl="0">
              <a:spcBef>
                <a:spcPts val="400"/>
              </a:spcBef>
              <a:spcAft>
                <a:spcPts val="0"/>
              </a:spcAft>
              <a:buSzPts val="2800"/>
              <a:buChar char="&gt;"/>
            </a:pPr>
            <a:r>
              <a:rPr lang="en" sz="2800"/>
              <a:t>Cost Share Change</a:t>
            </a:r>
            <a:endParaRPr sz="2800"/>
          </a:p>
          <a:p>
            <a:pPr marL="457200" lvl="0" indent="-406400" algn="l" rtl="0">
              <a:spcBef>
                <a:spcPts val="0"/>
              </a:spcBef>
              <a:spcAft>
                <a:spcPts val="0"/>
              </a:spcAft>
              <a:buSzPts val="2800"/>
              <a:buChar char="&gt;"/>
            </a:pPr>
            <a:r>
              <a:rPr lang="en" sz="2800"/>
              <a:t>Cost Share Change - requires sponsor approval</a:t>
            </a:r>
            <a:endParaRPr sz="2800"/>
          </a:p>
          <a:p>
            <a:pPr marL="457200" lvl="0" indent="-406400" algn="l" rtl="0">
              <a:spcBef>
                <a:spcPts val="0"/>
              </a:spcBef>
              <a:spcAft>
                <a:spcPts val="0"/>
              </a:spcAft>
              <a:buSzPts val="2800"/>
              <a:buChar char="&gt;"/>
            </a:pPr>
            <a:r>
              <a:rPr lang="en" sz="2800"/>
              <a:t>Non-competing Continuation Funding	- start date of 7/16 or later</a:t>
            </a:r>
            <a:endParaRPr sz="3200"/>
          </a:p>
          <a:p>
            <a:pPr marL="0" lvl="0" indent="0" algn="l" rtl="0">
              <a:spcBef>
                <a:spcPts val="480"/>
              </a:spcBef>
              <a:spcAft>
                <a:spcPts val="0"/>
              </a:spcAft>
              <a:buNone/>
            </a:pPr>
            <a:endParaRPr sz="3200"/>
          </a:p>
          <a:p>
            <a:pPr marL="0" lvl="0" indent="0" algn="l" rtl="0">
              <a:spcBef>
                <a:spcPts val="480"/>
              </a:spcBef>
              <a:spcAft>
                <a:spcPts val="0"/>
              </a:spcAft>
              <a:buNone/>
            </a:pPr>
            <a:endParaRPr sz="3200"/>
          </a:p>
          <a:p>
            <a:pPr marL="0" lvl="0" indent="0" algn="l" rtl="0">
              <a:spcBef>
                <a:spcPts val="480"/>
              </a:spcBef>
              <a:spcAft>
                <a:spcPts val="0"/>
              </a:spcAft>
              <a:buNone/>
            </a:pP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72"/>
          <p:cNvSpPr txBox="1"/>
          <p:nvPr/>
        </p:nvSpPr>
        <p:spPr>
          <a:xfrm>
            <a:off x="489000" y="1743975"/>
            <a:ext cx="4299000" cy="4186800"/>
          </a:xfrm>
          <a:prstGeom prst="rect">
            <a:avLst/>
          </a:prstGeom>
          <a:noFill/>
          <a:ln>
            <a:noFill/>
          </a:ln>
        </p:spPr>
        <p:txBody>
          <a:bodyPr spcFirstLastPara="1" wrap="square" lIns="91425" tIns="91425" rIns="91425" bIns="91425" anchor="ctr" anchorCtr="0">
            <a:spAutoFit/>
          </a:bodyPr>
          <a:lstStyle/>
          <a:p>
            <a:pPr marL="0" lvl="0" indent="0" algn="l" rtl="0">
              <a:spcBef>
                <a:spcPts val="480"/>
              </a:spcBef>
              <a:spcAft>
                <a:spcPts val="0"/>
              </a:spcAft>
              <a:buNone/>
            </a:pPr>
            <a:r>
              <a:rPr lang="en" sz="2000" b="1">
                <a:solidFill>
                  <a:srgbClr val="4B2E83"/>
                </a:solidFill>
                <a:latin typeface="Open Sans"/>
                <a:ea typeface="Open Sans"/>
                <a:cs typeface="Open Sans"/>
                <a:sym typeface="Open Sans"/>
              </a:rPr>
              <a:t>Schedule Changes:</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Early Termination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Relinquishment</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a:p>
            <a:pPr marL="0" marR="0" lvl="0" indent="0" algn="l" rtl="0">
              <a:lnSpc>
                <a:spcPct val="100000"/>
              </a:lnSpc>
              <a:spcBef>
                <a:spcPts val="480"/>
              </a:spcBef>
              <a:spcAft>
                <a:spcPts val="0"/>
              </a:spcAft>
              <a:buNone/>
            </a:pPr>
            <a:r>
              <a:rPr lang="en" sz="2000" b="1">
                <a:solidFill>
                  <a:srgbClr val="4B2E83"/>
                </a:solidFill>
                <a:latin typeface="Open Sans"/>
                <a:ea typeface="Open Sans"/>
                <a:cs typeface="Open Sans"/>
                <a:sym typeface="Open Sans"/>
              </a:rPr>
              <a:t>Funding &amp; Budgeting Changes:</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Subaward Addition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Supplement</a:t>
            </a:r>
            <a:endParaRPr sz="2000">
              <a:solidFill>
                <a:srgbClr val="4B2E83"/>
              </a:solidFill>
              <a:latin typeface="Open Sans"/>
              <a:ea typeface="Open Sans"/>
              <a:cs typeface="Open Sans"/>
              <a:sym typeface="Open Sans"/>
            </a:endParaRPr>
          </a:p>
          <a:p>
            <a:pPr marL="457200" marR="0" lvl="0" indent="-355600" algn="l" rtl="0">
              <a:lnSpc>
                <a:spcPct val="100000"/>
              </a:lnSpc>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Carry-over </a:t>
            </a:r>
            <a:endParaRPr sz="2000">
              <a:solidFill>
                <a:srgbClr val="4B2E83"/>
              </a:solidFill>
              <a:latin typeface="Open Sans"/>
              <a:ea typeface="Open Sans"/>
              <a:cs typeface="Open Sans"/>
              <a:sym typeface="Open Sans"/>
            </a:endParaRPr>
          </a:p>
          <a:p>
            <a:pPr marL="457200" marR="0" lvl="0" indent="-355600" algn="l" rtl="0">
              <a:lnSpc>
                <a:spcPct val="100000"/>
              </a:lnSpc>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Rebudgeting</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De-obligation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F&amp;A Rate Change</a:t>
            </a:r>
            <a:endParaRPr sz="2000">
              <a:solidFill>
                <a:srgbClr val="4B2E83"/>
              </a:solidFill>
              <a:latin typeface="Open Sans"/>
              <a:ea typeface="Open Sans"/>
              <a:cs typeface="Open Sans"/>
              <a:sym typeface="Open Sans"/>
            </a:endParaRPr>
          </a:p>
          <a:p>
            <a:pPr marL="0" marR="0" lvl="0" indent="0" algn="l" rtl="0">
              <a:lnSpc>
                <a:spcPct val="100000"/>
              </a:lnSpc>
              <a:spcBef>
                <a:spcPts val="480"/>
              </a:spcBef>
              <a:spcAft>
                <a:spcPts val="0"/>
              </a:spcAft>
              <a:buNone/>
            </a:pPr>
            <a:endParaRPr sz="2000">
              <a:solidFill>
                <a:srgbClr val="4B2E83"/>
              </a:solidFill>
              <a:latin typeface="Open Sans"/>
              <a:ea typeface="Open Sans"/>
              <a:cs typeface="Open Sans"/>
              <a:sym typeface="Open Sans"/>
            </a:endParaRPr>
          </a:p>
        </p:txBody>
      </p:sp>
      <p:sp>
        <p:nvSpPr>
          <p:cNvPr id="380" name="Google Shape;380;p72"/>
          <p:cNvSpPr txBox="1"/>
          <p:nvPr/>
        </p:nvSpPr>
        <p:spPr>
          <a:xfrm>
            <a:off x="4788000" y="1699075"/>
            <a:ext cx="3921000" cy="44946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 sz="2000" b="1">
                <a:solidFill>
                  <a:srgbClr val="4B2E83"/>
                </a:solidFill>
                <a:latin typeface="Open Sans"/>
                <a:ea typeface="Open Sans"/>
                <a:cs typeface="Open Sans"/>
                <a:sym typeface="Open Sans"/>
              </a:rPr>
              <a:t>Programmatic Changes to:</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Award Line type or other award line changes</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Personnel</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Key Personnel or effort </a:t>
            </a:r>
            <a:endParaRPr sz="2000">
              <a:solidFill>
                <a:srgbClr val="4B2E83"/>
              </a:solidFill>
              <a:latin typeface="Open Sans"/>
              <a:ea typeface="Open Sans"/>
              <a:cs typeface="Open Sans"/>
              <a:sym typeface="Open Sans"/>
            </a:endParaRPr>
          </a:p>
          <a:p>
            <a:pPr marL="914400" lvl="1" indent="-355600" algn="l" rtl="0">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including change in PI </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Work Scope</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Non-Fiscal Compliance</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r>
              <a:rPr lang="en" sz="2000" b="1">
                <a:solidFill>
                  <a:srgbClr val="4B2E83"/>
                </a:solidFill>
                <a:latin typeface="Open Sans"/>
                <a:ea typeface="Open Sans"/>
                <a:cs typeface="Open Sans"/>
                <a:sym typeface="Open Sans"/>
              </a:rPr>
              <a:t>Other Changes to:</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Location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Payment schedule</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p:txBody>
      </p:sp>
      <p:sp>
        <p:nvSpPr>
          <p:cNvPr id="381" name="Google Shape;381;p72"/>
          <p:cNvSpPr txBox="1">
            <a:spLocks noGrp="1"/>
          </p:cNvSpPr>
          <p:nvPr>
            <p:ph type="body" idx="1"/>
          </p:nvPr>
        </p:nvSpPr>
        <p:spPr>
          <a:xfrm>
            <a:off x="590707" y="3573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latin typeface="Encode Sans Black"/>
                <a:ea typeface="Encode Sans Black"/>
                <a:cs typeface="Encode Sans Black"/>
                <a:sym typeface="Encode Sans Black"/>
              </a:rPr>
              <a:t>Prioritization of Requests</a:t>
            </a:r>
            <a:endParaRPr sz="2700">
              <a:latin typeface="Encode Sans Black"/>
              <a:ea typeface="Encode Sans Black"/>
              <a:cs typeface="Encode Sans Black"/>
              <a:sym typeface="Encode Sans Black"/>
            </a:endParaRPr>
          </a:p>
          <a:p>
            <a:pPr marL="0" lvl="0" indent="0" algn="l" rtl="0">
              <a:spcBef>
                <a:spcPts val="600"/>
              </a:spcBef>
              <a:spcAft>
                <a:spcPts val="0"/>
              </a:spcAft>
              <a:buNone/>
            </a:pPr>
            <a:r>
              <a:rPr lang="en" sz="2200">
                <a:latin typeface="Encode Sans Black"/>
                <a:ea typeface="Encode Sans Black"/>
                <a:cs typeface="Encode Sans Black"/>
                <a:sym typeface="Encode Sans Black"/>
              </a:rPr>
              <a:t>Low Priority Items</a:t>
            </a:r>
            <a:endParaRPr sz="2200">
              <a:latin typeface="Encode Sans Black"/>
              <a:ea typeface="Encode Sans Black"/>
              <a:cs typeface="Encode Sans Black"/>
              <a:sym typeface="Encode Sans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7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600">
                <a:latin typeface="Encode Sans Black"/>
                <a:ea typeface="Encode Sans Black"/>
                <a:cs typeface="Encode Sans Black"/>
                <a:sym typeface="Encode Sans Black"/>
              </a:rPr>
              <a:t>GCA - Award Setup Priority (Effective Immediately)</a:t>
            </a:r>
            <a:endParaRPr sz="2600">
              <a:latin typeface="Encode Sans Black"/>
              <a:ea typeface="Encode Sans Black"/>
              <a:cs typeface="Encode Sans Black"/>
              <a:sym typeface="Encode Sans Black"/>
            </a:endParaRPr>
          </a:p>
        </p:txBody>
      </p:sp>
      <p:sp>
        <p:nvSpPr>
          <p:cNvPr id="388" name="Google Shape;388;p73"/>
          <p:cNvSpPr txBox="1">
            <a:spLocks noGrp="1"/>
          </p:cNvSpPr>
          <p:nvPr>
            <p:ph type="body" idx="2"/>
          </p:nvPr>
        </p:nvSpPr>
        <p:spPr>
          <a:xfrm>
            <a:off x="614275" y="1831650"/>
            <a:ext cx="8087700" cy="40155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gt;"/>
            </a:pPr>
            <a:r>
              <a:rPr lang="en" sz="2500"/>
              <a:t>Catch up activities</a:t>
            </a:r>
            <a:endParaRPr sz="2500"/>
          </a:p>
          <a:p>
            <a:pPr marL="457200" lvl="0" indent="-387350" algn="l" rtl="0">
              <a:lnSpc>
                <a:spcPct val="115000"/>
              </a:lnSpc>
              <a:spcBef>
                <a:spcPts val="0"/>
              </a:spcBef>
              <a:spcAft>
                <a:spcPts val="0"/>
              </a:spcAft>
              <a:buSzPts val="2500"/>
              <a:buChar char="&gt;"/>
            </a:pPr>
            <a:r>
              <a:rPr lang="en" sz="2500"/>
              <a:t>Items as discussed in prior slides</a:t>
            </a:r>
            <a:endParaRPr sz="2500"/>
          </a:p>
          <a:p>
            <a:pPr marL="457200" lvl="0" indent="-387350" algn="l" rtl="0">
              <a:lnSpc>
                <a:spcPct val="115000"/>
              </a:lnSpc>
              <a:spcBef>
                <a:spcPts val="0"/>
              </a:spcBef>
              <a:spcAft>
                <a:spcPts val="0"/>
              </a:spcAft>
              <a:buSzPts val="2500"/>
              <a:buChar char="&gt;"/>
            </a:pPr>
            <a:r>
              <a:rPr lang="en" sz="2500"/>
              <a:t>Finalizing business processes and documentation</a:t>
            </a:r>
            <a:endParaRPr sz="2500"/>
          </a:p>
          <a:p>
            <a:pPr marL="457200" lvl="0" indent="-387350" algn="l" rtl="0">
              <a:lnSpc>
                <a:spcPct val="115000"/>
              </a:lnSpc>
              <a:spcBef>
                <a:spcPts val="0"/>
              </a:spcBef>
              <a:spcAft>
                <a:spcPts val="0"/>
              </a:spcAft>
              <a:buSzPts val="2500"/>
              <a:buChar char="&gt;"/>
            </a:pPr>
            <a:r>
              <a:rPr lang="en" sz="2500"/>
              <a:t>Ad hoc requests</a:t>
            </a:r>
            <a:endParaRPr sz="2500"/>
          </a:p>
          <a:p>
            <a:pPr marL="0" lvl="0" indent="0" algn="l" rtl="0">
              <a:lnSpc>
                <a:spcPct val="115000"/>
              </a:lnSpc>
              <a:spcBef>
                <a:spcPts val="0"/>
              </a:spcBef>
              <a:spcAft>
                <a:spcPts val="0"/>
              </a:spcAft>
              <a:buNone/>
            </a:pPr>
            <a:endParaRPr sz="2900"/>
          </a:p>
          <a:p>
            <a:pPr marL="457200" marR="0" lvl="0" indent="0" algn="l" rtl="0">
              <a:lnSpc>
                <a:spcPct val="115000"/>
              </a:lnSpc>
              <a:spcBef>
                <a:spcPts val="480"/>
              </a:spcBef>
              <a:spcAft>
                <a:spcPts val="0"/>
              </a:spcAft>
              <a:buNone/>
            </a:pPr>
            <a:endParaRPr sz="2900"/>
          </a:p>
          <a:p>
            <a:pPr marL="0" lvl="0" indent="0" algn="l" rtl="0">
              <a:lnSpc>
                <a:spcPct val="115000"/>
              </a:lnSpc>
              <a:spcBef>
                <a:spcPts val="480"/>
              </a:spcBef>
              <a:spcAft>
                <a:spcPts val="0"/>
              </a:spcAft>
              <a:buNone/>
            </a:pP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6"/>
          <p:cNvSpPr txBox="1">
            <a:spLocks noGrp="1"/>
          </p:cNvSpPr>
          <p:nvPr>
            <p:ph type="body" idx="1"/>
          </p:nvPr>
        </p:nvSpPr>
        <p:spPr>
          <a:xfrm>
            <a:off x="692028" y="1640262"/>
            <a:ext cx="7126200" cy="2090400"/>
          </a:xfrm>
          <a:prstGeom prst="rect">
            <a:avLst/>
          </a:prstGeom>
          <a:noFill/>
          <a:ln>
            <a:noFill/>
          </a:ln>
        </p:spPr>
        <p:txBody>
          <a:bodyPr spcFirstLastPara="1" wrap="square" lIns="91425" tIns="45700" rIns="91425" bIns="45700" anchor="b" anchorCtr="0">
            <a:normAutofit lnSpcReduction="20000"/>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PAFC HOT TOPIC: </a:t>
            </a:r>
            <a:endParaRPr/>
          </a:p>
          <a:p>
            <a:pPr marL="0" lvl="0" indent="0" algn="l" rtl="0">
              <a:lnSpc>
                <a:spcPct val="100000"/>
              </a:lnSpc>
              <a:spcBef>
                <a:spcPts val="925"/>
              </a:spcBef>
              <a:spcAft>
                <a:spcPts val="0"/>
              </a:spcAft>
              <a:buClr>
                <a:schemeClr val="accent3"/>
              </a:buClr>
              <a:buSzPts val="5000"/>
              <a:buNone/>
            </a:pPr>
            <a:r>
              <a:rPr lang="en">
                <a:latin typeface="Arial"/>
                <a:ea typeface="Arial"/>
                <a:cs typeface="Arial"/>
                <a:sym typeface="Arial"/>
              </a:rPr>
              <a:t>AWARD / BUDGET RECONCILIATIONS</a:t>
            </a:r>
            <a:endParaRPr/>
          </a:p>
        </p:txBody>
      </p:sp>
      <p:sp>
        <p:nvSpPr>
          <p:cNvPr id="269" name="Google Shape;269;p56"/>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July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GCA - Invoicing Priorities</a:t>
            </a:r>
            <a:endParaRPr>
              <a:latin typeface="Encode Sans Black"/>
              <a:ea typeface="Encode Sans Black"/>
              <a:cs typeface="Encode Sans Black"/>
              <a:sym typeface="Encode Sans Black"/>
            </a:endParaRPr>
          </a:p>
        </p:txBody>
      </p:sp>
      <p:sp>
        <p:nvSpPr>
          <p:cNvPr id="395" name="Google Shape;395;p74"/>
          <p:cNvSpPr txBox="1">
            <a:spLocks noGrp="1"/>
          </p:cNvSpPr>
          <p:nvPr>
            <p:ph type="body" idx="2"/>
          </p:nvPr>
        </p:nvSpPr>
        <p:spPr>
          <a:xfrm>
            <a:off x="720200" y="1649850"/>
            <a:ext cx="8087700" cy="4265100"/>
          </a:xfrm>
          <a:prstGeom prst="rect">
            <a:avLst/>
          </a:prstGeom>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r>
              <a:rPr lang="en"/>
              <a:t>July Invoice Freeze Dates</a:t>
            </a:r>
            <a:endParaRPr/>
          </a:p>
          <a:p>
            <a:pPr marL="457200" lvl="0" indent="-361950" algn="l" rtl="0">
              <a:lnSpc>
                <a:spcPct val="115000"/>
              </a:lnSpc>
              <a:spcBef>
                <a:spcPts val="0"/>
              </a:spcBef>
              <a:spcAft>
                <a:spcPts val="0"/>
              </a:spcAft>
              <a:buSzPts val="2100"/>
              <a:buChar char="&gt;"/>
            </a:pPr>
            <a:r>
              <a:rPr lang="en" sz="2100"/>
              <a:t>7/19-7/31 - Cost reimbursable sponsor invoices</a:t>
            </a:r>
            <a:endParaRPr sz="2100"/>
          </a:p>
          <a:p>
            <a:pPr marL="457200" lvl="0" indent="-361950" algn="l" rtl="0">
              <a:lnSpc>
                <a:spcPct val="115000"/>
              </a:lnSpc>
              <a:spcBef>
                <a:spcPts val="0"/>
              </a:spcBef>
              <a:spcAft>
                <a:spcPts val="0"/>
              </a:spcAft>
              <a:buSzPts val="2100"/>
              <a:buChar char="&gt;"/>
            </a:pPr>
            <a:r>
              <a:rPr lang="en" sz="2100"/>
              <a:t>7/1-7/31 - Schedule payment and milestone invoices</a:t>
            </a:r>
            <a:endParaRPr sz="2100"/>
          </a:p>
          <a:p>
            <a:pPr marL="0" lvl="0" indent="0" algn="l" rtl="0">
              <a:lnSpc>
                <a:spcPct val="115000"/>
              </a:lnSpc>
              <a:spcBef>
                <a:spcPts val="0"/>
              </a:spcBef>
              <a:spcAft>
                <a:spcPts val="0"/>
              </a:spcAft>
              <a:buNone/>
            </a:pPr>
            <a:endParaRPr sz="2500"/>
          </a:p>
          <a:p>
            <a:pPr marL="0" lvl="0" indent="0" algn="l" rtl="0">
              <a:lnSpc>
                <a:spcPct val="115000"/>
              </a:lnSpc>
              <a:spcBef>
                <a:spcPts val="480"/>
              </a:spcBef>
              <a:spcAft>
                <a:spcPts val="0"/>
              </a:spcAft>
              <a:buNone/>
            </a:pPr>
            <a:r>
              <a:rPr lang="en"/>
              <a:t>Invoicing Priority Starting (Effective 8/1/23)</a:t>
            </a:r>
            <a:endParaRPr/>
          </a:p>
          <a:p>
            <a:pPr marL="0" lvl="0" indent="0" algn="l" rtl="0">
              <a:lnSpc>
                <a:spcPct val="115000"/>
              </a:lnSpc>
              <a:spcBef>
                <a:spcPts val="480"/>
              </a:spcBef>
              <a:spcAft>
                <a:spcPts val="0"/>
              </a:spcAft>
              <a:buNone/>
            </a:pPr>
            <a:r>
              <a:rPr lang="en" sz="2100"/>
              <a:t> </a:t>
            </a:r>
            <a:r>
              <a:rPr lang="en" sz="2100" b="1"/>
              <a:t>&gt;</a:t>
            </a:r>
            <a:r>
              <a:rPr lang="en" sz="2100"/>
              <a:t>	Urgent requests that came through during freeze</a:t>
            </a:r>
            <a:endParaRPr sz="2100"/>
          </a:p>
          <a:p>
            <a:pPr marL="0" lvl="0" indent="0" algn="l" rtl="0">
              <a:lnSpc>
                <a:spcPct val="115000"/>
              </a:lnSpc>
              <a:spcBef>
                <a:spcPts val="480"/>
              </a:spcBef>
              <a:spcAft>
                <a:spcPts val="0"/>
              </a:spcAft>
              <a:buNone/>
            </a:pPr>
            <a:r>
              <a:rPr lang="en" sz="2100"/>
              <a:t> </a:t>
            </a:r>
            <a:r>
              <a:rPr lang="en" sz="2100" b="1"/>
              <a:t>&gt;</a:t>
            </a:r>
            <a:r>
              <a:rPr lang="en" sz="2100"/>
              <a:t>	Cost reimbursable backlog final invoices</a:t>
            </a:r>
            <a:endParaRPr sz="2100"/>
          </a:p>
          <a:p>
            <a:pPr marL="0" lvl="0" indent="0" algn="l" rtl="0">
              <a:lnSpc>
                <a:spcPct val="115000"/>
              </a:lnSpc>
              <a:spcBef>
                <a:spcPts val="480"/>
              </a:spcBef>
              <a:spcAft>
                <a:spcPts val="0"/>
              </a:spcAft>
              <a:buNone/>
            </a:pPr>
            <a:r>
              <a:rPr lang="en" sz="2100"/>
              <a:t> </a:t>
            </a:r>
            <a:r>
              <a:rPr lang="en" sz="2100" b="1"/>
              <a:t>&gt;</a:t>
            </a:r>
            <a:r>
              <a:rPr lang="en" sz="2100"/>
              <a:t>	Cost reimbursable backlog interim invoices</a:t>
            </a:r>
            <a:endParaRPr sz="2100"/>
          </a:p>
          <a:p>
            <a:pPr marL="0" lvl="0" indent="0" algn="l" rtl="0">
              <a:lnSpc>
                <a:spcPct val="115000"/>
              </a:lnSpc>
              <a:spcBef>
                <a:spcPts val="480"/>
              </a:spcBef>
              <a:spcAft>
                <a:spcPts val="0"/>
              </a:spcAft>
              <a:buNone/>
            </a:pPr>
            <a:r>
              <a:rPr lang="en" sz="2100" b="1"/>
              <a:t> &gt;</a:t>
            </a:r>
            <a:r>
              <a:rPr lang="en" sz="2100"/>
              <a:t>	Schedule payment and milestone invoice catch up (most of these are automated)</a:t>
            </a:r>
            <a:endParaRPr sz="2100"/>
          </a:p>
          <a:p>
            <a:pPr marL="0" lvl="0" indent="0" algn="l" rtl="0">
              <a:lnSpc>
                <a:spcPct val="115000"/>
              </a:lnSpc>
              <a:spcBef>
                <a:spcPts val="480"/>
              </a:spcBef>
              <a:spcAft>
                <a:spcPts val="0"/>
              </a:spcAft>
              <a:buNone/>
            </a:pP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GCA - Closing Priorities (Effective 8/1/23)</a:t>
            </a:r>
            <a:endParaRPr>
              <a:latin typeface="Encode Sans Black"/>
              <a:ea typeface="Encode Sans Black"/>
              <a:cs typeface="Encode Sans Black"/>
              <a:sym typeface="Encode Sans Black"/>
            </a:endParaRPr>
          </a:p>
        </p:txBody>
      </p:sp>
      <p:sp>
        <p:nvSpPr>
          <p:cNvPr id="402" name="Google Shape;402;p7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 sz="2600"/>
              <a:t> </a:t>
            </a:r>
            <a:r>
              <a:rPr lang="en" sz="2600" b="1"/>
              <a:t>&gt;</a:t>
            </a:r>
            <a:r>
              <a:rPr lang="en" sz="2600"/>
              <a:t>	Sponsor refunds</a:t>
            </a:r>
            <a:endParaRPr sz="2600"/>
          </a:p>
          <a:p>
            <a:pPr marL="0" lvl="0" indent="0" algn="l" rtl="0">
              <a:lnSpc>
                <a:spcPct val="115000"/>
              </a:lnSpc>
              <a:spcBef>
                <a:spcPts val="480"/>
              </a:spcBef>
              <a:spcAft>
                <a:spcPts val="0"/>
              </a:spcAft>
              <a:buNone/>
            </a:pPr>
            <a:r>
              <a:rPr lang="en" sz="2600"/>
              <a:t> </a:t>
            </a:r>
            <a:r>
              <a:rPr lang="en" sz="2600" b="1"/>
              <a:t>&gt;</a:t>
            </a:r>
            <a:r>
              <a:rPr lang="en" sz="2600"/>
              <a:t>	Residual balance transfers (formerly known as Fixed Price Surplus Transfers)</a:t>
            </a:r>
            <a:endParaRPr sz="2600"/>
          </a:p>
          <a:p>
            <a:pPr marL="0" lvl="0" indent="0" algn="l" rtl="0">
              <a:lnSpc>
                <a:spcPct val="115000"/>
              </a:lnSpc>
              <a:spcBef>
                <a:spcPts val="480"/>
              </a:spcBef>
              <a:spcAft>
                <a:spcPts val="0"/>
              </a:spcAft>
              <a:buNone/>
            </a:pPr>
            <a:r>
              <a:rPr lang="en" sz="2600"/>
              <a:t> </a:t>
            </a:r>
            <a:endParaRPr sz="2600"/>
          </a:p>
          <a:p>
            <a:pPr marL="0" lvl="0" indent="0" algn="l" rtl="0">
              <a:lnSpc>
                <a:spcPct val="115000"/>
              </a:lnSpc>
              <a:spcBef>
                <a:spcPts val="480"/>
              </a:spcBef>
              <a:spcAft>
                <a:spcPts val="0"/>
              </a:spcAft>
              <a:buNone/>
            </a:pP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GCA - Turnaround Times</a:t>
            </a:r>
            <a:endParaRPr>
              <a:latin typeface="Encode Sans Black"/>
              <a:ea typeface="Encode Sans Black"/>
              <a:cs typeface="Encode Sans Black"/>
              <a:sym typeface="Encode Sans Black"/>
            </a:endParaRPr>
          </a:p>
        </p:txBody>
      </p:sp>
      <p:sp>
        <p:nvSpPr>
          <p:cNvPr id="409" name="Google Shape;409;p76"/>
          <p:cNvSpPr txBox="1">
            <a:spLocks noGrp="1"/>
          </p:cNvSpPr>
          <p:nvPr>
            <p:ph type="body" idx="2"/>
          </p:nvPr>
        </p:nvSpPr>
        <p:spPr>
          <a:xfrm>
            <a:off x="720200" y="1421250"/>
            <a:ext cx="8087700" cy="39858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 sz="3100"/>
              <a:t>Internal Deadlines</a:t>
            </a:r>
            <a:endParaRPr sz="3100"/>
          </a:p>
          <a:p>
            <a:pPr marL="457200" lvl="0" indent="-400050" algn="l" rtl="0">
              <a:lnSpc>
                <a:spcPct val="115000"/>
              </a:lnSpc>
              <a:spcBef>
                <a:spcPts val="480"/>
              </a:spcBef>
              <a:spcAft>
                <a:spcPts val="0"/>
              </a:spcAft>
              <a:buSzPts val="2700"/>
              <a:buChar char="&gt;"/>
            </a:pPr>
            <a:r>
              <a:rPr lang="en" sz="2700"/>
              <a:t>No turnaround times for July-Aug</a:t>
            </a:r>
            <a:endParaRPr sz="2700"/>
          </a:p>
          <a:p>
            <a:pPr marL="457200" lvl="0" indent="-400050" algn="l" rtl="0">
              <a:lnSpc>
                <a:spcPct val="115000"/>
              </a:lnSpc>
              <a:spcBef>
                <a:spcPts val="0"/>
              </a:spcBef>
              <a:spcAft>
                <a:spcPts val="0"/>
              </a:spcAft>
              <a:buSzPts val="2700"/>
              <a:buChar char="&gt;"/>
            </a:pPr>
            <a:r>
              <a:rPr lang="en" sz="2700"/>
              <a:t>Focus is on training and data quality</a:t>
            </a:r>
            <a:endParaRPr sz="2700"/>
          </a:p>
          <a:p>
            <a:pPr marL="457200" lvl="0" indent="-400050" algn="l" rtl="0">
              <a:lnSpc>
                <a:spcPct val="115000"/>
              </a:lnSpc>
              <a:spcBef>
                <a:spcPts val="0"/>
              </a:spcBef>
              <a:spcAft>
                <a:spcPts val="0"/>
              </a:spcAft>
              <a:buSzPts val="2700"/>
              <a:buChar char="&gt;"/>
            </a:pPr>
            <a:r>
              <a:rPr lang="en" sz="2700"/>
              <a:t>Award Setup, Closing, Customer Service</a:t>
            </a:r>
            <a:endParaRPr sz="2700"/>
          </a:p>
          <a:p>
            <a:pPr marL="0" lvl="0" indent="0" algn="l" rtl="0">
              <a:lnSpc>
                <a:spcPct val="115000"/>
              </a:lnSpc>
              <a:spcBef>
                <a:spcPts val="480"/>
              </a:spcBef>
              <a:spcAft>
                <a:spcPts val="0"/>
              </a:spcAft>
              <a:buNone/>
            </a:pPr>
            <a:endParaRPr sz="2700"/>
          </a:p>
          <a:p>
            <a:pPr marL="0" lvl="0" indent="0" algn="l" rtl="0">
              <a:lnSpc>
                <a:spcPct val="115000"/>
              </a:lnSpc>
              <a:spcBef>
                <a:spcPts val="480"/>
              </a:spcBef>
              <a:spcAft>
                <a:spcPts val="0"/>
              </a:spcAft>
              <a:buNone/>
            </a:pPr>
            <a:r>
              <a:rPr lang="en" sz="2700"/>
              <a:t>External Deadlines</a:t>
            </a:r>
            <a:endParaRPr sz="2700"/>
          </a:p>
          <a:p>
            <a:pPr marL="457200" lvl="0" indent="-400050" algn="l" rtl="0">
              <a:lnSpc>
                <a:spcPct val="115000"/>
              </a:lnSpc>
              <a:spcBef>
                <a:spcPts val="480"/>
              </a:spcBef>
              <a:spcAft>
                <a:spcPts val="0"/>
              </a:spcAft>
              <a:buSzPts val="2700"/>
              <a:buChar char="&gt;"/>
            </a:pPr>
            <a:r>
              <a:rPr lang="en" sz="2700"/>
              <a:t>Will continue to meet sponsor deadlines</a:t>
            </a:r>
            <a:endParaRPr sz="2700"/>
          </a:p>
          <a:p>
            <a:pPr marL="457200" lvl="0" indent="-400050" algn="l" rtl="0">
              <a:lnSpc>
                <a:spcPct val="115000"/>
              </a:lnSpc>
              <a:spcBef>
                <a:spcPts val="0"/>
              </a:spcBef>
              <a:spcAft>
                <a:spcPts val="0"/>
              </a:spcAft>
              <a:buSzPts val="2700"/>
              <a:buChar char="&gt;"/>
            </a:pPr>
            <a:r>
              <a:rPr lang="en" sz="2700"/>
              <a:t>Sponsor Invoicing, Sponsor Financial Reporting</a:t>
            </a:r>
            <a:endParaRPr sz="2700"/>
          </a:p>
          <a:p>
            <a:pPr marL="0" lvl="0" indent="0" algn="l" rtl="0">
              <a:lnSpc>
                <a:spcPct val="115000"/>
              </a:lnSpc>
              <a:spcBef>
                <a:spcPts val="480"/>
              </a:spcBef>
              <a:spcAft>
                <a:spcPts val="0"/>
              </a:spcAft>
              <a:buNone/>
            </a:pPr>
            <a:endParaRPr sz="2700"/>
          </a:p>
          <a:p>
            <a:pPr marL="0" lvl="0" indent="0" algn="l" rtl="0">
              <a:lnSpc>
                <a:spcPct val="115000"/>
              </a:lnSpc>
              <a:spcBef>
                <a:spcPts val="480"/>
              </a:spcBef>
              <a:spcAft>
                <a:spcPts val="0"/>
              </a:spcAft>
              <a:buNone/>
            </a:pPr>
            <a:r>
              <a:rPr lang="en" sz="2700"/>
              <a:t> </a:t>
            </a:r>
            <a:endParaRPr sz="2700"/>
          </a:p>
          <a:p>
            <a:pPr marL="0" lvl="0" indent="0" algn="l" rtl="0">
              <a:lnSpc>
                <a:spcPct val="115000"/>
              </a:lnSpc>
              <a:spcBef>
                <a:spcPts val="480"/>
              </a:spcBef>
              <a:spcAft>
                <a:spcPts val="0"/>
              </a:spcAft>
              <a:buNone/>
            </a:pPr>
            <a:endParaRPr sz="2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OSP Conversion (excluding subawards)</a:t>
            </a:r>
            <a:endParaRPr>
              <a:latin typeface="Encode Sans Black"/>
              <a:ea typeface="Encode Sans Black"/>
              <a:cs typeface="Encode Sans Black"/>
              <a:sym typeface="Encode Sans Black"/>
            </a:endParaRPr>
          </a:p>
        </p:txBody>
      </p:sp>
      <p:sp>
        <p:nvSpPr>
          <p:cNvPr id="416" name="Google Shape;416;p77"/>
          <p:cNvSpPr txBox="1">
            <a:spLocks noGrp="1"/>
          </p:cNvSpPr>
          <p:nvPr>
            <p:ph type="body" idx="2"/>
          </p:nvPr>
        </p:nvSpPr>
        <p:spPr>
          <a:xfrm>
            <a:off x="720200" y="1421250"/>
            <a:ext cx="8087700" cy="3791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a:t>Converting priority items</a:t>
            </a:r>
            <a:endParaRPr sz="2600"/>
          </a:p>
          <a:p>
            <a:pPr marL="457200" lvl="0" indent="-393700" algn="l" rtl="0">
              <a:lnSpc>
                <a:spcPct val="115000"/>
              </a:lnSpc>
              <a:spcBef>
                <a:spcPts val="0"/>
              </a:spcBef>
              <a:spcAft>
                <a:spcPts val="0"/>
              </a:spcAft>
              <a:buSzPts val="2600"/>
              <a:buChar char="&gt;"/>
            </a:pPr>
            <a:r>
              <a:rPr lang="en" sz="2600"/>
              <a:t>823 Funding Actions - ASRs &amp; MODs</a:t>
            </a:r>
            <a:endParaRPr sz="2600"/>
          </a:p>
          <a:p>
            <a:pPr marL="457200" lvl="0" indent="-393700" algn="l" rtl="0">
              <a:lnSpc>
                <a:spcPct val="115000"/>
              </a:lnSpc>
              <a:spcBef>
                <a:spcPts val="0"/>
              </a:spcBef>
              <a:spcAft>
                <a:spcPts val="0"/>
              </a:spcAft>
              <a:buSzPts val="2600"/>
              <a:buChar char="&gt;"/>
            </a:pPr>
            <a:r>
              <a:rPr lang="en" sz="2600"/>
              <a:t>722 PACs - MODs</a:t>
            </a:r>
            <a:endParaRPr sz="2600"/>
          </a:p>
          <a:p>
            <a:pPr marL="914400" lvl="0" indent="0" algn="l" rtl="0">
              <a:lnSpc>
                <a:spcPct val="115000"/>
              </a:lnSpc>
              <a:spcBef>
                <a:spcPts val="0"/>
              </a:spcBef>
              <a:spcAft>
                <a:spcPts val="0"/>
              </a:spcAft>
              <a:buNone/>
            </a:pPr>
            <a:endParaRPr sz="2600"/>
          </a:p>
          <a:p>
            <a:pPr marL="0" marR="0" lvl="0" indent="0" algn="l" rtl="0">
              <a:lnSpc>
                <a:spcPct val="115000"/>
              </a:lnSpc>
              <a:spcBef>
                <a:spcPts val="480"/>
              </a:spcBef>
              <a:spcAft>
                <a:spcPts val="0"/>
              </a:spcAft>
              <a:buNone/>
            </a:pPr>
            <a:r>
              <a:rPr lang="en" sz="3000"/>
              <a:t>Expect to see ASRs and MODs from OSP coming your way to complete and return to OSP.</a:t>
            </a:r>
            <a:endParaRPr sz="3000"/>
          </a:p>
          <a:p>
            <a:pPr marL="0" marR="0" lvl="0" indent="0" algn="l" rtl="0">
              <a:lnSpc>
                <a:spcPct val="115000"/>
              </a:lnSpc>
              <a:spcBef>
                <a:spcPts val="480"/>
              </a:spcBef>
              <a:spcAft>
                <a:spcPts val="0"/>
              </a:spcAft>
              <a:buNone/>
            </a:pPr>
            <a:r>
              <a:rPr lang="en" sz="3000"/>
              <a:t>Expect to see returned eGC1s for anything that should now be a MOD.</a:t>
            </a:r>
            <a:endParaRPr sz="3000"/>
          </a:p>
          <a:p>
            <a:pPr marL="0" marR="0" lvl="0" indent="0" algn="l" rtl="0">
              <a:lnSpc>
                <a:spcPct val="115000"/>
              </a:lnSpc>
              <a:spcBef>
                <a:spcPts val="480"/>
              </a:spcBef>
              <a:spcAft>
                <a:spcPts val="0"/>
              </a:spcAft>
              <a:buNone/>
            </a:pPr>
            <a:r>
              <a:rPr lang="en" sz="3000"/>
              <a:t> </a:t>
            </a:r>
            <a:endParaRPr sz="3000"/>
          </a:p>
          <a:p>
            <a:pPr marL="0" lvl="0" indent="0" algn="l" rtl="0">
              <a:lnSpc>
                <a:spcPct val="115000"/>
              </a:lnSpc>
              <a:spcBef>
                <a:spcPts val="480"/>
              </a:spcBef>
              <a:spcAft>
                <a:spcPts val="0"/>
              </a:spcAft>
              <a:buNone/>
            </a:pP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OSP: Assignments</a:t>
            </a:r>
            <a:endParaRPr>
              <a:latin typeface="Encode Sans Black"/>
              <a:ea typeface="Encode Sans Black"/>
              <a:cs typeface="Encode Sans Black"/>
              <a:sym typeface="Encode Sans Black"/>
            </a:endParaRPr>
          </a:p>
        </p:txBody>
      </p:sp>
      <p:sp>
        <p:nvSpPr>
          <p:cNvPr id="423" name="Google Shape;423;p78"/>
          <p:cNvSpPr txBox="1">
            <a:spLocks noGrp="1"/>
          </p:cNvSpPr>
          <p:nvPr>
            <p:ph type="body" idx="2"/>
          </p:nvPr>
        </p:nvSpPr>
        <p:spPr>
          <a:xfrm>
            <a:off x="720200" y="1497450"/>
            <a:ext cx="8136300" cy="4015500"/>
          </a:xfrm>
          <a:prstGeom prst="rect">
            <a:avLst/>
          </a:prstGeom>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SzPts val="2200"/>
              <a:buChar char="&gt;"/>
            </a:pPr>
            <a:r>
              <a:rPr lang="en" sz="2200"/>
              <a:t>Items OSP sends to you will route back to OSP </a:t>
            </a:r>
            <a:endParaRPr sz="2200"/>
          </a:p>
          <a:p>
            <a:pPr marL="457200" marR="0" lvl="0" indent="-368300" algn="l" rtl="0">
              <a:lnSpc>
                <a:spcPct val="115000"/>
              </a:lnSpc>
              <a:spcBef>
                <a:spcPts val="0"/>
              </a:spcBef>
              <a:spcAft>
                <a:spcPts val="0"/>
              </a:spcAft>
              <a:buSzPts val="2200"/>
              <a:buChar char="&gt;"/>
            </a:pPr>
            <a:r>
              <a:rPr lang="en" sz="2200"/>
              <a:t>All other work is being manually assigned in OSP including eGC1s</a:t>
            </a:r>
            <a:endParaRPr sz="2200"/>
          </a:p>
          <a:p>
            <a:pPr marL="914400" marR="0" lvl="1" indent="-349250" algn="l" rtl="0">
              <a:lnSpc>
                <a:spcPct val="115000"/>
              </a:lnSpc>
              <a:spcBef>
                <a:spcPts val="0"/>
              </a:spcBef>
              <a:spcAft>
                <a:spcPts val="0"/>
              </a:spcAft>
              <a:buSzPts val="1900"/>
              <a:buChar char="–"/>
            </a:pPr>
            <a:r>
              <a:rPr lang="en" sz="1900"/>
              <a:t>assignment logic similar / based off campus unit &amp; signature authority </a:t>
            </a:r>
            <a:endParaRPr sz="1900"/>
          </a:p>
          <a:p>
            <a:pPr marL="914400" marR="0" lvl="1" indent="-349250" algn="l" rtl="0">
              <a:lnSpc>
                <a:spcPct val="115000"/>
              </a:lnSpc>
              <a:spcBef>
                <a:spcPts val="0"/>
              </a:spcBef>
              <a:spcAft>
                <a:spcPts val="0"/>
              </a:spcAft>
              <a:buSzPts val="1900"/>
              <a:buChar char="–"/>
            </a:pPr>
            <a:r>
              <a:rPr lang="en" sz="1900"/>
              <a:t>you might hear from some OSP staff you have not worked with on some items</a:t>
            </a:r>
            <a:endParaRPr sz="1900"/>
          </a:p>
          <a:p>
            <a:pPr marL="914400" marR="0" lvl="1" indent="-349250" algn="l" rtl="0">
              <a:lnSpc>
                <a:spcPct val="115000"/>
              </a:lnSpc>
              <a:spcBef>
                <a:spcPts val="0"/>
              </a:spcBef>
              <a:spcAft>
                <a:spcPts val="0"/>
              </a:spcAft>
              <a:buSzPts val="1900"/>
              <a:buChar char="–"/>
            </a:pPr>
            <a:r>
              <a:rPr lang="en" sz="1900"/>
              <a:t>OSP running reports to monitor our work</a:t>
            </a:r>
            <a:endParaRPr sz="2200"/>
          </a:p>
          <a:p>
            <a:pPr marL="0" marR="0" lvl="0" indent="0" algn="l" rtl="0">
              <a:lnSpc>
                <a:spcPct val="115000"/>
              </a:lnSpc>
              <a:spcBef>
                <a:spcPts val="0"/>
              </a:spcBef>
              <a:spcAft>
                <a:spcPts val="0"/>
              </a:spcAft>
              <a:buNone/>
            </a:pPr>
            <a:r>
              <a:rPr lang="en" sz="2200"/>
              <a:t> 	</a:t>
            </a:r>
            <a:endParaRPr sz="2200"/>
          </a:p>
        </p:txBody>
      </p:sp>
      <p:pic>
        <p:nvPicPr>
          <p:cNvPr id="424" name="Google Shape;424;p78"/>
          <p:cNvPicPr preferRelativeResize="0"/>
          <p:nvPr/>
        </p:nvPicPr>
        <p:blipFill rotWithShape="1">
          <a:blip r:embed="rId3">
            <a:alphaModFix/>
          </a:blip>
          <a:srcRect t="16735" r="47265" b="63097"/>
          <a:stretch/>
        </p:blipFill>
        <p:spPr>
          <a:xfrm>
            <a:off x="695825" y="4495475"/>
            <a:ext cx="8027025" cy="1508450"/>
          </a:xfrm>
          <a:prstGeom prst="rect">
            <a:avLst/>
          </a:prstGeom>
          <a:noFill/>
          <a:ln w="9525" cap="flat" cmpd="sng">
            <a:solidFill>
              <a:schemeClr val="dk2"/>
            </a:solidFill>
            <a:prstDash val="solid"/>
            <a:round/>
            <a:headEnd type="none" w="sm" len="sm"/>
            <a:tailEnd type="none" w="sm" len="sm"/>
          </a:ln>
        </p:spPr>
      </p:pic>
      <p:sp>
        <p:nvSpPr>
          <p:cNvPr id="425" name="Google Shape;425;p78"/>
          <p:cNvSpPr/>
          <p:nvPr/>
        </p:nvSpPr>
        <p:spPr>
          <a:xfrm>
            <a:off x="5766425" y="3750225"/>
            <a:ext cx="3784200" cy="559500"/>
          </a:xfrm>
          <a:prstGeom prst="wedgeRoundRectCallout">
            <a:avLst>
              <a:gd name="adj1" fmla="val 15877"/>
              <a:gd name="adj2" fmla="val 1300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2"/>
                </a:solidFill>
                <a:latin typeface="Open Sans"/>
                <a:ea typeface="Open Sans"/>
                <a:cs typeface="Open Sans"/>
                <a:sym typeface="Open Sans"/>
              </a:rPr>
              <a:t>Your awards list will show the Assigned OSP Reviewer</a:t>
            </a:r>
            <a:endParaRPr sz="1600">
              <a:solidFill>
                <a:schemeClr val="dk2"/>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800">
                <a:latin typeface="Encode Sans Black"/>
                <a:ea typeface="Encode Sans Black"/>
                <a:cs typeface="Encode Sans Black"/>
                <a:sym typeface="Encode Sans Black"/>
              </a:rPr>
              <a:t>OSP: Assignments </a:t>
            </a:r>
            <a:endParaRPr sz="2800">
              <a:latin typeface="Encode Sans Black"/>
              <a:ea typeface="Encode Sans Black"/>
              <a:cs typeface="Encode Sans Black"/>
              <a:sym typeface="Encode Sans Black"/>
            </a:endParaRPr>
          </a:p>
          <a:p>
            <a:pPr marL="0" lvl="0" indent="0" algn="l" rtl="0">
              <a:spcBef>
                <a:spcPts val="600"/>
              </a:spcBef>
              <a:spcAft>
                <a:spcPts val="0"/>
              </a:spcAft>
              <a:buNone/>
            </a:pPr>
            <a:r>
              <a:rPr lang="en" sz="2800">
                <a:latin typeface="Encode Sans Black"/>
                <a:ea typeface="Encode Sans Black"/>
                <a:cs typeface="Encode Sans Black"/>
                <a:sym typeface="Encode Sans Black"/>
              </a:rPr>
              <a:t>How do I know who is assigned to my item? </a:t>
            </a:r>
            <a:endParaRPr sz="2800">
              <a:latin typeface="Encode Sans Black"/>
              <a:ea typeface="Encode Sans Black"/>
              <a:cs typeface="Encode Sans Black"/>
              <a:sym typeface="Encode Sans Black"/>
            </a:endParaRPr>
          </a:p>
        </p:txBody>
      </p:sp>
      <p:pic>
        <p:nvPicPr>
          <p:cNvPr id="432" name="Google Shape;432;p79"/>
          <p:cNvPicPr preferRelativeResize="0"/>
          <p:nvPr/>
        </p:nvPicPr>
        <p:blipFill rotWithShape="1">
          <a:blip r:embed="rId3">
            <a:alphaModFix/>
          </a:blip>
          <a:srcRect t="16735" r="47265" b="63097"/>
          <a:stretch/>
        </p:blipFill>
        <p:spPr>
          <a:xfrm>
            <a:off x="614425" y="3228750"/>
            <a:ext cx="8027025" cy="1508450"/>
          </a:xfrm>
          <a:prstGeom prst="rect">
            <a:avLst/>
          </a:prstGeom>
          <a:noFill/>
          <a:ln w="9525" cap="flat" cmpd="sng">
            <a:solidFill>
              <a:schemeClr val="dk2"/>
            </a:solidFill>
            <a:prstDash val="solid"/>
            <a:round/>
            <a:headEnd type="none" w="sm" len="sm"/>
            <a:tailEnd type="none" w="sm" len="sm"/>
          </a:ln>
        </p:spPr>
      </p:pic>
      <p:sp>
        <p:nvSpPr>
          <p:cNvPr id="433" name="Google Shape;433;p79"/>
          <p:cNvSpPr/>
          <p:nvPr/>
        </p:nvSpPr>
        <p:spPr>
          <a:xfrm>
            <a:off x="3314700" y="1699825"/>
            <a:ext cx="3368100" cy="1090800"/>
          </a:xfrm>
          <a:prstGeom prst="wedgeRoundRectCallout">
            <a:avLst>
              <a:gd name="adj1" fmla="val 32473"/>
              <a:gd name="adj2" fmla="val 9365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Your awards list will show the Assigned OSP Reviewer</a:t>
            </a:r>
            <a:endParaRPr sz="1800">
              <a:solidFill>
                <a:schemeClr val="dk2"/>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8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No need to hang onto things!!</a:t>
            </a:r>
            <a:endParaRPr>
              <a:latin typeface="Encode Sans Black"/>
              <a:ea typeface="Encode Sans Black"/>
              <a:cs typeface="Encode Sans Black"/>
              <a:sym typeface="Encode Sans Black"/>
            </a:endParaRPr>
          </a:p>
        </p:txBody>
      </p:sp>
      <p:sp>
        <p:nvSpPr>
          <p:cNvPr id="440" name="Google Shape;440;p80"/>
          <p:cNvSpPr txBox="1">
            <a:spLocks noGrp="1"/>
          </p:cNvSpPr>
          <p:nvPr>
            <p:ph type="body" idx="2"/>
          </p:nvPr>
        </p:nvSpPr>
        <p:spPr>
          <a:xfrm>
            <a:off x="720200" y="1649850"/>
            <a:ext cx="8087700" cy="4015500"/>
          </a:xfrm>
          <a:prstGeom prst="rect">
            <a:avLst/>
          </a:prstGeom>
        </p:spPr>
        <p:txBody>
          <a:bodyPr spcFirstLastPara="1" wrap="square" lIns="91425" tIns="91425" rIns="91425" bIns="91425" anchor="t" anchorCtr="0">
            <a:noAutofit/>
          </a:bodyPr>
          <a:lstStyle/>
          <a:p>
            <a:pPr marL="457200" marR="0" lvl="0" indent="-406400" algn="l" rtl="0">
              <a:lnSpc>
                <a:spcPct val="115000"/>
              </a:lnSpc>
              <a:spcBef>
                <a:spcPts val="480"/>
              </a:spcBef>
              <a:spcAft>
                <a:spcPts val="0"/>
              </a:spcAft>
              <a:buSzPts val="2800"/>
              <a:buChar char="&gt;"/>
            </a:pPr>
            <a:r>
              <a:rPr lang="en" sz="2800"/>
              <a:t>Use SAGE to send your items in!</a:t>
            </a:r>
            <a:endParaRPr sz="2800"/>
          </a:p>
          <a:p>
            <a:pPr marL="457200" marR="0" lvl="0" indent="-406400" algn="l" rtl="0">
              <a:lnSpc>
                <a:spcPct val="115000"/>
              </a:lnSpc>
              <a:spcBef>
                <a:spcPts val="0"/>
              </a:spcBef>
              <a:spcAft>
                <a:spcPts val="0"/>
              </a:spcAft>
              <a:buSzPts val="2800"/>
              <a:buChar char="&gt;"/>
            </a:pPr>
            <a:r>
              <a:rPr lang="en" sz="2800"/>
              <a:t>Pay attention to sponsor deadlines.</a:t>
            </a:r>
            <a:endParaRPr sz="2800"/>
          </a:p>
          <a:p>
            <a:pPr marL="457200" marR="0" lvl="0" indent="-406400" algn="l" rtl="0">
              <a:lnSpc>
                <a:spcPct val="115000"/>
              </a:lnSpc>
              <a:spcBef>
                <a:spcPts val="0"/>
              </a:spcBef>
              <a:spcAft>
                <a:spcPts val="0"/>
              </a:spcAft>
              <a:buSzPts val="2800"/>
              <a:buChar char="&gt;"/>
            </a:pPr>
            <a:r>
              <a:rPr lang="en" sz="2800"/>
              <a:t>If institutional review, approval, signature, or submission (such as supplemental materials) is required, send it to OSP with ample time for OSP to handle. </a:t>
            </a:r>
            <a:endParaRPr sz="2800"/>
          </a:p>
          <a:p>
            <a:pPr marL="0" lvl="0" indent="0" algn="l" rtl="0">
              <a:lnSpc>
                <a:spcPct val="115000"/>
              </a:lnSpc>
              <a:spcBef>
                <a:spcPts val="480"/>
              </a:spcBef>
              <a:spcAft>
                <a:spcPts val="0"/>
              </a:spcAft>
              <a:buNone/>
            </a:pPr>
            <a:endParaRPr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2"/>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
              <a:t>AWARD PORTAL UPDATE: JULY 2023</a:t>
            </a:r>
            <a:endParaRPr/>
          </a:p>
        </p:txBody>
      </p:sp>
      <p:sp>
        <p:nvSpPr>
          <p:cNvPr id="451" name="Google Shape;451;p82"/>
          <p:cNvSpPr txBox="1"/>
          <p:nvPr/>
        </p:nvSpPr>
        <p:spPr>
          <a:xfrm>
            <a:off x="628775" y="4907625"/>
            <a:ext cx="6067500" cy="11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2"/>
                </a:solidFill>
                <a:latin typeface="Encode Sans"/>
                <a:ea typeface="Encode Sans"/>
                <a:cs typeface="Encode Sans"/>
                <a:sym typeface="Encode Sans"/>
              </a:rPr>
              <a:t>Cheryl Haycox</a:t>
            </a:r>
            <a:endParaRPr sz="1600">
              <a:solidFill>
                <a:schemeClr val="lt2"/>
              </a:solidFill>
              <a:latin typeface="Encode Sans"/>
              <a:ea typeface="Encode Sans"/>
              <a:cs typeface="Encode Sans"/>
              <a:sym typeface="Encode Sans"/>
            </a:endParaRPr>
          </a:p>
          <a:p>
            <a:pPr marL="0" lvl="0" indent="0" algn="l" rtl="0">
              <a:spcBef>
                <a:spcPts val="0"/>
              </a:spcBef>
              <a:spcAft>
                <a:spcPts val="0"/>
              </a:spcAft>
              <a:buNone/>
            </a:pPr>
            <a:r>
              <a:rPr lang="en" sz="1600">
                <a:solidFill>
                  <a:schemeClr val="lt2"/>
                </a:solidFill>
                <a:latin typeface="Encode Sans"/>
                <a:ea typeface="Encode Sans"/>
                <a:cs typeface="Encode Sans"/>
                <a:sym typeface="Encode Sans"/>
              </a:rPr>
              <a:t>Grant Analyst Manager, Grant &amp; Contract Accounting</a:t>
            </a:r>
            <a:endParaRPr sz="1600">
              <a:solidFill>
                <a:schemeClr val="lt2"/>
              </a:solidFill>
              <a:latin typeface="Encode Sans"/>
              <a:ea typeface="Encode Sans"/>
              <a:cs typeface="Encode Sans"/>
              <a:sym typeface="Encode Sans"/>
            </a:endParaRPr>
          </a:p>
          <a:p>
            <a:pPr marL="0" lvl="0" indent="0" algn="l" rtl="0">
              <a:spcBef>
                <a:spcPts val="0"/>
              </a:spcBef>
              <a:spcAft>
                <a:spcPts val="0"/>
              </a:spcAft>
              <a:buNone/>
            </a:pPr>
            <a:r>
              <a:rPr lang="en" sz="1600">
                <a:solidFill>
                  <a:schemeClr val="lt2"/>
                </a:solidFill>
                <a:latin typeface="Encode Sans"/>
                <a:ea typeface="Encode Sans"/>
                <a:cs typeface="Encode Sans"/>
                <a:sym typeface="Encode Sans"/>
              </a:rPr>
              <a:t>July 13, 2023 MRAM</a:t>
            </a:r>
            <a:endParaRPr sz="1600">
              <a:solidFill>
                <a:schemeClr val="lt2"/>
              </a:solidFill>
              <a:latin typeface="Encode Sans"/>
              <a:ea typeface="Encode Sans"/>
              <a:cs typeface="Encode Sans"/>
              <a:sym typeface="Encode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3"/>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p>
            <a:pPr marL="342900" lvl="0" indent="-342900" algn="l" rtl="0">
              <a:spcBef>
                <a:spcPts val="480"/>
              </a:spcBef>
              <a:spcAft>
                <a:spcPts val="0"/>
              </a:spcAft>
              <a:buSzPts val="2400"/>
              <a:buChar char="&gt;"/>
            </a:pPr>
            <a:r>
              <a:rPr lang="en"/>
              <a:t>Grant Tracker is now read-only</a:t>
            </a:r>
            <a:endParaRPr/>
          </a:p>
          <a:p>
            <a:pPr marL="342900" lvl="0" indent="-342900" algn="l" rtl="0">
              <a:spcBef>
                <a:spcPts val="1000"/>
              </a:spcBef>
              <a:spcAft>
                <a:spcPts val="0"/>
              </a:spcAft>
              <a:buSzPts val="2400"/>
              <a:buChar char="&gt;"/>
            </a:pPr>
            <a:r>
              <a:rPr lang="en"/>
              <a:t>Award Portal launched on July 11</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480"/>
              </a:spcBef>
              <a:spcAft>
                <a:spcPts val="0"/>
              </a:spcAft>
              <a:buNone/>
            </a:pPr>
            <a:endParaRPr>
              <a:solidFill>
                <a:schemeClr val="dk1"/>
              </a:solidFill>
            </a:endParaRPr>
          </a:p>
          <a:p>
            <a:pPr marL="0" lvl="0" indent="0" algn="l" rtl="0">
              <a:spcBef>
                <a:spcPts val="480"/>
              </a:spcBef>
              <a:spcAft>
                <a:spcPts val="0"/>
              </a:spcAft>
              <a:buNone/>
            </a:pPr>
            <a:endParaRPr/>
          </a:p>
        </p:txBody>
      </p:sp>
      <p:sp>
        <p:nvSpPr>
          <p:cNvPr id="457" name="Google Shape;457;p83"/>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AWARD PORTAL IS LIVE!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TOPICS</a:t>
            </a:r>
            <a:endParaRPr/>
          </a:p>
        </p:txBody>
      </p:sp>
      <p:sp>
        <p:nvSpPr>
          <p:cNvPr id="275" name="Google Shape;275;p5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 sz="2800">
                <a:latin typeface="Arial"/>
                <a:ea typeface="Arial"/>
                <a:cs typeface="Arial"/>
                <a:sym typeface="Arial"/>
              </a:rPr>
              <a:t>What do the terms “internal controls” and “reconciliation” mean? </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What do sufficient internal controls look like?</a:t>
            </a:r>
            <a:endParaRPr/>
          </a:p>
          <a:p>
            <a:pPr marL="342900" lvl="0"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Pre-Workday vs. Post-Workday World</a:t>
            </a:r>
            <a:endParaRPr/>
          </a:p>
          <a:p>
            <a:pPr marL="342900" lvl="0"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UW Sponsored Award Policies</a:t>
            </a:r>
            <a:endParaRPr/>
          </a:p>
          <a:p>
            <a:pPr marL="342900" lvl="0"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Guidance</a:t>
            </a:r>
            <a:endParaRPr/>
          </a:p>
          <a:p>
            <a:pPr marL="342900" lvl="0"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The Future</a:t>
            </a:r>
            <a:endParaRPr/>
          </a:p>
        </p:txBody>
      </p:sp>
      <p:sp>
        <p:nvSpPr>
          <p:cNvPr id="276" name="Google Shape;276;p5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4"/>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p>
            <a:pPr marL="342900" lvl="0" indent="-342900" algn="l" rtl="0">
              <a:spcBef>
                <a:spcPts val="480"/>
              </a:spcBef>
              <a:spcAft>
                <a:spcPts val="0"/>
              </a:spcAft>
              <a:buClr>
                <a:schemeClr val="dk1"/>
              </a:buClr>
              <a:buSzPts val="2400"/>
              <a:buChar char="&gt;"/>
            </a:pPr>
            <a:r>
              <a:rPr lang="en">
                <a:solidFill>
                  <a:schemeClr val="dk1"/>
                </a:solidFill>
              </a:rPr>
              <a:t>GCA Homepage</a:t>
            </a:r>
            <a:endParaRPr>
              <a:solidFill>
                <a:schemeClr val="dk1"/>
              </a:solidFill>
            </a:endParaRPr>
          </a:p>
          <a:p>
            <a:pPr marL="0" lvl="0" indent="0" algn="l" rtl="0">
              <a:spcBef>
                <a:spcPts val="100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457200" lvl="0" indent="-381000" algn="l" rtl="0">
              <a:spcBef>
                <a:spcPts val="480"/>
              </a:spcBef>
              <a:spcAft>
                <a:spcPts val="0"/>
              </a:spcAft>
              <a:buSzPts val="2400"/>
              <a:buChar char="&gt;"/>
            </a:pPr>
            <a:r>
              <a:rPr lang="en"/>
              <a:t>Direct link: </a:t>
            </a:r>
            <a:r>
              <a:rPr lang="en" sz="2200" u="sng">
                <a:solidFill>
                  <a:schemeClr val="accent6"/>
                </a:solidFill>
                <a:hlinkClick r:id="rId3">
                  <a:extLst>
                    <a:ext uri="{A12FA001-AC4F-418D-AE19-62706E023703}">
                      <ahyp:hlinkClr xmlns:ahyp="http://schemas.microsoft.com/office/drawing/2018/hyperlinkcolor" val="tx"/>
                    </a:ext>
                  </a:extLst>
                </a:hlinkClick>
              </a:rPr>
              <a:t>https://fin-s-web22.finance.uw.edu/fin/AwardPortal/</a:t>
            </a:r>
            <a:r>
              <a:rPr lang="en" sz="2200">
                <a:solidFill>
                  <a:schemeClr val="accent6"/>
                </a:solidFill>
              </a:rPr>
              <a:t> </a:t>
            </a:r>
            <a:endParaRPr sz="2200">
              <a:solidFill>
                <a:schemeClr val="accent6"/>
              </a:solidFill>
            </a:endParaRPr>
          </a:p>
        </p:txBody>
      </p:sp>
      <p:sp>
        <p:nvSpPr>
          <p:cNvPr id="463" name="Google Shape;463;p84"/>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GETTING TO AWARD PORTAL</a:t>
            </a:r>
            <a:endParaRPr/>
          </a:p>
        </p:txBody>
      </p:sp>
      <p:pic>
        <p:nvPicPr>
          <p:cNvPr id="464" name="Google Shape;464;p84"/>
          <p:cNvPicPr preferRelativeResize="0"/>
          <p:nvPr/>
        </p:nvPicPr>
        <p:blipFill>
          <a:blip r:embed="rId4">
            <a:alphaModFix/>
          </a:blip>
          <a:stretch>
            <a:fillRect/>
          </a:stretch>
        </p:blipFill>
        <p:spPr>
          <a:xfrm>
            <a:off x="705726" y="2904901"/>
            <a:ext cx="7732537" cy="14761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5"/>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rmAutofit lnSpcReduction="10000"/>
          </a:bodyPr>
          <a:lstStyle/>
          <a:p>
            <a:pPr marL="457200" lvl="0" indent="-381000" algn="l" rtl="0">
              <a:spcBef>
                <a:spcPts val="480"/>
              </a:spcBef>
              <a:spcAft>
                <a:spcPts val="0"/>
              </a:spcAft>
              <a:buClr>
                <a:schemeClr val="dk1"/>
              </a:buClr>
              <a:buSzPts val="2400"/>
              <a:buChar char="&gt;"/>
            </a:pPr>
            <a:r>
              <a:rPr lang="en">
                <a:solidFill>
                  <a:schemeClr val="dk1"/>
                </a:solidFill>
              </a:rPr>
              <a:t>View:</a:t>
            </a:r>
            <a:endParaRPr>
              <a:solidFill>
                <a:schemeClr val="dk1"/>
              </a:solidFill>
            </a:endParaRPr>
          </a:p>
          <a:p>
            <a:pPr marL="914400" lvl="1" indent="-355600" algn="l" rtl="0">
              <a:spcBef>
                <a:spcPts val="1000"/>
              </a:spcBef>
              <a:spcAft>
                <a:spcPts val="0"/>
              </a:spcAft>
              <a:buClr>
                <a:schemeClr val="dk1"/>
              </a:buClr>
              <a:buSzPts val="2000"/>
              <a:buChar char="–"/>
            </a:pPr>
            <a:r>
              <a:rPr lang="en">
                <a:solidFill>
                  <a:schemeClr val="dk1"/>
                </a:solidFill>
              </a:rPr>
              <a:t>Awards and award lines</a:t>
            </a:r>
            <a:endParaRPr>
              <a:solidFill>
                <a:schemeClr val="dk1"/>
              </a:solidFill>
            </a:endParaRPr>
          </a:p>
          <a:p>
            <a:pPr marL="914400" lvl="1" indent="-355600" algn="l" rtl="0">
              <a:spcBef>
                <a:spcPts val="1000"/>
              </a:spcBef>
              <a:spcAft>
                <a:spcPts val="0"/>
              </a:spcAft>
              <a:buClr>
                <a:schemeClr val="dk1"/>
              </a:buClr>
              <a:buSzPts val="2000"/>
              <a:buChar char="–"/>
            </a:pPr>
            <a:r>
              <a:rPr lang="en">
                <a:solidFill>
                  <a:schemeClr val="dk1"/>
                </a:solidFill>
              </a:rPr>
              <a:t>Sponsor invoice/financial report info</a:t>
            </a:r>
            <a:endParaRPr>
              <a:solidFill>
                <a:schemeClr val="dk1"/>
              </a:solidFill>
            </a:endParaRPr>
          </a:p>
          <a:p>
            <a:pPr marL="457200" lvl="0" indent="-381000" algn="l" rtl="0">
              <a:spcBef>
                <a:spcPts val="1000"/>
              </a:spcBef>
              <a:spcAft>
                <a:spcPts val="0"/>
              </a:spcAft>
              <a:buClr>
                <a:schemeClr val="dk1"/>
              </a:buClr>
              <a:buSzPts val="2400"/>
              <a:buChar char="&gt;"/>
            </a:pPr>
            <a:r>
              <a:rPr lang="en">
                <a:solidFill>
                  <a:schemeClr val="dk1"/>
                </a:solidFill>
              </a:rPr>
              <a:t>Submit tickets and attachments</a:t>
            </a:r>
            <a:endParaRPr>
              <a:solidFill>
                <a:schemeClr val="dk1"/>
              </a:solidFill>
            </a:endParaRPr>
          </a:p>
          <a:p>
            <a:pPr marL="457200" lvl="0" indent="-381000" algn="l" rtl="0">
              <a:spcBef>
                <a:spcPts val="1000"/>
              </a:spcBef>
              <a:spcAft>
                <a:spcPts val="0"/>
              </a:spcAft>
              <a:buClr>
                <a:schemeClr val="dk1"/>
              </a:buClr>
              <a:buSzPts val="2400"/>
              <a:buChar char="&gt;"/>
            </a:pPr>
            <a:r>
              <a:rPr lang="en">
                <a:solidFill>
                  <a:schemeClr val="dk1"/>
                </a:solidFill>
              </a:rPr>
              <a:t>Track outstanding requests</a:t>
            </a:r>
            <a:endParaRPr>
              <a:solidFill>
                <a:schemeClr val="dk1"/>
              </a:solidFill>
            </a:endParaRPr>
          </a:p>
          <a:p>
            <a:pPr marL="457200" lvl="0" indent="-381000" algn="l" rtl="0">
              <a:spcBef>
                <a:spcPts val="1000"/>
              </a:spcBef>
              <a:spcAft>
                <a:spcPts val="0"/>
              </a:spcAft>
              <a:buClr>
                <a:schemeClr val="dk1"/>
              </a:buClr>
              <a:buSzPts val="2400"/>
              <a:buChar char="&gt;"/>
            </a:pPr>
            <a:r>
              <a:rPr lang="en">
                <a:solidFill>
                  <a:schemeClr val="dk1"/>
                </a:solidFill>
              </a:rPr>
              <a:t>Manage campus contacts</a:t>
            </a:r>
            <a:endParaRPr>
              <a:solidFill>
                <a:schemeClr val="dk1"/>
              </a:solidFill>
            </a:endParaRPr>
          </a:p>
          <a:p>
            <a:pPr marL="457200" lvl="0" indent="-381000" algn="l" rtl="0">
              <a:spcBef>
                <a:spcPts val="1000"/>
              </a:spcBef>
              <a:spcAft>
                <a:spcPts val="1000"/>
              </a:spcAft>
              <a:buClr>
                <a:schemeClr val="dk1"/>
              </a:buClr>
              <a:buSzPts val="2400"/>
              <a:buChar char="&gt;"/>
            </a:pPr>
            <a:r>
              <a:rPr lang="en">
                <a:solidFill>
                  <a:schemeClr val="dk1"/>
                </a:solidFill>
              </a:rPr>
              <a:t>Run reports by cost center</a:t>
            </a:r>
            <a:endParaRPr>
              <a:solidFill>
                <a:schemeClr val="dk1"/>
              </a:solidFill>
            </a:endParaRPr>
          </a:p>
        </p:txBody>
      </p:sp>
      <p:sp>
        <p:nvSpPr>
          <p:cNvPr id="470" name="Google Shape;470;p85"/>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WHAT TO EXPECT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86"/>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rmAutofit/>
          </a:bodyPr>
          <a:lstStyle/>
          <a:p>
            <a:pPr marL="457200" lvl="0" indent="-381000" algn="l" rtl="0">
              <a:spcBef>
                <a:spcPts val="480"/>
              </a:spcBef>
              <a:spcAft>
                <a:spcPts val="0"/>
              </a:spcAft>
              <a:buClr>
                <a:schemeClr val="dk1"/>
              </a:buClr>
              <a:buSzPts val="2400"/>
              <a:buChar char="&gt;"/>
            </a:pPr>
            <a:r>
              <a:rPr lang="en">
                <a:solidFill>
                  <a:schemeClr val="dk1"/>
                </a:solidFill>
              </a:rPr>
              <a:t>Only Workday expenses are visible</a:t>
            </a:r>
            <a:endParaRPr>
              <a:solidFill>
                <a:schemeClr val="dk1"/>
              </a:solidFill>
            </a:endParaRPr>
          </a:p>
          <a:p>
            <a:pPr marL="457200" lvl="0" indent="-381000" algn="l" rtl="0">
              <a:spcBef>
                <a:spcPts val="1000"/>
              </a:spcBef>
              <a:spcAft>
                <a:spcPts val="0"/>
              </a:spcAft>
              <a:buClr>
                <a:schemeClr val="dk1"/>
              </a:buClr>
              <a:buSzPts val="2400"/>
              <a:buChar char="&gt;"/>
            </a:pPr>
            <a:r>
              <a:rPr lang="en">
                <a:solidFill>
                  <a:schemeClr val="dk1"/>
                </a:solidFill>
              </a:rPr>
              <a:t>FAS expenses coming early August</a:t>
            </a:r>
            <a:endParaRPr>
              <a:solidFill>
                <a:schemeClr val="dk1"/>
              </a:solidFill>
            </a:endParaRPr>
          </a:p>
          <a:p>
            <a:pPr marL="457200" lvl="0" indent="-381000" algn="l" rtl="0">
              <a:spcBef>
                <a:spcPts val="1000"/>
              </a:spcBef>
              <a:spcAft>
                <a:spcPts val="0"/>
              </a:spcAft>
              <a:buClr>
                <a:schemeClr val="dk1"/>
              </a:buClr>
              <a:buSzPts val="2400"/>
              <a:buChar char="&gt;"/>
            </a:pPr>
            <a:r>
              <a:rPr lang="en">
                <a:solidFill>
                  <a:schemeClr val="dk1"/>
                </a:solidFill>
              </a:rPr>
              <a:t>Sponsor invoices coming early August</a:t>
            </a:r>
            <a:endParaRPr>
              <a:solidFill>
                <a:schemeClr val="dk1"/>
              </a:solidFill>
            </a:endParaRPr>
          </a:p>
          <a:p>
            <a:pPr marL="457200" lvl="0" indent="-381000" algn="l" rtl="0">
              <a:spcBef>
                <a:spcPts val="1000"/>
              </a:spcBef>
              <a:spcAft>
                <a:spcPts val="0"/>
              </a:spcAft>
              <a:buClr>
                <a:schemeClr val="dk1"/>
              </a:buClr>
              <a:buSzPts val="2400"/>
              <a:buChar char="&gt;"/>
            </a:pPr>
            <a:r>
              <a:rPr lang="en">
                <a:solidFill>
                  <a:schemeClr val="dk1"/>
                </a:solidFill>
              </a:rPr>
              <a:t>Sponsor payments are not available</a:t>
            </a:r>
            <a:endParaRPr>
              <a:solidFill>
                <a:schemeClr val="dk1"/>
              </a:solidFill>
            </a:endParaRPr>
          </a:p>
          <a:p>
            <a:pPr marL="457200" lvl="0" indent="-381000" algn="l" rtl="0">
              <a:spcBef>
                <a:spcPts val="1000"/>
              </a:spcBef>
              <a:spcAft>
                <a:spcPts val="0"/>
              </a:spcAft>
              <a:buClr>
                <a:schemeClr val="dk1"/>
              </a:buClr>
              <a:buSzPts val="2400"/>
              <a:buChar char="&gt;"/>
            </a:pPr>
            <a:r>
              <a:rPr lang="en">
                <a:solidFill>
                  <a:schemeClr val="dk1"/>
                </a:solidFill>
              </a:rPr>
              <a:t>Issues with Grants deep link to WD</a:t>
            </a:r>
            <a:endParaRPr>
              <a:solidFill>
                <a:schemeClr val="dk1"/>
              </a:solidFill>
            </a:endParaRPr>
          </a:p>
          <a:p>
            <a:pPr marL="457200" lvl="0" indent="-381000" algn="l" rtl="0">
              <a:spcBef>
                <a:spcPts val="1000"/>
              </a:spcBef>
              <a:spcAft>
                <a:spcPts val="1000"/>
              </a:spcAft>
              <a:buClr>
                <a:schemeClr val="dk1"/>
              </a:buClr>
              <a:buSzPts val="2400"/>
              <a:buChar char="&gt;"/>
            </a:pPr>
            <a:r>
              <a:rPr lang="en">
                <a:solidFill>
                  <a:schemeClr val="dk1"/>
                </a:solidFill>
              </a:rPr>
              <a:t>GT will continue to update with FAS transactions</a:t>
            </a:r>
            <a:endParaRPr/>
          </a:p>
        </p:txBody>
      </p:sp>
      <p:sp>
        <p:nvSpPr>
          <p:cNvPr id="476" name="Google Shape;476;p86"/>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THINGS TO KNOW</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7"/>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r>
              <a:rPr lang="en"/>
              <a:t>Use Grant Tracker to view info for awards that did not convert to Workday</a:t>
            </a:r>
            <a:endParaRPr/>
          </a:p>
          <a:p>
            <a:pPr marL="0" lvl="0" indent="0" algn="l" rtl="0">
              <a:spcBef>
                <a:spcPts val="480"/>
              </a:spcBef>
              <a:spcAft>
                <a:spcPts val="0"/>
              </a:spcAft>
              <a:buNone/>
            </a:pPr>
            <a:endParaRPr/>
          </a:p>
          <a:p>
            <a:pPr marL="0" lvl="0" indent="0" algn="l" rtl="0">
              <a:spcBef>
                <a:spcPts val="480"/>
              </a:spcBef>
              <a:spcAft>
                <a:spcPts val="0"/>
              </a:spcAft>
              <a:buNone/>
            </a:pPr>
            <a:r>
              <a:rPr lang="en"/>
              <a:t>Awards closed before 6/16/22 did not convert to WD</a:t>
            </a:r>
            <a:endParaRPr/>
          </a:p>
          <a:p>
            <a:pPr marL="0" lvl="0" indent="0" algn="l" rtl="0">
              <a:spcBef>
                <a:spcPts val="480"/>
              </a:spcBef>
              <a:spcAft>
                <a:spcPts val="0"/>
              </a:spcAft>
              <a:buNone/>
            </a:pPr>
            <a:endParaRPr/>
          </a:p>
          <a:p>
            <a:pPr marL="0" lvl="0" indent="0" algn="l" rtl="0">
              <a:spcBef>
                <a:spcPts val="480"/>
              </a:spcBef>
              <a:spcAft>
                <a:spcPts val="0"/>
              </a:spcAft>
              <a:buNone/>
            </a:pPr>
            <a:r>
              <a:rPr lang="en"/>
              <a:t>Award Portal for converted awards and new awards</a:t>
            </a:r>
            <a:endParaRPr sz="2000"/>
          </a:p>
        </p:txBody>
      </p:sp>
      <p:sp>
        <p:nvSpPr>
          <p:cNvPr id="482" name="Google Shape;482;p87"/>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WHEN TO USE GT v. AP</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8"/>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
                <a:solidFill>
                  <a:schemeClr val="dk1"/>
                </a:solidFill>
              </a:rPr>
              <a:t>Visit Award Portal landing page for:</a:t>
            </a:r>
            <a:endParaRPr/>
          </a:p>
          <a:p>
            <a:pPr marL="457200" lvl="0" indent="-381000" algn="l" rtl="0">
              <a:spcBef>
                <a:spcPts val="480"/>
              </a:spcBef>
              <a:spcAft>
                <a:spcPts val="0"/>
              </a:spcAft>
              <a:buSzPts val="2400"/>
              <a:buChar char="&gt;"/>
            </a:pPr>
            <a:r>
              <a:rPr lang="en"/>
              <a:t>Job aids</a:t>
            </a:r>
            <a:endParaRPr/>
          </a:p>
          <a:p>
            <a:pPr marL="914400" lvl="1" indent="-355600" algn="l" rtl="0">
              <a:spcBef>
                <a:spcPts val="0"/>
              </a:spcBef>
              <a:spcAft>
                <a:spcPts val="0"/>
              </a:spcAft>
              <a:buSzPts val="2000"/>
              <a:buChar char="–"/>
            </a:pPr>
            <a:r>
              <a:rPr lang="en"/>
              <a:t>Create a new Award Portal Ticket</a:t>
            </a:r>
            <a:endParaRPr/>
          </a:p>
          <a:p>
            <a:pPr marL="914400" lvl="1" indent="-355600" algn="l" rtl="0">
              <a:spcBef>
                <a:spcPts val="0"/>
              </a:spcBef>
              <a:spcAft>
                <a:spcPts val="0"/>
              </a:spcAft>
              <a:buSzPts val="2000"/>
              <a:buChar char="–"/>
            </a:pPr>
            <a:r>
              <a:rPr lang="en"/>
              <a:t>Respond/Update an Award Portal Ticket</a:t>
            </a:r>
            <a:endParaRPr/>
          </a:p>
          <a:p>
            <a:pPr marL="914400" lvl="1" indent="-355600" algn="l" rtl="0">
              <a:spcBef>
                <a:spcPts val="0"/>
              </a:spcBef>
              <a:spcAft>
                <a:spcPts val="0"/>
              </a:spcAft>
              <a:buSzPts val="2000"/>
              <a:buChar char="–"/>
            </a:pPr>
            <a:r>
              <a:rPr lang="en"/>
              <a:t>View reports by cost center</a:t>
            </a:r>
            <a:endParaRPr/>
          </a:p>
          <a:p>
            <a:pPr marL="457200" lvl="0" indent="-381000" algn="l" rtl="0">
              <a:spcBef>
                <a:spcPts val="0"/>
              </a:spcBef>
              <a:spcAft>
                <a:spcPts val="0"/>
              </a:spcAft>
              <a:buSzPts val="2400"/>
              <a:buChar char="&gt;"/>
            </a:pPr>
            <a:r>
              <a:rPr lang="en"/>
              <a:t>“What’s Changing?” video</a:t>
            </a:r>
            <a:endParaRPr/>
          </a:p>
          <a:p>
            <a:pPr marL="0" lvl="0" indent="0" algn="l" rtl="0">
              <a:spcBef>
                <a:spcPts val="400"/>
              </a:spcBef>
              <a:spcAft>
                <a:spcPts val="0"/>
              </a:spcAft>
              <a:buNone/>
            </a:pPr>
            <a:endParaRPr/>
          </a:p>
          <a:p>
            <a:pPr marL="0" lvl="0" indent="0" algn="l" rtl="0">
              <a:spcBef>
                <a:spcPts val="400"/>
              </a:spcBef>
              <a:spcAft>
                <a:spcPts val="0"/>
              </a:spcAft>
              <a:buNone/>
            </a:pPr>
            <a:r>
              <a:rPr lang="en"/>
              <a:t>Send questions to us at </a:t>
            </a:r>
            <a:r>
              <a:rPr lang="en" u="sng">
                <a:solidFill>
                  <a:schemeClr val="accent6"/>
                </a:solidFill>
                <a:hlinkClick r:id="rId3">
                  <a:extLst>
                    <a:ext uri="{A12FA001-AC4F-418D-AE19-62706E023703}">
                      <ahyp:hlinkClr xmlns:ahyp="http://schemas.microsoft.com/office/drawing/2018/hyperlinkcolor" val="tx"/>
                    </a:ext>
                  </a:extLst>
                </a:hlinkClick>
              </a:rPr>
              <a:t>gcahelp@uw.edu</a:t>
            </a:r>
            <a:r>
              <a:rPr lang="en">
                <a:solidFill>
                  <a:schemeClr val="accent6"/>
                </a:solidFill>
              </a:rPr>
              <a:t> </a:t>
            </a:r>
            <a:endParaRPr>
              <a:solidFill>
                <a:schemeClr val="accent6"/>
              </a:solidFill>
            </a:endParaRPr>
          </a:p>
        </p:txBody>
      </p:sp>
      <p:sp>
        <p:nvSpPr>
          <p:cNvPr id="488" name="Google Shape;488;p88"/>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RESOURCES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9"/>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latin typeface="Encode Sans Black"/>
                <a:ea typeface="Encode Sans Black"/>
                <a:cs typeface="Encode Sans Black"/>
                <a:sym typeface="Encode Sans Black"/>
              </a:rPr>
              <a:t>New Sponsors &amp; Sponsor Name Changes</a:t>
            </a:r>
            <a:endParaRPr sz="4200">
              <a:latin typeface="Encode Sans Black"/>
              <a:ea typeface="Encode Sans Black"/>
              <a:cs typeface="Encode Sans Black"/>
              <a:sym typeface="Encode Sans Black"/>
            </a:endParaRPr>
          </a:p>
        </p:txBody>
      </p:sp>
      <p:sp>
        <p:nvSpPr>
          <p:cNvPr id="494" name="Google Shape;494;p89"/>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July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Amanda Snyder, </a:t>
            </a:r>
            <a:r>
              <a:rPr lang="en" sz="1600" b="0" i="0" u="none" strike="noStrike" cap="none">
                <a:solidFill>
                  <a:srgbClr val="33006F"/>
                </a:solidFill>
                <a:latin typeface="Open Sans"/>
                <a:ea typeface="Open Sans"/>
                <a:cs typeface="Open Sans"/>
                <a:sym typeface="Open Sans"/>
              </a:rPr>
              <a:t>Office of Sponsored Programs</a:t>
            </a:r>
            <a:endParaRPr sz="1600" b="0" i="0" u="none" strike="noStrike" cap="none">
              <a:solidFill>
                <a:srgbClr val="33006F"/>
              </a:solidFill>
              <a:latin typeface="Open Sans"/>
              <a:ea typeface="Open Sans"/>
              <a:cs typeface="Open Sans"/>
              <a:sym typeface="Open Sans"/>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Julie Fricks, Research Compliance and Operations</a:t>
            </a:r>
            <a:endParaRPr sz="1600">
              <a:solidFill>
                <a:srgbClr val="33006F"/>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9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New SAGE Data</a:t>
            </a:r>
            <a:endParaRPr>
              <a:latin typeface="Encode Sans Black"/>
              <a:ea typeface="Encode Sans Black"/>
              <a:cs typeface="Encode Sans Black"/>
              <a:sym typeface="Encode Sans Black"/>
            </a:endParaRPr>
          </a:p>
        </p:txBody>
      </p:sp>
      <p:sp>
        <p:nvSpPr>
          <p:cNvPr id="501" name="Google Shape;501;p90"/>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406400" algn="l" rtl="0">
              <a:spcBef>
                <a:spcPts val="480"/>
              </a:spcBef>
              <a:spcAft>
                <a:spcPts val="0"/>
              </a:spcAft>
              <a:buSzPts val="2800"/>
              <a:buChar char="&gt;"/>
            </a:pPr>
            <a:r>
              <a:rPr lang="en" sz="2800"/>
              <a:t>SAGE now leverages a shared core data resource for sponsor data</a:t>
            </a:r>
            <a:endParaRPr sz="2800"/>
          </a:p>
          <a:p>
            <a:pPr marL="457200" lvl="0" indent="0" algn="l" rtl="0">
              <a:spcBef>
                <a:spcPts val="480"/>
              </a:spcBef>
              <a:spcAft>
                <a:spcPts val="0"/>
              </a:spcAft>
              <a:buNone/>
            </a:pPr>
            <a:endParaRPr sz="2800"/>
          </a:p>
          <a:p>
            <a:pPr marL="457200" lvl="0" indent="-406400" algn="l" rtl="0">
              <a:spcBef>
                <a:spcPts val="480"/>
              </a:spcBef>
              <a:spcAft>
                <a:spcPts val="0"/>
              </a:spcAft>
              <a:buSzPts val="2800"/>
              <a:buChar char="&gt;"/>
            </a:pPr>
            <a:r>
              <a:rPr lang="en" sz="2800"/>
              <a:t>Enhanced search functionality for sponsors covers:</a:t>
            </a:r>
            <a:endParaRPr sz="2800"/>
          </a:p>
          <a:p>
            <a:pPr marL="914400" lvl="1" indent="-381000" algn="l" rtl="0">
              <a:spcBef>
                <a:spcPts val="0"/>
              </a:spcBef>
              <a:spcAft>
                <a:spcPts val="0"/>
              </a:spcAft>
              <a:buSzPts val="2400"/>
              <a:buChar char="–"/>
            </a:pPr>
            <a:r>
              <a:rPr lang="en" sz="2400"/>
              <a:t>Main sponsor name</a:t>
            </a:r>
            <a:endParaRPr sz="2400"/>
          </a:p>
          <a:p>
            <a:pPr marL="914400" lvl="1" indent="-381000" algn="l" rtl="0">
              <a:spcBef>
                <a:spcPts val="0"/>
              </a:spcBef>
              <a:spcAft>
                <a:spcPts val="0"/>
              </a:spcAft>
              <a:buSzPts val="2400"/>
              <a:buChar char="–"/>
            </a:pPr>
            <a:r>
              <a:rPr lang="en" sz="2400"/>
              <a:t>Acronyms</a:t>
            </a:r>
            <a:endParaRPr sz="2400"/>
          </a:p>
          <a:p>
            <a:pPr marL="914400" lvl="1" indent="-381000" algn="l" rtl="0">
              <a:spcBef>
                <a:spcPts val="0"/>
              </a:spcBef>
              <a:spcAft>
                <a:spcPts val="0"/>
              </a:spcAft>
              <a:buSzPts val="2400"/>
              <a:buChar char="–"/>
            </a:pPr>
            <a:r>
              <a:rPr lang="en" sz="2400"/>
              <a:t>Related names</a:t>
            </a:r>
            <a:endParaRPr sz="2400"/>
          </a:p>
          <a:p>
            <a:pPr marL="914400" lvl="1" indent="-381000" algn="l" rtl="0">
              <a:spcBef>
                <a:spcPts val="0"/>
              </a:spcBef>
              <a:spcAft>
                <a:spcPts val="0"/>
              </a:spcAft>
              <a:buSzPts val="2400"/>
              <a:buChar char="–"/>
            </a:pPr>
            <a:r>
              <a:rPr lang="en" sz="2400"/>
              <a:t>Previous names</a:t>
            </a:r>
            <a:endParaRPr sz="2400"/>
          </a:p>
          <a:p>
            <a:pPr marL="0" lvl="0" indent="0" algn="l" rtl="0">
              <a:spcBef>
                <a:spcPts val="480"/>
              </a:spcBef>
              <a:spcAft>
                <a:spcPts val="0"/>
              </a:spcAft>
              <a:buNone/>
            </a:pP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9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Sponsor Search - eGC1</a:t>
            </a:r>
            <a:endParaRPr/>
          </a:p>
        </p:txBody>
      </p:sp>
      <p:pic>
        <p:nvPicPr>
          <p:cNvPr id="508" name="Google Shape;508;p91"/>
          <p:cNvPicPr preferRelativeResize="0"/>
          <p:nvPr/>
        </p:nvPicPr>
        <p:blipFill>
          <a:blip r:embed="rId3">
            <a:alphaModFix/>
          </a:blip>
          <a:stretch>
            <a:fillRect/>
          </a:stretch>
        </p:blipFill>
        <p:spPr>
          <a:xfrm>
            <a:off x="1242900" y="1560375"/>
            <a:ext cx="6658200" cy="4317050"/>
          </a:xfrm>
          <a:prstGeom prst="rect">
            <a:avLst/>
          </a:prstGeom>
          <a:noFill/>
          <a:ln>
            <a:noFill/>
          </a:ln>
        </p:spPr>
      </p:pic>
      <p:sp>
        <p:nvSpPr>
          <p:cNvPr id="509" name="Google Shape;509;p91"/>
          <p:cNvSpPr/>
          <p:nvPr/>
        </p:nvSpPr>
        <p:spPr>
          <a:xfrm>
            <a:off x="1319575" y="2995550"/>
            <a:ext cx="6453600" cy="3468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Sponsor Search -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Award Setup Request (ASR)</a:t>
            </a:r>
            <a:endParaRPr/>
          </a:p>
        </p:txBody>
      </p:sp>
      <p:pic>
        <p:nvPicPr>
          <p:cNvPr id="516" name="Google Shape;516;p92"/>
          <p:cNvPicPr preferRelativeResize="0"/>
          <p:nvPr/>
        </p:nvPicPr>
        <p:blipFill>
          <a:blip r:embed="rId3">
            <a:alphaModFix/>
          </a:blip>
          <a:stretch>
            <a:fillRect/>
          </a:stretch>
        </p:blipFill>
        <p:spPr>
          <a:xfrm>
            <a:off x="152400" y="1708635"/>
            <a:ext cx="8839204" cy="398368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Request Process</a:t>
            </a:r>
            <a:endParaRPr/>
          </a:p>
        </p:txBody>
      </p:sp>
      <p:sp>
        <p:nvSpPr>
          <p:cNvPr id="523" name="Google Shape;523;p93"/>
          <p:cNvSpPr txBox="1">
            <a:spLocks noGrp="1"/>
          </p:cNvSpPr>
          <p:nvPr>
            <p:ph type="body" idx="2"/>
          </p:nvPr>
        </p:nvSpPr>
        <p:spPr>
          <a:xfrm>
            <a:off x="665905" y="169817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When your sponsor does not appear in the search results, follow the link to request new sponsor. </a:t>
            </a:r>
            <a:endParaRPr/>
          </a:p>
          <a:p>
            <a:pPr marL="0" lvl="0" indent="0" algn="l" rtl="0">
              <a:spcBef>
                <a:spcPts val="480"/>
              </a:spcBef>
              <a:spcAft>
                <a:spcPts val="0"/>
              </a:spcAft>
              <a:buNone/>
            </a:pPr>
            <a:endParaRPr/>
          </a:p>
        </p:txBody>
      </p:sp>
      <p:pic>
        <p:nvPicPr>
          <p:cNvPr id="524" name="Google Shape;524;p93"/>
          <p:cNvPicPr preferRelativeResize="0"/>
          <p:nvPr/>
        </p:nvPicPr>
        <p:blipFill>
          <a:blip r:embed="rId3">
            <a:alphaModFix/>
          </a:blip>
          <a:stretch>
            <a:fillRect/>
          </a:stretch>
        </p:blipFill>
        <p:spPr>
          <a:xfrm>
            <a:off x="1232925" y="2924100"/>
            <a:ext cx="7489725" cy="1127925"/>
          </a:xfrm>
          <a:prstGeom prst="rect">
            <a:avLst/>
          </a:prstGeom>
          <a:noFill/>
          <a:ln>
            <a:noFill/>
          </a:ln>
        </p:spPr>
      </p:pic>
      <p:pic>
        <p:nvPicPr>
          <p:cNvPr id="525" name="Google Shape;525;p93"/>
          <p:cNvPicPr preferRelativeResize="0"/>
          <p:nvPr/>
        </p:nvPicPr>
        <p:blipFill>
          <a:blip r:embed="rId4">
            <a:alphaModFix/>
          </a:blip>
          <a:stretch>
            <a:fillRect/>
          </a:stretch>
        </p:blipFill>
        <p:spPr>
          <a:xfrm>
            <a:off x="1166450" y="4571205"/>
            <a:ext cx="7622676" cy="1421820"/>
          </a:xfrm>
          <a:prstGeom prst="rect">
            <a:avLst/>
          </a:prstGeom>
          <a:noFill/>
          <a:ln>
            <a:noFill/>
          </a:ln>
        </p:spPr>
      </p:pic>
      <p:sp>
        <p:nvSpPr>
          <p:cNvPr id="526" name="Google Shape;526;p93"/>
          <p:cNvSpPr txBox="1"/>
          <p:nvPr/>
        </p:nvSpPr>
        <p:spPr>
          <a:xfrm>
            <a:off x="259925" y="3178356"/>
            <a:ext cx="9729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eGC1</a:t>
            </a:r>
            <a:endParaRPr sz="1700" b="1"/>
          </a:p>
        </p:txBody>
      </p:sp>
      <p:sp>
        <p:nvSpPr>
          <p:cNvPr id="527" name="Google Shape;527;p93"/>
          <p:cNvSpPr txBox="1"/>
          <p:nvPr/>
        </p:nvSpPr>
        <p:spPr>
          <a:xfrm>
            <a:off x="259925" y="5031463"/>
            <a:ext cx="7419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ASR</a:t>
            </a:r>
            <a:endParaRPr sz="1700" b="1"/>
          </a:p>
        </p:txBody>
      </p:sp>
      <p:sp>
        <p:nvSpPr>
          <p:cNvPr id="528" name="Google Shape;528;p93"/>
          <p:cNvSpPr/>
          <p:nvPr/>
        </p:nvSpPr>
        <p:spPr>
          <a:xfrm>
            <a:off x="5157025" y="3397475"/>
            <a:ext cx="3632100" cy="5013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3"/>
          <p:cNvSpPr/>
          <p:nvPr/>
        </p:nvSpPr>
        <p:spPr>
          <a:xfrm>
            <a:off x="880375" y="5345775"/>
            <a:ext cx="4324800" cy="722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Internal Controls for Sponsored Awards</a:t>
            </a:r>
            <a:endParaRPr/>
          </a:p>
        </p:txBody>
      </p:sp>
      <p:sp>
        <p:nvSpPr>
          <p:cNvPr id="282" name="Google Shape;282;p5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Processes designed to provide reasonable assurance regarding the achievement of the following objectives:</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Reliability of financial reporting</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Compliance with applicable laws and regulations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Safeguarding of assets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Effectiveness and efficiency of operations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Accomplishment of goal (Award completion)</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283" name="Google Shape;283;p5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Request Process</a:t>
            </a:r>
            <a:endParaRPr/>
          </a:p>
        </p:txBody>
      </p:sp>
      <p:sp>
        <p:nvSpPr>
          <p:cNvPr id="536" name="Google Shape;536;p94"/>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0" algn="l" rtl="0">
              <a:spcBef>
                <a:spcPts val="480"/>
              </a:spcBef>
              <a:spcAft>
                <a:spcPts val="0"/>
              </a:spcAft>
              <a:buNone/>
            </a:pPr>
            <a:endParaRPr sz="2500"/>
          </a:p>
          <a:p>
            <a:pPr marL="0" lvl="0" indent="0" algn="l" rtl="0">
              <a:spcBef>
                <a:spcPts val="480"/>
              </a:spcBef>
              <a:spcAft>
                <a:spcPts val="0"/>
              </a:spcAft>
              <a:buNone/>
            </a:pPr>
            <a:endParaRPr sz="2500"/>
          </a:p>
        </p:txBody>
      </p:sp>
      <p:pic>
        <p:nvPicPr>
          <p:cNvPr id="537" name="Google Shape;537;p94"/>
          <p:cNvPicPr preferRelativeResize="0"/>
          <p:nvPr/>
        </p:nvPicPr>
        <p:blipFill>
          <a:blip r:embed="rId3">
            <a:alphaModFix/>
          </a:blip>
          <a:stretch>
            <a:fillRect/>
          </a:stretch>
        </p:blipFill>
        <p:spPr>
          <a:xfrm>
            <a:off x="1184725" y="1630825"/>
            <a:ext cx="6075750" cy="4589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Request Process</a:t>
            </a:r>
            <a:endParaRPr/>
          </a:p>
        </p:txBody>
      </p:sp>
      <p:sp>
        <p:nvSpPr>
          <p:cNvPr id="544" name="Google Shape;544;p9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7350" algn="l" rtl="0">
              <a:spcBef>
                <a:spcPts val="480"/>
              </a:spcBef>
              <a:spcAft>
                <a:spcPts val="0"/>
              </a:spcAft>
              <a:buSzPts val="2500"/>
              <a:buChar char="&gt;"/>
            </a:pPr>
            <a:r>
              <a:rPr lang="en" sz="2500"/>
              <a:t>24-hour turnaround time</a:t>
            </a:r>
            <a:br>
              <a:rPr lang="en" sz="2500"/>
            </a:br>
            <a:endParaRPr sz="2500"/>
          </a:p>
          <a:p>
            <a:pPr marL="457200" lvl="0" indent="-387350" algn="l" rtl="0">
              <a:spcBef>
                <a:spcPts val="0"/>
              </a:spcBef>
              <a:spcAft>
                <a:spcPts val="0"/>
              </a:spcAft>
              <a:buSzPts val="2500"/>
              <a:buChar char="&gt;"/>
            </a:pPr>
            <a:r>
              <a:rPr lang="en" sz="2500"/>
              <a:t>You will receive an email notification that your sponsor has been created</a:t>
            </a:r>
            <a:br>
              <a:rPr lang="en" sz="2500"/>
            </a:br>
            <a:endParaRPr sz="2500"/>
          </a:p>
          <a:p>
            <a:pPr marL="457200" lvl="0" indent="-387350" algn="l" rtl="0">
              <a:spcBef>
                <a:spcPts val="0"/>
              </a:spcBef>
              <a:spcAft>
                <a:spcPts val="0"/>
              </a:spcAft>
              <a:buSzPts val="2500"/>
              <a:buChar char="&gt;"/>
            </a:pPr>
            <a:r>
              <a:rPr lang="en" sz="2500"/>
              <a:t>~15 minutes from the time the notification is sent until the sponsor is available for use in SAGE</a:t>
            </a:r>
            <a:endParaRPr sz="2500"/>
          </a:p>
          <a:p>
            <a:pPr marL="0" lvl="0" indent="0" algn="l" rtl="0">
              <a:spcBef>
                <a:spcPts val="480"/>
              </a:spcBef>
              <a:spcAft>
                <a:spcPts val="0"/>
              </a:spcAft>
              <a:buNone/>
            </a:pPr>
            <a:endParaRPr sz="25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9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Funding Entity Core Data Management</a:t>
            </a:r>
            <a:r>
              <a:rPr lang="en"/>
              <a:t> </a:t>
            </a:r>
            <a:endParaRPr/>
          </a:p>
        </p:txBody>
      </p:sp>
      <p:sp>
        <p:nvSpPr>
          <p:cNvPr id="551" name="Google Shape;551;p96"/>
          <p:cNvSpPr txBox="1">
            <a:spLocks noGrp="1"/>
          </p:cNvSpPr>
          <p:nvPr>
            <p:ph type="body" idx="2"/>
          </p:nvPr>
        </p:nvSpPr>
        <p:spPr>
          <a:xfrm>
            <a:off x="720200" y="1573650"/>
            <a:ext cx="7788000" cy="4015500"/>
          </a:xfrm>
          <a:prstGeom prst="rect">
            <a:avLst/>
          </a:prstGeom>
        </p:spPr>
        <p:txBody>
          <a:bodyPr spcFirstLastPara="1" wrap="square" lIns="91425" tIns="91425" rIns="91425" bIns="91425" anchor="t" anchorCtr="0">
            <a:noAutofit/>
          </a:bodyPr>
          <a:lstStyle/>
          <a:p>
            <a:pPr marL="457200" marR="0" lvl="0" indent="-387350" algn="l" rtl="0">
              <a:lnSpc>
                <a:spcPct val="115000"/>
              </a:lnSpc>
              <a:spcBef>
                <a:spcPts val="0"/>
              </a:spcBef>
              <a:spcAft>
                <a:spcPts val="0"/>
              </a:spcAft>
              <a:buSzPts val="2500"/>
              <a:buChar char="&gt;"/>
            </a:pPr>
            <a:r>
              <a:rPr lang="en" sz="2500"/>
              <a:t>Emphasis on the need for sponsor clean-up from peer institutions who had converted to Workday</a:t>
            </a:r>
            <a:br>
              <a:rPr lang="en" sz="2500"/>
            </a:br>
            <a:endParaRPr sz="2500"/>
          </a:p>
          <a:p>
            <a:pPr marL="457200" marR="0" lvl="0" indent="-387350" algn="l" rtl="0">
              <a:lnSpc>
                <a:spcPct val="115000"/>
              </a:lnSpc>
              <a:spcBef>
                <a:spcPts val="0"/>
              </a:spcBef>
              <a:spcAft>
                <a:spcPts val="0"/>
              </a:spcAft>
              <a:buSzPts val="2500"/>
              <a:buChar char="&gt;"/>
            </a:pPr>
            <a:r>
              <a:rPr lang="en" sz="2500"/>
              <a:t>Sponsor is cornerstone data element of a grant</a:t>
            </a:r>
            <a:br>
              <a:rPr lang="en" sz="2500"/>
            </a:br>
            <a:endParaRPr sz="2500"/>
          </a:p>
          <a:p>
            <a:pPr marL="457200" marR="0" lvl="0" indent="-387350" algn="l" rtl="0">
              <a:lnSpc>
                <a:spcPct val="115000"/>
              </a:lnSpc>
              <a:spcBef>
                <a:spcPts val="0"/>
              </a:spcBef>
              <a:spcAft>
                <a:spcPts val="0"/>
              </a:spcAft>
              <a:buSzPts val="2500"/>
              <a:buChar char="&gt;"/>
            </a:pPr>
            <a:r>
              <a:rPr lang="en" sz="2500"/>
              <a:t>Launched an effort to unify pre-award, post-award sponsor data, as well as donor data</a:t>
            </a:r>
            <a:endParaRPr sz="25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9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Core Data</a:t>
            </a:r>
            <a:endParaRPr>
              <a:latin typeface="Encode Sans Black"/>
              <a:ea typeface="Encode Sans Black"/>
              <a:cs typeface="Encode Sans Black"/>
              <a:sym typeface="Encode Sans Black"/>
            </a:endParaRPr>
          </a:p>
        </p:txBody>
      </p:sp>
      <p:sp>
        <p:nvSpPr>
          <p:cNvPr id="558" name="Google Shape;558;p97"/>
          <p:cNvSpPr txBox="1">
            <a:spLocks noGrp="1"/>
          </p:cNvSpPr>
          <p:nvPr>
            <p:ph type="body" idx="2"/>
          </p:nvPr>
        </p:nvSpPr>
        <p:spPr>
          <a:xfrm>
            <a:off x="720200" y="1620025"/>
            <a:ext cx="8087700" cy="40155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gt;"/>
            </a:pPr>
            <a:r>
              <a:rPr lang="en" sz="2200" b="1"/>
              <a:t>Funding Entity Core Data System (FECDS)</a:t>
            </a:r>
            <a:r>
              <a:rPr lang="en" sz="2200"/>
              <a:t> houses the core data associated with sponsors, donors, and customers</a:t>
            </a:r>
            <a:br>
              <a:rPr lang="en" sz="2200"/>
            </a:br>
            <a:endParaRPr sz="2200"/>
          </a:p>
          <a:p>
            <a:pPr marL="457200" lvl="0" indent="-368300" algn="l" rtl="0">
              <a:lnSpc>
                <a:spcPct val="115000"/>
              </a:lnSpc>
              <a:spcBef>
                <a:spcPts val="0"/>
              </a:spcBef>
              <a:spcAft>
                <a:spcPts val="0"/>
              </a:spcAft>
              <a:buSzPts val="2200"/>
              <a:buChar char="&gt;"/>
            </a:pPr>
            <a:r>
              <a:rPr lang="en" sz="2200"/>
              <a:t>Data which can change depending on the funding instrument and units involved is considered “local” and is </a:t>
            </a:r>
            <a:r>
              <a:rPr lang="en" sz="2200" b="1"/>
              <a:t>not</a:t>
            </a:r>
            <a:r>
              <a:rPr lang="en" sz="2200"/>
              <a:t> housed in FECDS:</a:t>
            </a:r>
            <a:endParaRPr sz="2200"/>
          </a:p>
          <a:p>
            <a:pPr marL="1371600" lvl="1" indent="-368300" algn="l" rtl="0">
              <a:lnSpc>
                <a:spcPct val="115000"/>
              </a:lnSpc>
              <a:spcBef>
                <a:spcPts val="0"/>
              </a:spcBef>
              <a:spcAft>
                <a:spcPts val="0"/>
              </a:spcAft>
              <a:buSzPts val="2200"/>
              <a:buChar char="–"/>
            </a:pPr>
            <a:r>
              <a:rPr lang="en" sz="2200"/>
              <a:t>Compliance designation related to FCOI</a:t>
            </a:r>
            <a:endParaRPr sz="2200"/>
          </a:p>
          <a:p>
            <a:pPr marL="1371600" lvl="1" indent="-368300" algn="l" rtl="0">
              <a:lnSpc>
                <a:spcPct val="115000"/>
              </a:lnSpc>
              <a:spcBef>
                <a:spcPts val="0"/>
              </a:spcBef>
              <a:spcAft>
                <a:spcPts val="0"/>
              </a:spcAft>
              <a:buSzPts val="2200"/>
              <a:buChar char="–"/>
            </a:pPr>
            <a:r>
              <a:rPr lang="en" sz="2200"/>
              <a:t>Addresses</a:t>
            </a:r>
            <a:endParaRPr sz="2200"/>
          </a:p>
          <a:p>
            <a:pPr marL="1371600" lvl="1" indent="-368300" algn="l" rtl="0">
              <a:lnSpc>
                <a:spcPct val="115000"/>
              </a:lnSpc>
              <a:spcBef>
                <a:spcPts val="0"/>
              </a:spcBef>
              <a:spcAft>
                <a:spcPts val="0"/>
              </a:spcAft>
              <a:buSzPts val="2200"/>
              <a:buChar char="–"/>
            </a:pPr>
            <a:r>
              <a:rPr lang="en" sz="2200"/>
              <a:t>Email contacts</a:t>
            </a:r>
            <a:endParaRPr sz="2200"/>
          </a:p>
          <a:p>
            <a:pPr marL="0" lvl="0" indent="0" algn="l" rtl="0">
              <a:lnSpc>
                <a:spcPct val="115000"/>
              </a:lnSpc>
              <a:spcBef>
                <a:spcPts val="0"/>
              </a:spcBef>
              <a:spcAft>
                <a:spcPts val="0"/>
              </a:spcAft>
              <a:buNone/>
            </a:pPr>
            <a:endParaRPr sz="2600"/>
          </a:p>
          <a:p>
            <a:pPr marL="457200" marR="0" lvl="0" indent="0" algn="l" rtl="0">
              <a:lnSpc>
                <a:spcPct val="115000"/>
              </a:lnSpc>
              <a:spcBef>
                <a:spcPts val="480"/>
              </a:spcBef>
              <a:spcAft>
                <a:spcPts val="0"/>
              </a:spcAft>
              <a:buNone/>
            </a:pPr>
            <a:endParaRPr sz="2600"/>
          </a:p>
          <a:p>
            <a:pPr marL="0" lvl="0" indent="0" algn="l" rtl="0">
              <a:lnSpc>
                <a:spcPct val="115000"/>
              </a:lnSpc>
              <a:spcBef>
                <a:spcPts val="480"/>
              </a:spcBef>
              <a:spcAft>
                <a:spcPts val="0"/>
              </a:spcAft>
              <a:buNone/>
            </a:pPr>
            <a:endParaRPr sz="2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9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a:latin typeface="Encode Sans Black"/>
                <a:ea typeface="Encode Sans Black"/>
                <a:cs typeface="Encode Sans Black"/>
                <a:sym typeface="Encode Sans Black"/>
              </a:rPr>
              <a:t>Data Availability</a:t>
            </a:r>
            <a:endParaRPr/>
          </a:p>
        </p:txBody>
      </p:sp>
      <p:sp>
        <p:nvSpPr>
          <p:cNvPr id="565" name="Google Shape;565;p98"/>
          <p:cNvSpPr txBox="1">
            <a:spLocks noGrp="1"/>
          </p:cNvSpPr>
          <p:nvPr>
            <p:ph type="body" idx="2"/>
          </p:nvPr>
        </p:nvSpPr>
        <p:spPr>
          <a:xfrm>
            <a:off x="720200" y="1620025"/>
            <a:ext cx="8345400" cy="46935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gt;"/>
            </a:pPr>
            <a:r>
              <a:rPr lang="en"/>
              <a:t>Access the full dataset at any time:</a:t>
            </a:r>
            <a:endParaRPr/>
          </a:p>
          <a:p>
            <a:pPr marL="914400" lvl="0" indent="0" algn="l" rtl="0">
              <a:lnSpc>
                <a:spcPct val="115000"/>
              </a:lnSpc>
              <a:spcBef>
                <a:spcPts val="0"/>
              </a:spcBef>
              <a:spcAft>
                <a:spcPts val="0"/>
              </a:spcAft>
              <a:buNone/>
            </a:pPr>
            <a:r>
              <a:rPr lang="en" sz="1400" u="sng">
                <a:solidFill>
                  <a:schemeClr val="hlink"/>
                </a:solidFill>
                <a:latin typeface="Arial"/>
                <a:ea typeface="Arial"/>
                <a:cs typeface="Arial"/>
                <a:sym typeface="Arial"/>
                <a:hlinkClick r:id="rId3"/>
              </a:rPr>
              <a:t>https://fin-s-web22.finance.uw.edu/fin/fecdm</a:t>
            </a:r>
            <a:endParaRPr sz="2500"/>
          </a:p>
          <a:p>
            <a:pPr marL="0" lvl="0" indent="0" algn="l" rtl="0">
              <a:lnSpc>
                <a:spcPct val="115000"/>
              </a:lnSpc>
              <a:spcBef>
                <a:spcPts val="0"/>
              </a:spcBef>
              <a:spcAft>
                <a:spcPts val="0"/>
              </a:spcAft>
              <a:buNone/>
            </a:pPr>
            <a:endParaRPr sz="2600"/>
          </a:p>
          <a:p>
            <a:pPr marL="0" lvl="0" indent="0" algn="l" rtl="0">
              <a:lnSpc>
                <a:spcPct val="115000"/>
              </a:lnSpc>
              <a:spcBef>
                <a:spcPts val="0"/>
              </a:spcBef>
              <a:spcAft>
                <a:spcPts val="0"/>
              </a:spcAft>
              <a:buNone/>
            </a:pPr>
            <a:r>
              <a:rPr lang="en"/>
              <a:t>&gt;    Data is also available via EDW:</a:t>
            </a:r>
            <a:endParaRPr/>
          </a:p>
          <a:p>
            <a:pPr marL="457200" lvl="0" indent="0" algn="l" rtl="0">
              <a:lnSpc>
                <a:spcPct val="115000"/>
              </a:lnSpc>
              <a:spcBef>
                <a:spcPts val="0"/>
              </a:spcBef>
              <a:spcAft>
                <a:spcPts val="0"/>
              </a:spcAft>
              <a:buNone/>
            </a:pPr>
            <a:r>
              <a:rPr lang="en" sz="1800"/>
              <a:t>        [CoreData].[sec].[FE_MainEntity]</a:t>
            </a:r>
            <a:endParaRPr sz="1800"/>
          </a:p>
          <a:p>
            <a:pPr marL="0" lvl="0" indent="0" algn="l" rtl="0">
              <a:lnSpc>
                <a:spcPct val="115000"/>
              </a:lnSpc>
              <a:spcBef>
                <a:spcPts val="0"/>
              </a:spcBef>
              <a:spcAft>
                <a:spcPts val="0"/>
              </a:spcAft>
              <a:buNone/>
            </a:pPr>
            <a:endParaRPr sz="2600"/>
          </a:p>
          <a:p>
            <a:pPr marL="0" lvl="0" indent="0" algn="l" rtl="0">
              <a:lnSpc>
                <a:spcPct val="115000"/>
              </a:lnSpc>
              <a:spcBef>
                <a:spcPts val="0"/>
              </a:spcBef>
              <a:spcAft>
                <a:spcPts val="0"/>
              </a:spcAft>
              <a:buNone/>
            </a:pPr>
            <a:r>
              <a:rPr lang="en" sz="2600"/>
              <a:t>&gt;   </a:t>
            </a:r>
            <a:r>
              <a:rPr lang="en" sz="2200"/>
              <a:t>Data is connected in WDAY via FECID in the          </a:t>
            </a:r>
            <a:endParaRPr sz="2200"/>
          </a:p>
          <a:p>
            <a:pPr marL="0" lvl="0" indent="0" algn="l" rtl="0">
              <a:lnSpc>
                <a:spcPct val="115000"/>
              </a:lnSpc>
              <a:spcBef>
                <a:spcPts val="0"/>
              </a:spcBef>
              <a:spcAft>
                <a:spcPts val="0"/>
              </a:spcAft>
              <a:buNone/>
            </a:pPr>
            <a:r>
              <a:rPr lang="en" sz="2200" b="1"/>
              <a:t>      SponsorReferenceID</a:t>
            </a:r>
            <a:r>
              <a:rPr lang="en" sz="2200"/>
              <a:t> field - visible in EDW:</a:t>
            </a:r>
            <a:endParaRPr sz="2200"/>
          </a:p>
          <a:p>
            <a:pPr marL="914400" lvl="0" indent="0" algn="l" rtl="0">
              <a:lnSpc>
                <a:spcPct val="115000"/>
              </a:lnSpc>
              <a:spcBef>
                <a:spcPts val="0"/>
              </a:spcBef>
              <a:spcAft>
                <a:spcPts val="0"/>
              </a:spcAft>
              <a:buNone/>
            </a:pPr>
            <a:r>
              <a:rPr lang="en" sz="1900"/>
              <a:t>[UWODS].[sec].[Sponsor]</a:t>
            </a:r>
            <a:endParaRPr sz="19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endParaRPr sz="2300"/>
          </a:p>
          <a:p>
            <a:pPr marL="457200" marR="0" lvl="0" indent="0" algn="l" rtl="0">
              <a:lnSpc>
                <a:spcPct val="115000"/>
              </a:lnSpc>
              <a:spcBef>
                <a:spcPts val="480"/>
              </a:spcBef>
              <a:spcAft>
                <a:spcPts val="0"/>
              </a:spcAft>
              <a:buNone/>
            </a:pPr>
            <a:endParaRPr sz="2600"/>
          </a:p>
          <a:p>
            <a:pPr marL="0" lvl="0" indent="0" algn="l" rtl="0">
              <a:lnSpc>
                <a:spcPct val="115000"/>
              </a:lnSpc>
              <a:spcBef>
                <a:spcPts val="480"/>
              </a:spcBef>
              <a:spcAft>
                <a:spcPts val="0"/>
              </a:spcAft>
              <a:buNone/>
            </a:pPr>
            <a:endParaRPr sz="2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Modifications</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New Requests within FECDS</a:t>
            </a:r>
            <a:endParaRPr/>
          </a:p>
        </p:txBody>
      </p:sp>
      <p:sp>
        <p:nvSpPr>
          <p:cNvPr id="572" name="Google Shape;572;p99"/>
          <p:cNvSpPr txBox="1">
            <a:spLocks noGrp="1"/>
          </p:cNvSpPr>
          <p:nvPr>
            <p:ph type="body" idx="2"/>
          </p:nvPr>
        </p:nvSpPr>
        <p:spPr>
          <a:xfrm>
            <a:off x="720200" y="1771225"/>
            <a:ext cx="8087700" cy="45423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Char char="&gt;"/>
            </a:pPr>
            <a:r>
              <a:rPr lang="en" sz="2300"/>
              <a:t>FECDS also includes options to request modifications to or add additional entities within the application. </a:t>
            </a:r>
            <a:endParaRPr sz="2600"/>
          </a:p>
          <a:p>
            <a:pPr marL="0" lvl="0" indent="0" algn="l" rtl="0">
              <a:lnSpc>
                <a:spcPct val="115000"/>
              </a:lnSpc>
              <a:spcBef>
                <a:spcPts val="0"/>
              </a:spcBef>
              <a:spcAft>
                <a:spcPts val="0"/>
              </a:spcAft>
              <a:buNone/>
            </a:pPr>
            <a:endParaRPr sz="2300"/>
          </a:p>
          <a:p>
            <a:pPr marL="457200" marR="0" lvl="0" indent="0" algn="l" rtl="0">
              <a:lnSpc>
                <a:spcPct val="115000"/>
              </a:lnSpc>
              <a:spcBef>
                <a:spcPts val="480"/>
              </a:spcBef>
              <a:spcAft>
                <a:spcPts val="0"/>
              </a:spcAft>
              <a:buNone/>
            </a:pPr>
            <a:endParaRPr sz="2600"/>
          </a:p>
          <a:p>
            <a:pPr marL="0" lvl="0" indent="0" algn="l" rtl="0">
              <a:lnSpc>
                <a:spcPct val="115000"/>
              </a:lnSpc>
              <a:spcBef>
                <a:spcPts val="480"/>
              </a:spcBef>
              <a:spcAft>
                <a:spcPts val="0"/>
              </a:spcAft>
              <a:buNone/>
            </a:pPr>
            <a:endParaRPr sz="2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Request Process</a:t>
            </a:r>
            <a:endParaRPr/>
          </a:p>
        </p:txBody>
      </p:sp>
      <p:sp>
        <p:nvSpPr>
          <p:cNvPr id="579" name="Google Shape;579;p100"/>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0" algn="l" rtl="0">
              <a:spcBef>
                <a:spcPts val="480"/>
              </a:spcBef>
              <a:spcAft>
                <a:spcPts val="0"/>
              </a:spcAft>
              <a:buNone/>
            </a:pPr>
            <a:endParaRPr sz="2500"/>
          </a:p>
          <a:p>
            <a:pPr marL="0" lvl="0" indent="0" algn="l" rtl="0">
              <a:spcBef>
                <a:spcPts val="480"/>
              </a:spcBef>
              <a:spcAft>
                <a:spcPts val="0"/>
              </a:spcAft>
              <a:buNone/>
            </a:pPr>
            <a:endParaRPr sz="2500"/>
          </a:p>
        </p:txBody>
      </p:sp>
      <p:pic>
        <p:nvPicPr>
          <p:cNvPr id="580" name="Google Shape;580;p100"/>
          <p:cNvPicPr preferRelativeResize="0"/>
          <p:nvPr/>
        </p:nvPicPr>
        <p:blipFill>
          <a:blip r:embed="rId3">
            <a:alphaModFix/>
          </a:blip>
          <a:stretch>
            <a:fillRect/>
          </a:stretch>
        </p:blipFill>
        <p:spPr>
          <a:xfrm>
            <a:off x="203475" y="1914675"/>
            <a:ext cx="8737050" cy="3659601"/>
          </a:xfrm>
          <a:prstGeom prst="rect">
            <a:avLst/>
          </a:prstGeom>
          <a:noFill/>
          <a:ln>
            <a:noFill/>
          </a:ln>
        </p:spPr>
      </p:pic>
      <p:sp>
        <p:nvSpPr>
          <p:cNvPr id="581" name="Google Shape;581;p100"/>
          <p:cNvSpPr/>
          <p:nvPr/>
        </p:nvSpPr>
        <p:spPr>
          <a:xfrm>
            <a:off x="7368525" y="2311675"/>
            <a:ext cx="1572000" cy="510600"/>
          </a:xfrm>
          <a:prstGeom prst="ellipse">
            <a:avLst/>
          </a:prstGeom>
          <a:noFill/>
          <a:ln w="38100"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0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a:t>
            </a:r>
            <a:endParaRPr/>
          </a:p>
        </p:txBody>
      </p:sp>
      <p:pic>
        <p:nvPicPr>
          <p:cNvPr id="588" name="Google Shape;588;p101"/>
          <p:cNvPicPr preferRelativeResize="0"/>
          <p:nvPr/>
        </p:nvPicPr>
        <p:blipFill>
          <a:blip r:embed="rId3">
            <a:alphaModFix/>
          </a:blip>
          <a:stretch>
            <a:fillRect/>
          </a:stretch>
        </p:blipFill>
        <p:spPr>
          <a:xfrm>
            <a:off x="0" y="2394868"/>
            <a:ext cx="9143999" cy="3304515"/>
          </a:xfrm>
          <a:prstGeom prst="rect">
            <a:avLst/>
          </a:prstGeom>
          <a:noFill/>
          <a:ln>
            <a:noFill/>
          </a:ln>
        </p:spPr>
      </p:pic>
      <p:sp>
        <p:nvSpPr>
          <p:cNvPr id="589" name="Google Shape;589;p101"/>
          <p:cNvSpPr/>
          <p:nvPr/>
        </p:nvSpPr>
        <p:spPr>
          <a:xfrm>
            <a:off x="5619250" y="2659550"/>
            <a:ext cx="1572000" cy="510600"/>
          </a:xfrm>
          <a:prstGeom prst="ellipse">
            <a:avLst/>
          </a:prstGeom>
          <a:noFill/>
          <a:ln w="38100"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1"/>
          <p:cNvSpPr txBox="1">
            <a:spLocks noGrp="1"/>
          </p:cNvSpPr>
          <p:nvPr>
            <p:ph type="body" idx="2"/>
          </p:nvPr>
        </p:nvSpPr>
        <p:spPr>
          <a:xfrm>
            <a:off x="720200" y="1620025"/>
            <a:ext cx="80877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
              <a:t>&gt; Navigate to entity from main screen, then:</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0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Form</a:t>
            </a:r>
            <a:endParaRPr/>
          </a:p>
        </p:txBody>
      </p:sp>
      <p:pic>
        <p:nvPicPr>
          <p:cNvPr id="597" name="Google Shape;597;p102"/>
          <p:cNvPicPr preferRelativeResize="0"/>
          <p:nvPr/>
        </p:nvPicPr>
        <p:blipFill>
          <a:blip r:embed="rId3">
            <a:alphaModFix/>
          </a:blip>
          <a:stretch>
            <a:fillRect/>
          </a:stretch>
        </p:blipFill>
        <p:spPr>
          <a:xfrm>
            <a:off x="617800" y="1518650"/>
            <a:ext cx="8292500" cy="5558100"/>
          </a:xfrm>
          <a:prstGeom prst="rect">
            <a:avLst/>
          </a:prstGeom>
          <a:noFill/>
          <a:ln>
            <a:noFill/>
          </a:ln>
        </p:spPr>
      </p:pic>
      <p:sp>
        <p:nvSpPr>
          <p:cNvPr id="598" name="Google Shape;598;p102"/>
          <p:cNvSpPr/>
          <p:nvPr/>
        </p:nvSpPr>
        <p:spPr>
          <a:xfrm>
            <a:off x="6232800" y="2351450"/>
            <a:ext cx="2723400" cy="3276300"/>
          </a:xfrm>
          <a:prstGeom prst="ellipse">
            <a:avLst/>
          </a:prstGeom>
          <a:noFill/>
          <a:ln w="38100"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
        <p:nvSpPr>
          <p:cNvPr id="604" name="Google Shape;604;p103"/>
          <p:cNvSpPr txBox="1">
            <a:spLocks noGrp="1"/>
          </p:cNvSpPr>
          <p:nvPr>
            <p:ph type="body" idx="2"/>
          </p:nvPr>
        </p:nvSpPr>
        <p:spPr>
          <a:xfrm>
            <a:off x="720200" y="1620025"/>
            <a:ext cx="8087700" cy="40155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gt;"/>
            </a:pPr>
            <a:r>
              <a:rPr lang="en" sz="2200"/>
              <a:t>For questions related to sponsor names, sponsor types, or the FECDS request form: </a:t>
            </a:r>
            <a:r>
              <a:rPr lang="en" sz="2200" u="sng">
                <a:solidFill>
                  <a:schemeClr val="hlink"/>
                </a:solidFill>
                <a:hlinkClick r:id="rId3"/>
              </a:rPr>
              <a:t>coredata@uw.edu</a:t>
            </a:r>
            <a:endParaRPr sz="2200"/>
          </a:p>
          <a:p>
            <a:pPr marL="91440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gt;"/>
            </a:pPr>
            <a:r>
              <a:rPr lang="en" sz="2200"/>
              <a:t>For issues within SAGE: </a:t>
            </a:r>
            <a:r>
              <a:rPr lang="en" sz="2200" u="sng">
                <a:solidFill>
                  <a:schemeClr val="hlink"/>
                </a:solidFill>
                <a:hlinkClick r:id="rId4"/>
              </a:rPr>
              <a:t>sagehelp@uw.edu</a:t>
            </a:r>
            <a:r>
              <a:rPr lang="en" sz="2200"/>
              <a:t> </a:t>
            </a:r>
            <a:endParaRPr sz="2200"/>
          </a:p>
          <a:p>
            <a:pPr marL="91440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gt;"/>
            </a:pPr>
            <a:r>
              <a:rPr lang="en" sz="2200"/>
              <a:t>To update billing contact details in Workday: </a:t>
            </a:r>
            <a:r>
              <a:rPr lang="en" sz="2200" u="sng">
                <a:solidFill>
                  <a:schemeClr val="hlink"/>
                </a:solidFill>
                <a:hlinkClick r:id="rId5"/>
              </a:rPr>
              <a:t>gcahelp@uw.edu</a:t>
            </a:r>
            <a:r>
              <a:rPr lang="en" sz="2200"/>
              <a:t> </a:t>
            </a:r>
            <a:endParaRPr sz="2600"/>
          </a:p>
          <a:p>
            <a:pPr marL="0" lvl="0" indent="0" algn="l" rtl="0">
              <a:lnSpc>
                <a:spcPct val="115000"/>
              </a:lnSpc>
              <a:spcBef>
                <a:spcPts val="0"/>
              </a:spcBef>
              <a:spcAft>
                <a:spcPts val="0"/>
              </a:spcAft>
              <a:buNone/>
            </a:pPr>
            <a:endParaRPr sz="2600"/>
          </a:p>
          <a:p>
            <a:pPr marL="457200" marR="0" lvl="0" indent="0" algn="l" rtl="0">
              <a:lnSpc>
                <a:spcPct val="115000"/>
              </a:lnSpc>
              <a:spcBef>
                <a:spcPts val="480"/>
              </a:spcBef>
              <a:spcAft>
                <a:spcPts val="0"/>
              </a:spcAft>
              <a:buNone/>
            </a:pPr>
            <a:endParaRPr sz="2600"/>
          </a:p>
          <a:p>
            <a:pPr marL="0" lvl="0" indent="0" algn="l" rtl="0">
              <a:lnSpc>
                <a:spcPct val="115000"/>
              </a:lnSpc>
              <a:spcBef>
                <a:spcPts val="480"/>
              </a:spcBef>
              <a:spcAft>
                <a:spcPts val="0"/>
              </a:spcAft>
              <a:buNone/>
            </a:pP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Basic Internal Control Activities</a:t>
            </a:r>
            <a:endParaRPr/>
          </a:p>
        </p:txBody>
      </p:sp>
      <p:sp>
        <p:nvSpPr>
          <p:cNvPr id="289" name="Google Shape;289;p5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Award / Budget Reconciliation</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Separation of duties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Approvals </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Can be Sponsor, PI, Departmental </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Approval of high-risk transactions </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Subaward invoices </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High value purchases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Documentation</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Verification, justifications, retention</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Safeguarding of assets </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290" name="Google Shape;290;p5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4"/>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latin typeface="Encode Sans Black"/>
                <a:ea typeface="Encode Sans Black"/>
                <a:cs typeface="Encode Sans Black"/>
                <a:sym typeface="Encode Sans Black"/>
              </a:rPr>
              <a:t>RESEARCH RESOURCES UPDATES</a:t>
            </a:r>
            <a:endParaRPr sz="4200">
              <a:latin typeface="Encode Sans Black"/>
              <a:ea typeface="Encode Sans Black"/>
              <a:cs typeface="Encode Sans Black"/>
              <a:sym typeface="Encode Sans Black"/>
            </a:endParaRPr>
          </a:p>
        </p:txBody>
      </p:sp>
      <p:sp>
        <p:nvSpPr>
          <p:cNvPr id="610" name="Google Shape;610;p104"/>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GCA | ORIS | OSP</a:t>
            </a:r>
            <a:endParaRPr sz="1600">
              <a:solidFill>
                <a:srgbClr val="33006F"/>
              </a:solidFill>
              <a:latin typeface="Open Sans"/>
              <a:ea typeface="Open Sans"/>
              <a:cs typeface="Open Sans"/>
              <a:sym typeface="Open Sans"/>
            </a:endParaRPr>
          </a:p>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July 13,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0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3400">
                <a:latin typeface="Encode Sans Black"/>
                <a:ea typeface="Encode Sans Black"/>
                <a:cs typeface="Encode Sans Black"/>
                <a:sym typeface="Encode Sans Black"/>
              </a:rPr>
              <a:t>Award Setup </a:t>
            </a:r>
            <a:endParaRPr sz="3400">
              <a:latin typeface="Encode Sans Black"/>
              <a:ea typeface="Encode Sans Black"/>
              <a:cs typeface="Encode Sans Black"/>
              <a:sym typeface="Encode Sans Black"/>
            </a:endParaRPr>
          </a:p>
        </p:txBody>
      </p:sp>
      <p:sp>
        <p:nvSpPr>
          <p:cNvPr id="617" name="Google Shape;617;p10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solidFill>
                  <a:schemeClr val="dk1"/>
                </a:solidFill>
              </a:rPr>
              <a:t>Web Updates</a:t>
            </a:r>
            <a:endParaRPr sz="2200" b="1">
              <a:solidFill>
                <a:schemeClr val="dk1"/>
              </a:solidFill>
            </a:endParaRPr>
          </a:p>
          <a:p>
            <a:pPr marL="457200" lvl="0" indent="-368300" algn="l" rtl="0">
              <a:lnSpc>
                <a:spcPct val="115000"/>
              </a:lnSpc>
              <a:spcBef>
                <a:spcPts val="0"/>
              </a:spcBef>
              <a:spcAft>
                <a:spcPts val="0"/>
              </a:spcAft>
              <a:buClr>
                <a:schemeClr val="dk1"/>
              </a:buClr>
              <a:buSzPts val="2200"/>
              <a:buChar char="&gt;"/>
            </a:pPr>
            <a:r>
              <a:rPr lang="en" sz="2200">
                <a:solidFill>
                  <a:schemeClr val="dk1"/>
                </a:solidFill>
              </a:rPr>
              <a:t> Setup </a:t>
            </a:r>
            <a:r>
              <a:rPr lang="en" sz="2200" u="sng">
                <a:solidFill>
                  <a:schemeClr val="dk1"/>
                </a:solidFill>
                <a:hlinkClick r:id="rId3">
                  <a:extLst>
                    <a:ext uri="{A12FA001-AC4F-418D-AE19-62706E023703}">
                      <ahyp:hlinkClr xmlns:ahyp="http://schemas.microsoft.com/office/drawing/2018/hyperlinkcolor" val="tx"/>
                    </a:ext>
                  </a:extLst>
                </a:hlinkClick>
              </a:rPr>
              <a:t>Financials</a:t>
            </a:r>
            <a:r>
              <a:rPr lang="en" sz="2200">
                <a:solidFill>
                  <a:schemeClr val="dk1"/>
                </a:solidFill>
              </a:rPr>
              <a:t>: Guidance on Award Setup Requests</a:t>
            </a:r>
            <a:endParaRPr sz="2200">
              <a:solidFill>
                <a:schemeClr val="dk1"/>
              </a:solidFill>
            </a:endParaRPr>
          </a:p>
          <a:p>
            <a:pPr marL="914400" lvl="1" indent="-368300" algn="l" rtl="0">
              <a:lnSpc>
                <a:spcPct val="115000"/>
              </a:lnSpc>
              <a:spcBef>
                <a:spcPts val="0"/>
              </a:spcBef>
              <a:spcAft>
                <a:spcPts val="0"/>
              </a:spcAft>
              <a:buSzPts val="2200"/>
              <a:buChar char="–"/>
            </a:pPr>
            <a:r>
              <a:rPr lang="en" sz="2200" u="sng">
                <a:solidFill>
                  <a:schemeClr val="hlink"/>
                </a:solidFill>
                <a:hlinkClick r:id="rId4"/>
              </a:rPr>
              <a:t>When do I need an eGC1? </a:t>
            </a:r>
            <a:endParaRPr sz="2200">
              <a:solidFill>
                <a:schemeClr val="dk1"/>
              </a:solidFill>
            </a:endParaRPr>
          </a:p>
          <a:p>
            <a:pPr marL="914400" lvl="1" indent="-368300" algn="l" rtl="0">
              <a:lnSpc>
                <a:spcPct val="115000"/>
              </a:lnSpc>
              <a:spcBef>
                <a:spcPts val="0"/>
              </a:spcBef>
              <a:spcAft>
                <a:spcPts val="0"/>
              </a:spcAft>
              <a:buSzPts val="2200"/>
              <a:buChar char="–"/>
            </a:pPr>
            <a:r>
              <a:rPr lang="en" sz="2200" u="sng">
                <a:solidFill>
                  <a:schemeClr val="dk1"/>
                </a:solidFill>
                <a:hlinkClick r:id="rId5">
                  <a:extLst>
                    <a:ext uri="{A12FA001-AC4F-418D-AE19-62706E023703}">
                      <ahyp:hlinkClr xmlns:ahyp="http://schemas.microsoft.com/office/drawing/2018/hyperlinkcolor" val="tx"/>
                    </a:ext>
                  </a:extLst>
                </a:hlinkClick>
              </a:rPr>
              <a:t>When will I need an eGC1 vs. a Modification Request in SAGE?</a:t>
            </a:r>
            <a:br>
              <a:rPr lang="en" sz="2200">
                <a:solidFill>
                  <a:schemeClr val="dk1"/>
                </a:solidFill>
              </a:rPr>
            </a:br>
            <a:endParaRPr sz="2200">
              <a:solidFill>
                <a:schemeClr val="dk1"/>
              </a:solidFill>
            </a:endParaRPr>
          </a:p>
          <a:p>
            <a:pPr marL="0" lvl="0" indent="0" algn="l" rtl="0">
              <a:lnSpc>
                <a:spcPct val="115000"/>
              </a:lnSpc>
              <a:spcBef>
                <a:spcPts val="0"/>
              </a:spcBef>
              <a:spcAft>
                <a:spcPts val="0"/>
              </a:spcAft>
              <a:buNone/>
            </a:pPr>
            <a:r>
              <a:rPr lang="en" sz="2200" b="1">
                <a:solidFill>
                  <a:schemeClr val="dk1"/>
                </a:solidFill>
              </a:rPr>
              <a:t>Training &amp; Help</a:t>
            </a:r>
            <a:endParaRPr sz="2200" b="1">
              <a:solidFill>
                <a:schemeClr val="dk1"/>
              </a:solidFill>
            </a:endParaRPr>
          </a:p>
          <a:p>
            <a:pPr marL="457200" lvl="0" indent="-368300" algn="l" rtl="0">
              <a:lnSpc>
                <a:spcPct val="115000"/>
              </a:lnSpc>
              <a:spcBef>
                <a:spcPts val="0"/>
              </a:spcBef>
              <a:spcAft>
                <a:spcPts val="0"/>
              </a:spcAft>
              <a:buClr>
                <a:schemeClr val="dk1"/>
              </a:buClr>
              <a:buSzPts val="2200"/>
              <a:buChar char="&gt;"/>
            </a:pPr>
            <a:r>
              <a:rPr lang="en" sz="2200" u="sng">
                <a:solidFill>
                  <a:schemeClr val="hlink"/>
                </a:solidFill>
                <a:hlinkClick r:id="rId6"/>
              </a:rPr>
              <a:t>SAGE Award User Guides</a:t>
            </a:r>
            <a:endParaRPr sz="2200">
              <a:solidFill>
                <a:schemeClr val="dk1"/>
              </a:solidFill>
            </a:endParaRPr>
          </a:p>
          <a:p>
            <a:pPr marL="457200" lvl="0" indent="-368300" algn="l" rtl="0">
              <a:lnSpc>
                <a:spcPct val="115000"/>
              </a:lnSpc>
              <a:spcBef>
                <a:spcPts val="0"/>
              </a:spcBef>
              <a:spcAft>
                <a:spcPts val="0"/>
              </a:spcAft>
              <a:buClr>
                <a:schemeClr val="dk1"/>
              </a:buClr>
              <a:buSzPts val="2200"/>
              <a:buChar char="&gt;"/>
            </a:pPr>
            <a:r>
              <a:rPr lang="en" sz="2200" u="sng">
                <a:solidFill>
                  <a:schemeClr val="hlink"/>
                </a:solidFill>
                <a:hlinkClick r:id="rId7"/>
              </a:rPr>
              <a:t>Award Setup &amp; Tracking in SAGE eLearning</a:t>
            </a:r>
            <a:endParaRPr sz="2200">
              <a:solidFill>
                <a:schemeClr val="dk1"/>
              </a:solidFill>
            </a:endParaRPr>
          </a:p>
          <a:p>
            <a:pPr marL="457200" lvl="0" indent="-368300" algn="l" rtl="0">
              <a:lnSpc>
                <a:spcPct val="115000"/>
              </a:lnSpc>
              <a:spcBef>
                <a:spcPts val="0"/>
              </a:spcBef>
              <a:spcAft>
                <a:spcPts val="0"/>
              </a:spcAft>
              <a:buClr>
                <a:schemeClr val="dk1"/>
              </a:buClr>
              <a:buSzPts val="2200"/>
              <a:buChar char="&gt;"/>
            </a:pPr>
            <a:r>
              <a:rPr lang="en" sz="2200">
                <a:solidFill>
                  <a:schemeClr val="dk1"/>
                </a:solidFill>
              </a:rPr>
              <a:t>Additional resources on </a:t>
            </a:r>
            <a:r>
              <a:rPr lang="en" sz="2200" u="sng">
                <a:solidFill>
                  <a:schemeClr val="hlink"/>
                </a:solidFill>
                <a:hlinkClick r:id="rId8"/>
              </a:rPr>
              <a:t>UWFT for the Research Community</a:t>
            </a:r>
            <a:r>
              <a:rPr lang="en" sz="2200">
                <a:solidFill>
                  <a:schemeClr val="dk1"/>
                </a:solidFill>
              </a:rPr>
              <a:t> webpage</a:t>
            </a:r>
            <a:endParaRPr sz="2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0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400">
                <a:latin typeface="Encode Sans Black"/>
                <a:ea typeface="Encode Sans Black"/>
                <a:cs typeface="Encode Sans Black"/>
                <a:sym typeface="Encode Sans Black"/>
              </a:rPr>
              <a:t>Modifications in SAGE</a:t>
            </a:r>
            <a:endParaRPr sz="3400">
              <a:latin typeface="Encode Sans Black"/>
              <a:ea typeface="Encode Sans Black"/>
              <a:cs typeface="Encode Sans Black"/>
              <a:sym typeface="Encode Sans Black"/>
            </a:endParaRPr>
          </a:p>
        </p:txBody>
      </p:sp>
      <p:sp>
        <p:nvSpPr>
          <p:cNvPr id="624" name="Google Shape;624;p106"/>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t>Web Updates</a:t>
            </a:r>
            <a:endParaRPr sz="2200" b="1"/>
          </a:p>
          <a:p>
            <a:pPr marL="457200" lvl="0" indent="-368300" algn="l" rtl="0">
              <a:lnSpc>
                <a:spcPct val="115000"/>
              </a:lnSpc>
              <a:spcBef>
                <a:spcPts val="0"/>
              </a:spcBef>
              <a:spcAft>
                <a:spcPts val="0"/>
              </a:spcAft>
              <a:buClr>
                <a:schemeClr val="dk1"/>
              </a:buClr>
              <a:buSzPts val="2200"/>
              <a:buChar char="&gt;"/>
            </a:pPr>
            <a:r>
              <a:rPr lang="en" sz="2200" u="sng">
                <a:solidFill>
                  <a:schemeClr val="dk1"/>
                </a:solidFill>
                <a:hlinkClick r:id="rId3">
                  <a:extLst>
                    <a:ext uri="{A12FA001-AC4F-418D-AE19-62706E023703}">
                      <ahyp:hlinkClr xmlns:ahyp="http://schemas.microsoft.com/office/drawing/2018/hyperlinkcolor" val="tx"/>
                    </a:ext>
                  </a:extLst>
                </a:hlinkClick>
              </a:rPr>
              <a:t>Award Changes</a:t>
            </a:r>
            <a:r>
              <a:rPr lang="en" sz="2200" u="sng">
                <a:solidFill>
                  <a:schemeClr val="dk1"/>
                </a:solidFill>
              </a:rPr>
              <a:t>:</a:t>
            </a:r>
            <a:r>
              <a:rPr lang="en" sz="2200">
                <a:solidFill>
                  <a:schemeClr val="dk1"/>
                </a:solidFill>
              </a:rPr>
              <a:t> Guidance for Modification Types &amp; Requests</a:t>
            </a:r>
            <a:endParaRPr sz="2200">
              <a:solidFill>
                <a:schemeClr val="dk1"/>
              </a:solidFill>
            </a:endParaRPr>
          </a:p>
          <a:p>
            <a:pPr marL="914400" lvl="1" indent="-368300" algn="l" rtl="0">
              <a:lnSpc>
                <a:spcPct val="115000"/>
              </a:lnSpc>
              <a:spcBef>
                <a:spcPts val="0"/>
              </a:spcBef>
              <a:spcAft>
                <a:spcPts val="0"/>
              </a:spcAft>
              <a:buSzPts val="2200"/>
              <a:buChar char="–"/>
            </a:pPr>
            <a:r>
              <a:rPr lang="en" sz="2200" u="sng">
                <a:solidFill>
                  <a:schemeClr val="dk1"/>
                </a:solidFill>
                <a:hlinkClick r:id="rId4">
                  <a:extLst>
                    <a:ext uri="{A12FA001-AC4F-418D-AE19-62706E023703}">
                      <ahyp:hlinkClr xmlns:ahyp="http://schemas.microsoft.com/office/drawing/2018/hyperlinkcolor" val="tx"/>
                    </a:ext>
                  </a:extLst>
                </a:hlinkClick>
              </a:rPr>
              <a:t>When will I need an eGC1 vs. a Modification Request in SAGE?</a:t>
            </a:r>
            <a:endParaRPr sz="2200">
              <a:solidFill>
                <a:schemeClr val="dk1"/>
              </a:solidFill>
            </a:endParaRPr>
          </a:p>
          <a:p>
            <a:pPr marL="914400" lvl="1" indent="-368300" algn="l" rtl="0">
              <a:lnSpc>
                <a:spcPct val="115000"/>
              </a:lnSpc>
              <a:spcBef>
                <a:spcPts val="0"/>
              </a:spcBef>
              <a:spcAft>
                <a:spcPts val="0"/>
              </a:spcAft>
              <a:buClr>
                <a:schemeClr val="dk1"/>
              </a:buClr>
              <a:buSzPts val="2200"/>
              <a:buChar char="–"/>
            </a:pPr>
            <a:r>
              <a:rPr lang="en" sz="2200" i="1">
                <a:solidFill>
                  <a:schemeClr val="dk1"/>
                </a:solidFill>
              </a:rPr>
              <a:t>C</a:t>
            </a:r>
            <a:r>
              <a:rPr lang="en" sz="2200" i="1"/>
              <a:t>oming soon</a:t>
            </a:r>
            <a:r>
              <a:rPr lang="en" sz="2200">
                <a:solidFill>
                  <a:schemeClr val="dk1"/>
                </a:solidFill>
              </a:rPr>
              <a:t>: How do I know which Modification Request to choose?</a:t>
            </a: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0" lvl="0" indent="0" algn="l" rtl="0">
              <a:lnSpc>
                <a:spcPct val="115000"/>
              </a:lnSpc>
              <a:spcBef>
                <a:spcPts val="0"/>
              </a:spcBef>
              <a:spcAft>
                <a:spcPts val="0"/>
              </a:spcAft>
              <a:buNone/>
            </a:pPr>
            <a:r>
              <a:rPr lang="en" sz="2200" b="1">
                <a:solidFill>
                  <a:schemeClr val="dk1"/>
                </a:solidFill>
              </a:rPr>
              <a:t>Training &amp; Help</a:t>
            </a:r>
            <a:endParaRPr sz="2200" b="1">
              <a:solidFill>
                <a:schemeClr val="dk1"/>
              </a:solidFill>
            </a:endParaRPr>
          </a:p>
          <a:p>
            <a:pPr marL="457200" lvl="0" indent="-368300" algn="l" rtl="0">
              <a:lnSpc>
                <a:spcPct val="115000"/>
              </a:lnSpc>
              <a:spcBef>
                <a:spcPts val="0"/>
              </a:spcBef>
              <a:spcAft>
                <a:spcPts val="0"/>
              </a:spcAft>
              <a:buClr>
                <a:schemeClr val="dk1"/>
              </a:buClr>
              <a:buSzPts val="2200"/>
              <a:buChar char="&gt;"/>
            </a:pPr>
            <a:r>
              <a:rPr lang="en" sz="2200" u="sng">
                <a:solidFill>
                  <a:schemeClr val="hlink"/>
                </a:solidFill>
                <a:hlinkClick r:id="rId5"/>
              </a:rPr>
              <a:t>Award Modifications Job Aid</a:t>
            </a:r>
            <a:endParaRPr sz="2200">
              <a:solidFill>
                <a:schemeClr val="dk1"/>
              </a:solidFill>
            </a:endParaRPr>
          </a:p>
          <a:p>
            <a:pPr marL="457200" lvl="0" indent="-368300" algn="l" rtl="0">
              <a:lnSpc>
                <a:spcPct val="115000"/>
              </a:lnSpc>
              <a:spcBef>
                <a:spcPts val="0"/>
              </a:spcBef>
              <a:spcAft>
                <a:spcPts val="0"/>
              </a:spcAft>
              <a:buClr>
                <a:schemeClr val="dk1"/>
              </a:buClr>
              <a:buSzPts val="2200"/>
              <a:buChar char="&gt;"/>
            </a:pPr>
            <a:r>
              <a:rPr lang="en" sz="2200" i="1"/>
              <a:t>Coming soon</a:t>
            </a:r>
            <a:r>
              <a:rPr lang="en" sz="2200"/>
              <a:t>: Award Modification User Guides</a:t>
            </a:r>
            <a:endParaRPr sz="2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Black"/>
                <a:ea typeface="Encode Sans Black"/>
                <a:cs typeface="Encode Sans Black"/>
                <a:sym typeface="Encode Sans Black"/>
              </a:rPr>
              <a:t>And more…</a:t>
            </a:r>
            <a:endParaRPr sz="3400">
              <a:latin typeface="Encode Sans Black"/>
              <a:ea typeface="Encode Sans Black"/>
              <a:cs typeface="Encode Sans Black"/>
              <a:sym typeface="Encode Sans Black"/>
            </a:endParaRPr>
          </a:p>
        </p:txBody>
      </p:sp>
      <p:sp>
        <p:nvSpPr>
          <p:cNvPr id="631" name="Google Shape;631;p107"/>
          <p:cNvSpPr txBox="1">
            <a:spLocks noGrp="1"/>
          </p:cNvSpPr>
          <p:nvPr>
            <p:ph type="body" idx="2"/>
          </p:nvPr>
        </p:nvSpPr>
        <p:spPr>
          <a:xfrm>
            <a:off x="659300" y="1736725"/>
            <a:ext cx="8196300" cy="4756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t>Web Updates</a:t>
            </a:r>
            <a:endParaRPr sz="2000" b="1"/>
          </a:p>
          <a:p>
            <a:pPr marL="457200" lvl="0" indent="-355600" algn="l" rtl="0">
              <a:lnSpc>
                <a:spcPct val="115000"/>
              </a:lnSpc>
              <a:spcBef>
                <a:spcPts val="0"/>
              </a:spcBef>
              <a:spcAft>
                <a:spcPts val="0"/>
              </a:spcAft>
              <a:buClr>
                <a:schemeClr val="dk1"/>
              </a:buClr>
              <a:buSzPts val="2000"/>
              <a:buChar char="&gt;"/>
            </a:pPr>
            <a:r>
              <a:rPr lang="en" sz="2000" u="sng">
                <a:solidFill>
                  <a:schemeClr val="hlink"/>
                </a:solidFill>
                <a:hlinkClick r:id="rId3"/>
              </a:rPr>
              <a:t>UWFT for the Research Community</a:t>
            </a:r>
            <a:endParaRPr sz="2000">
              <a:solidFill>
                <a:schemeClr val="dk1"/>
              </a:solidFill>
            </a:endParaRPr>
          </a:p>
          <a:p>
            <a:pPr marL="914400" lvl="1" indent="-355600" algn="l" rtl="0">
              <a:lnSpc>
                <a:spcPct val="115000"/>
              </a:lnSpc>
              <a:spcBef>
                <a:spcPts val="0"/>
              </a:spcBef>
              <a:spcAft>
                <a:spcPts val="0"/>
              </a:spcAft>
              <a:buClr>
                <a:schemeClr val="dk1"/>
              </a:buClr>
              <a:buSzPts val="2000"/>
              <a:buChar char="–"/>
            </a:pPr>
            <a:r>
              <a:rPr lang="en" u="sng">
                <a:solidFill>
                  <a:schemeClr val="hlink"/>
                </a:solidFill>
                <a:hlinkClick r:id="rId4"/>
              </a:rPr>
              <a:t>UWFT for Principal Investigators </a:t>
            </a:r>
            <a:endParaRPr>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GIMs: </a:t>
            </a:r>
            <a:r>
              <a:rPr lang="en" sz="2000" u="sng">
                <a:solidFill>
                  <a:schemeClr val="hlink"/>
                </a:solidFill>
                <a:hlinkClick r:id="rId5"/>
              </a:rPr>
              <a:t>2</a:t>
            </a:r>
            <a:r>
              <a:rPr lang="en" sz="2000">
                <a:solidFill>
                  <a:schemeClr val="dk1"/>
                </a:solidFill>
              </a:rPr>
              <a:t>, </a:t>
            </a:r>
            <a:r>
              <a:rPr lang="en" sz="2000" u="sng">
                <a:solidFill>
                  <a:schemeClr val="hlink"/>
                </a:solidFill>
                <a:hlinkClick r:id="rId6"/>
              </a:rPr>
              <a:t>9</a:t>
            </a:r>
            <a:r>
              <a:rPr lang="en" sz="2000">
                <a:solidFill>
                  <a:schemeClr val="dk1"/>
                </a:solidFill>
              </a:rPr>
              <a:t>, </a:t>
            </a:r>
            <a:r>
              <a:rPr lang="en" sz="2000" u="sng">
                <a:solidFill>
                  <a:schemeClr val="hlink"/>
                </a:solidFill>
                <a:hlinkClick r:id="rId7"/>
              </a:rPr>
              <a:t>15</a:t>
            </a:r>
            <a:r>
              <a:rPr lang="en" sz="2000">
                <a:solidFill>
                  <a:schemeClr val="dk1"/>
                </a:solidFill>
              </a:rPr>
              <a:t>, </a:t>
            </a:r>
            <a:r>
              <a:rPr lang="en" sz="2000" u="sng">
                <a:solidFill>
                  <a:schemeClr val="hlink"/>
                </a:solidFill>
                <a:hlinkClick r:id="rId8"/>
              </a:rPr>
              <a:t>21</a:t>
            </a:r>
            <a:r>
              <a:rPr lang="en" sz="2000">
                <a:solidFill>
                  <a:schemeClr val="dk1"/>
                </a:solidFill>
              </a:rPr>
              <a:t>, </a:t>
            </a:r>
            <a:r>
              <a:rPr lang="en" sz="2000" u="sng">
                <a:solidFill>
                  <a:schemeClr val="hlink"/>
                </a:solidFill>
                <a:hlinkClick r:id="rId9"/>
              </a:rPr>
              <a:t>23</a:t>
            </a:r>
            <a:r>
              <a:rPr lang="en" sz="2000">
                <a:solidFill>
                  <a:schemeClr val="dk1"/>
                </a:solidFill>
              </a:rPr>
              <a:t>, </a:t>
            </a:r>
            <a:r>
              <a:rPr lang="en" sz="2000" u="sng">
                <a:solidFill>
                  <a:schemeClr val="hlink"/>
                </a:solidFill>
                <a:hlinkClick r:id="rId10"/>
              </a:rPr>
              <a:t>39</a:t>
            </a:r>
            <a:r>
              <a:rPr lang="en" sz="2000">
                <a:solidFill>
                  <a:schemeClr val="dk1"/>
                </a:solidFill>
              </a:rPr>
              <a:t>, and a few more to come…</a:t>
            </a:r>
            <a:endParaRPr sz="2000">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The same OSP Forms/templates are still required for some SAGE Modification request: Change of PI, F&amp;A Waiver, Concurrence Letter, Extension Request </a:t>
            </a:r>
            <a:endParaRPr>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FAQs: Expect to see new FAQs on current topics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Research lifecycle pages will continue to be updated</a:t>
            </a:r>
            <a:br>
              <a:rPr lang="en" sz="2000">
                <a:solidFill>
                  <a:schemeClr val="dk1"/>
                </a:solidFill>
              </a:rPr>
            </a:br>
            <a:endParaRPr sz="2000">
              <a:solidFill>
                <a:schemeClr val="dk1"/>
              </a:solidFill>
            </a:endParaRPr>
          </a:p>
          <a:p>
            <a:pPr marL="0" lvl="0" indent="0" algn="l" rtl="0">
              <a:lnSpc>
                <a:spcPct val="115000"/>
              </a:lnSpc>
              <a:spcBef>
                <a:spcPts val="0"/>
              </a:spcBef>
              <a:spcAft>
                <a:spcPts val="0"/>
              </a:spcAft>
              <a:buNone/>
            </a:pPr>
            <a:r>
              <a:rPr lang="en" sz="2000" b="1">
                <a:solidFill>
                  <a:schemeClr val="dk1"/>
                </a:solidFill>
              </a:rPr>
              <a:t>Job Aids</a:t>
            </a:r>
            <a:endParaRPr sz="2000" b="1">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u="sng">
                <a:solidFill>
                  <a:schemeClr val="hlink"/>
                </a:solidFill>
                <a:hlinkClick r:id="rId11"/>
              </a:rPr>
              <a:t>Organization Code (Org Code) to Cost Center Job Aid</a:t>
            </a:r>
            <a:endParaRPr sz="2000">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u="sng">
                <a:solidFill>
                  <a:schemeClr val="hlink"/>
                </a:solidFill>
                <a:hlinkClick r:id="rId12"/>
              </a:rPr>
              <a:t>Clinical Trials SAGE Budget Job Aid</a:t>
            </a:r>
            <a:endParaRPr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Black"/>
                <a:ea typeface="Encode Sans Black"/>
                <a:cs typeface="Encode Sans Black"/>
                <a:sym typeface="Encode Sans Black"/>
              </a:rPr>
              <a:t>SAGE Office Hours &amp; </a:t>
            </a:r>
            <a:endParaRPr sz="3400">
              <a:latin typeface="Encode Sans Black"/>
              <a:ea typeface="Encode Sans Black"/>
              <a:cs typeface="Encode Sans Black"/>
              <a:sym typeface="Encode Sans Black"/>
            </a:endParaRPr>
          </a:p>
          <a:p>
            <a:pPr marL="0" marR="0" lvl="0" indent="0" algn="l" rtl="0">
              <a:lnSpc>
                <a:spcPct val="90000"/>
              </a:lnSpc>
              <a:spcBef>
                <a:spcPts val="600"/>
              </a:spcBef>
              <a:spcAft>
                <a:spcPts val="0"/>
              </a:spcAft>
              <a:buNone/>
            </a:pPr>
            <a:r>
              <a:rPr lang="en" sz="3400">
                <a:latin typeface="Encode Sans Black"/>
                <a:ea typeface="Encode Sans Black"/>
                <a:cs typeface="Encode Sans Black"/>
                <a:sym typeface="Encode Sans Black"/>
              </a:rPr>
              <a:t>Instructor-led Classes</a:t>
            </a:r>
            <a:endParaRPr sz="3400">
              <a:latin typeface="Encode Sans Black"/>
              <a:ea typeface="Encode Sans Black"/>
              <a:cs typeface="Encode Sans Black"/>
              <a:sym typeface="Encode Sans Black"/>
            </a:endParaRPr>
          </a:p>
        </p:txBody>
      </p:sp>
      <p:sp>
        <p:nvSpPr>
          <p:cNvPr id="638" name="Google Shape;638;p108"/>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sz="2200" b="1"/>
              <a:t>Join SAGE Office Hours</a:t>
            </a:r>
            <a:endParaRPr sz="2200" b="1"/>
          </a:p>
          <a:p>
            <a:pPr marL="457200" lvl="0" indent="-368300" algn="l" rtl="0">
              <a:spcBef>
                <a:spcPts val="480"/>
              </a:spcBef>
              <a:spcAft>
                <a:spcPts val="0"/>
              </a:spcAft>
              <a:buSzPts val="2200"/>
              <a:buChar char="&gt;"/>
            </a:pPr>
            <a:r>
              <a:rPr lang="en" sz="2200" u="sng">
                <a:solidFill>
                  <a:schemeClr val="hlink"/>
                </a:solidFill>
                <a:hlinkClick r:id="rId3"/>
              </a:rPr>
              <a:t>July Office Hours</a:t>
            </a:r>
            <a:endParaRPr sz="2200"/>
          </a:p>
          <a:p>
            <a:pPr marL="457200" lvl="0" indent="-368300" algn="l" rtl="0">
              <a:spcBef>
                <a:spcPts val="0"/>
              </a:spcBef>
              <a:spcAft>
                <a:spcPts val="0"/>
              </a:spcAft>
              <a:buSzPts val="2200"/>
              <a:buChar char="&gt;"/>
            </a:pPr>
            <a:r>
              <a:rPr lang="en" sz="2200"/>
              <a:t>Join our SAGE Office Hours from 11 a.m.-noon today!</a:t>
            </a:r>
            <a:endParaRPr sz="2200"/>
          </a:p>
          <a:p>
            <a:pPr marL="0" lvl="0" indent="0" algn="l" rtl="0">
              <a:spcBef>
                <a:spcPts val="480"/>
              </a:spcBef>
              <a:spcAft>
                <a:spcPts val="0"/>
              </a:spcAft>
              <a:buNone/>
            </a:pPr>
            <a:endParaRPr sz="2200"/>
          </a:p>
          <a:p>
            <a:pPr marL="0" lvl="0" indent="0" algn="l" rtl="0">
              <a:spcBef>
                <a:spcPts val="480"/>
              </a:spcBef>
              <a:spcAft>
                <a:spcPts val="0"/>
              </a:spcAft>
              <a:buNone/>
            </a:pPr>
            <a:r>
              <a:rPr lang="en" sz="2200" b="1"/>
              <a:t>Register for SAGE Budget Classes</a:t>
            </a:r>
            <a:endParaRPr sz="2200" b="1"/>
          </a:p>
          <a:p>
            <a:pPr marL="457200" lvl="0" indent="-368300" algn="l" rtl="0">
              <a:spcBef>
                <a:spcPts val="480"/>
              </a:spcBef>
              <a:spcAft>
                <a:spcPts val="0"/>
              </a:spcAft>
              <a:buSzPts val="2200"/>
              <a:buChar char="&gt;"/>
            </a:pPr>
            <a:r>
              <a:rPr lang="en" sz="2200" u="sng">
                <a:solidFill>
                  <a:schemeClr val="hlink"/>
                </a:solidFill>
                <a:hlinkClick r:id="rId4"/>
              </a:rPr>
              <a:t>Thursday, July 20th, 1 - 3 p.m.</a:t>
            </a:r>
            <a:endParaRPr sz="2200"/>
          </a:p>
          <a:p>
            <a:pPr marL="457200" lvl="0" indent="-368300" algn="l" rtl="0">
              <a:spcBef>
                <a:spcPts val="0"/>
              </a:spcBef>
              <a:spcAft>
                <a:spcPts val="0"/>
              </a:spcAft>
              <a:buSzPts val="2200"/>
              <a:buChar char="&gt;"/>
            </a:pPr>
            <a:r>
              <a:rPr lang="en" sz="2200" u="sng">
                <a:solidFill>
                  <a:schemeClr val="hlink"/>
                </a:solidFill>
                <a:hlinkClick r:id="rId5"/>
              </a:rPr>
              <a:t>Thursday, August 31, 1 - 3 p.m.</a:t>
            </a:r>
            <a:endParaRPr sz="2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Black"/>
                <a:ea typeface="Encode Sans Black"/>
                <a:cs typeface="Encode Sans Black"/>
                <a:sym typeface="Encode Sans Black"/>
              </a:rPr>
              <a:t>GCA</a:t>
            </a:r>
            <a:endParaRPr/>
          </a:p>
        </p:txBody>
      </p:sp>
      <p:sp>
        <p:nvSpPr>
          <p:cNvPr id="645" name="Google Shape;645;p109"/>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rmAutofit fontScale="92500" lnSpcReduction="10000"/>
          </a:bodyPr>
          <a:lstStyle/>
          <a:p>
            <a:pPr marL="457200" lvl="0" indent="-369570" algn="l" rtl="0">
              <a:spcBef>
                <a:spcPts val="480"/>
              </a:spcBef>
              <a:spcAft>
                <a:spcPts val="0"/>
              </a:spcAft>
              <a:buSzPct val="100000"/>
              <a:buChar char="&gt;"/>
            </a:pPr>
            <a:r>
              <a:rPr lang="en"/>
              <a:t>GCA has 112 web pages and over 100 FAQs!</a:t>
            </a:r>
            <a:endParaRPr/>
          </a:p>
          <a:p>
            <a:pPr marL="0" lvl="0" indent="0" algn="l" rtl="0">
              <a:spcBef>
                <a:spcPts val="480"/>
              </a:spcBef>
              <a:spcAft>
                <a:spcPts val="0"/>
              </a:spcAft>
              <a:buNone/>
            </a:pPr>
            <a:endParaRPr/>
          </a:p>
          <a:p>
            <a:pPr marL="457200" lvl="0" indent="-369570" algn="l" rtl="0">
              <a:spcBef>
                <a:spcPts val="480"/>
              </a:spcBef>
              <a:spcAft>
                <a:spcPts val="0"/>
              </a:spcAft>
              <a:buSzPct val="100000"/>
              <a:buChar char="&gt;"/>
            </a:pPr>
            <a:r>
              <a:rPr lang="en"/>
              <a:t>Prioritized web pages that are most frequently used</a:t>
            </a:r>
            <a:endParaRPr/>
          </a:p>
          <a:p>
            <a:pPr marL="914400" lvl="1" indent="-346075" algn="l" rtl="0">
              <a:lnSpc>
                <a:spcPct val="115000"/>
              </a:lnSpc>
              <a:spcBef>
                <a:spcPts val="0"/>
              </a:spcBef>
              <a:spcAft>
                <a:spcPts val="0"/>
              </a:spcAft>
              <a:buSzPct val="100000"/>
              <a:buChar char="–"/>
            </a:pPr>
            <a:r>
              <a:rPr lang="en"/>
              <a:t>Award Setup and Modifications</a:t>
            </a:r>
            <a:endParaRPr/>
          </a:p>
          <a:p>
            <a:pPr marL="1371600" lvl="2" indent="-334327" algn="l" rtl="0">
              <a:lnSpc>
                <a:spcPct val="115000"/>
              </a:lnSpc>
              <a:spcBef>
                <a:spcPts val="0"/>
              </a:spcBef>
              <a:spcAft>
                <a:spcPts val="0"/>
              </a:spcAft>
              <a:buSzPct val="100000"/>
              <a:buChar char="&gt;"/>
            </a:pPr>
            <a:r>
              <a:rPr lang="en"/>
              <a:t>Award review points for Campus</a:t>
            </a:r>
            <a:endParaRPr/>
          </a:p>
          <a:p>
            <a:pPr marL="1371600" lvl="2" indent="-334327" algn="l" rtl="0">
              <a:lnSpc>
                <a:spcPct val="115000"/>
              </a:lnSpc>
              <a:spcBef>
                <a:spcPts val="0"/>
              </a:spcBef>
              <a:spcAft>
                <a:spcPts val="0"/>
              </a:spcAft>
              <a:buSzPct val="100000"/>
              <a:buChar char="&gt;"/>
            </a:pPr>
            <a:r>
              <a:rPr lang="en"/>
              <a:t>Rebudgeting funds</a:t>
            </a:r>
            <a:endParaRPr/>
          </a:p>
          <a:p>
            <a:pPr marL="1371600" lvl="2" indent="-334327" algn="l" rtl="0">
              <a:lnSpc>
                <a:spcPct val="115000"/>
              </a:lnSpc>
              <a:spcBef>
                <a:spcPts val="0"/>
              </a:spcBef>
              <a:spcAft>
                <a:spcPts val="0"/>
              </a:spcAft>
              <a:buSzPct val="100000"/>
              <a:buChar char="&gt;"/>
            </a:pPr>
            <a:r>
              <a:rPr lang="en"/>
              <a:t>Setting up and requesting changes to award lines </a:t>
            </a:r>
            <a:endParaRPr/>
          </a:p>
          <a:p>
            <a:pPr marL="914400" lvl="1" indent="-346075" algn="l" rtl="0">
              <a:lnSpc>
                <a:spcPct val="115000"/>
              </a:lnSpc>
              <a:spcBef>
                <a:spcPts val="0"/>
              </a:spcBef>
              <a:spcAft>
                <a:spcPts val="0"/>
              </a:spcAft>
              <a:buSzPct val="100000"/>
              <a:buChar char="–"/>
            </a:pPr>
            <a:r>
              <a:rPr lang="en" u="sng">
                <a:solidFill>
                  <a:schemeClr val="hlink"/>
                </a:solidFill>
                <a:hlinkClick r:id="rId3"/>
              </a:rPr>
              <a:t>Handling Sponsor Payments </a:t>
            </a:r>
            <a:r>
              <a:rPr lang="en"/>
              <a:t>(already updated)</a:t>
            </a:r>
            <a:endParaRPr/>
          </a:p>
          <a:p>
            <a:pPr marL="914400" lvl="1" indent="-346075" algn="l" rtl="0">
              <a:lnSpc>
                <a:spcPct val="115000"/>
              </a:lnSpc>
              <a:spcBef>
                <a:spcPts val="0"/>
              </a:spcBef>
              <a:spcAft>
                <a:spcPts val="0"/>
              </a:spcAft>
              <a:buSzPct val="100000"/>
              <a:buChar char="–"/>
            </a:pPr>
            <a:r>
              <a:rPr lang="en"/>
              <a:t>Cost Share</a:t>
            </a:r>
            <a:endParaRPr/>
          </a:p>
          <a:p>
            <a:pPr marL="342900" lvl="0" indent="-38100" algn="l" rtl="0">
              <a:spcBef>
                <a:spcPts val="480"/>
              </a:spcBef>
              <a:spcAft>
                <a:spcPts val="0"/>
              </a:spcAft>
              <a:buNone/>
            </a:pPr>
            <a:endParaRPr/>
          </a:p>
          <a:p>
            <a:pPr marL="457200" lvl="0" indent="-369570" algn="l" rtl="0">
              <a:spcBef>
                <a:spcPts val="480"/>
              </a:spcBef>
              <a:spcAft>
                <a:spcPts val="0"/>
              </a:spcAft>
              <a:buSzPct val="100000"/>
              <a:buChar char="&gt;"/>
            </a:pPr>
            <a:r>
              <a:rPr lang="en"/>
              <a:t>Website updates are in progress and are expected to complete by the end of August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1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400">
                <a:latin typeface="Encode Sans Black"/>
                <a:ea typeface="Encode Sans Black"/>
                <a:cs typeface="Encode Sans Black"/>
                <a:sym typeface="Encode Sans Black"/>
              </a:rPr>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6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Sponsored Award Reconciliations </a:t>
            </a:r>
            <a:endParaRPr/>
          </a:p>
        </p:txBody>
      </p:sp>
      <p:sp>
        <p:nvSpPr>
          <p:cNvPr id="296" name="Google Shape;296;p6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 sz="2800">
                <a:latin typeface="Arial"/>
                <a:ea typeface="Arial"/>
                <a:cs typeface="Arial"/>
                <a:sym typeface="Arial"/>
              </a:rPr>
              <a:t>A regular and consistent process to review transactions in the UW financial systems to ensure:</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Expenses are posted to the right award</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Expenses are properly approved by the sponsor / PI / PI’s designee</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All necessary supporting documentation is available including:</a:t>
            </a:r>
            <a:endParaRPr/>
          </a:p>
          <a:p>
            <a:pPr marL="1143000" lvl="2" indent="-228600" algn="l" rtl="0">
              <a:spcBef>
                <a:spcPts val="400"/>
              </a:spcBef>
              <a:spcAft>
                <a:spcPts val="0"/>
              </a:spcAft>
              <a:buClr>
                <a:srgbClr val="4B2E83"/>
              </a:buClr>
              <a:buSzPts val="2000"/>
              <a:buChar char="&gt;"/>
            </a:pPr>
            <a:r>
              <a:rPr lang="en" sz="2000">
                <a:latin typeface="Arial"/>
                <a:ea typeface="Arial"/>
                <a:cs typeface="Arial"/>
                <a:sym typeface="Arial"/>
              </a:rPr>
              <a:t>Written approvals</a:t>
            </a:r>
            <a:endParaRPr/>
          </a:p>
          <a:p>
            <a:pPr marL="1143000" lvl="2" indent="-228600" algn="l" rtl="0">
              <a:spcBef>
                <a:spcPts val="400"/>
              </a:spcBef>
              <a:spcAft>
                <a:spcPts val="0"/>
              </a:spcAft>
              <a:buClr>
                <a:srgbClr val="4B2E83"/>
              </a:buClr>
              <a:buSzPts val="2000"/>
              <a:buChar char="&gt;"/>
            </a:pPr>
            <a:r>
              <a:rPr lang="en" sz="2000">
                <a:latin typeface="Arial"/>
                <a:ea typeface="Arial"/>
                <a:cs typeface="Arial"/>
                <a:sym typeface="Arial"/>
              </a:rPr>
              <a:t>Expense justifications</a:t>
            </a:r>
            <a:endParaRPr/>
          </a:p>
          <a:p>
            <a:pPr marL="457200" lvl="1" indent="0" algn="l" rtl="0">
              <a:spcBef>
                <a:spcPts val="400"/>
              </a:spcBef>
              <a:spcAft>
                <a:spcPts val="0"/>
              </a:spcAft>
              <a:buClr>
                <a:srgbClr val="4B2E83"/>
              </a:buClr>
              <a:buSzPts val="2000"/>
              <a:buNone/>
            </a:pPr>
            <a:endParaRPr>
              <a:latin typeface="Arial"/>
              <a:ea typeface="Arial"/>
              <a:cs typeface="Arial"/>
              <a:sym typeface="Arial"/>
            </a:endParaRPr>
          </a:p>
        </p:txBody>
      </p:sp>
      <p:sp>
        <p:nvSpPr>
          <p:cNvPr id="297" name="Google Shape;297;p6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Sponsored Award Reconciliations </a:t>
            </a:r>
            <a:endParaRPr/>
          </a:p>
        </p:txBody>
      </p:sp>
      <p:sp>
        <p:nvSpPr>
          <p:cNvPr id="303" name="Google Shape;303;p6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 sz="2800">
                <a:latin typeface="Arial"/>
                <a:ea typeface="Arial"/>
                <a:cs typeface="Arial"/>
                <a:sym typeface="Arial"/>
              </a:rPr>
              <a:t>Reconciliation and review should also analyze:</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Balance of expenditures and spend rates</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Available time to complete Award objectives</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Subaward and vendor status</a:t>
            </a:r>
            <a:endParaRPr/>
          </a:p>
          <a:p>
            <a:pPr marL="1143000" lvl="2" indent="-228600" algn="l" rtl="0">
              <a:spcBef>
                <a:spcPts val="400"/>
              </a:spcBef>
              <a:spcAft>
                <a:spcPts val="0"/>
              </a:spcAft>
              <a:buClr>
                <a:srgbClr val="4B2E83"/>
              </a:buClr>
              <a:buSzPts val="2000"/>
              <a:buChar char="&gt;"/>
            </a:pPr>
            <a:r>
              <a:rPr lang="en" sz="2000">
                <a:latin typeface="Arial"/>
                <a:ea typeface="Arial"/>
                <a:cs typeface="Arial"/>
                <a:sym typeface="Arial"/>
              </a:rPr>
              <a:t>Invoices, payments, etc.</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Cost Share requirements</a:t>
            </a:r>
            <a:endParaRPr/>
          </a:p>
          <a:p>
            <a:pPr marL="1143000" lvl="2" indent="-228600" algn="l" rtl="0">
              <a:spcBef>
                <a:spcPts val="400"/>
              </a:spcBef>
              <a:spcAft>
                <a:spcPts val="0"/>
              </a:spcAft>
              <a:buClr>
                <a:srgbClr val="4B2E83"/>
              </a:buClr>
              <a:buSzPts val="2000"/>
              <a:buChar char="&gt;"/>
            </a:pPr>
            <a:r>
              <a:rPr lang="en" sz="2000">
                <a:latin typeface="Arial"/>
                <a:ea typeface="Arial"/>
                <a:cs typeface="Arial"/>
                <a:sym typeface="Arial"/>
              </a:rPr>
              <a:t>Is cost share being met?</a:t>
            </a:r>
            <a:endParaRPr/>
          </a:p>
          <a:p>
            <a:pPr marL="1143000" lvl="2" indent="-228600" algn="l" rtl="0">
              <a:spcBef>
                <a:spcPts val="400"/>
              </a:spcBef>
              <a:spcAft>
                <a:spcPts val="0"/>
              </a:spcAft>
              <a:buClr>
                <a:srgbClr val="4B2E83"/>
              </a:buClr>
              <a:buSzPts val="2000"/>
              <a:buChar char="&gt;"/>
            </a:pPr>
            <a:r>
              <a:rPr lang="en" sz="2000">
                <a:latin typeface="Arial"/>
                <a:ea typeface="Arial"/>
                <a:cs typeface="Arial"/>
                <a:sym typeface="Arial"/>
              </a:rPr>
              <a:t>Are third parties and subrecipients providing their required contributions?</a:t>
            </a:r>
            <a:endParaRPr/>
          </a:p>
        </p:txBody>
      </p:sp>
      <p:sp>
        <p:nvSpPr>
          <p:cNvPr id="304" name="Google Shape;304;p6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Pre- and Post- Workday Go Live</a:t>
            </a:r>
            <a:endParaRPr/>
          </a:p>
        </p:txBody>
      </p:sp>
      <p:sp>
        <p:nvSpPr>
          <p:cNvPr id="310" name="Google Shape;310;p6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Pre-Workday</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MyFD Reconciliation tool</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UW Budget Activity Reports</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Post-Workday</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“Period Close” or “Month-End Close” process</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Purely financial system-focused</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One part of the overall an internal control </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Is not a sponsored award reconciliation process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No reconciliation tool or report similar to MyFD</a:t>
            </a:r>
            <a:endParaRPr/>
          </a:p>
        </p:txBody>
      </p:sp>
      <p:sp>
        <p:nvSpPr>
          <p:cNvPr id="311" name="Google Shape;311;p6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UW Sponsored Award Policies</a:t>
            </a:r>
            <a:endParaRPr/>
          </a:p>
        </p:txBody>
      </p:sp>
      <p:sp>
        <p:nvSpPr>
          <p:cNvPr id="317" name="Google Shape;317;p6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GIM 2: PI is responsible for adherence to internal controls established by their unit</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No specific UW policy on:</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The frequency for sponsored award reconciliations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The tools and/or reports used for reconciliations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Units may establish specific internal controls based on size and complexity of the sponsored awards</a:t>
            </a:r>
            <a:endParaRPr/>
          </a:p>
        </p:txBody>
      </p:sp>
      <p:sp>
        <p:nvSpPr>
          <p:cNvPr id="318" name="Google Shape;318;p6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W Purple">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W White">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2712</Words>
  <Application>Microsoft Office PowerPoint</Application>
  <PresentationFormat>On-screen Show (4:3)</PresentationFormat>
  <Paragraphs>490</Paragraphs>
  <Slides>56</Slides>
  <Notes>56</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56</vt:i4>
      </vt:variant>
    </vt:vector>
  </HeadingPairs>
  <TitlesOfParts>
    <vt:vector size="71" baseType="lpstr">
      <vt:lpstr>Calibri</vt:lpstr>
      <vt:lpstr>Merriweather Sans</vt:lpstr>
      <vt:lpstr>Open Sans Light</vt:lpstr>
      <vt:lpstr>Arial</vt:lpstr>
      <vt:lpstr>Open Sans</vt:lpstr>
      <vt:lpstr>Encode Sans Black</vt:lpstr>
      <vt:lpstr>Encode Sans</vt:lpstr>
      <vt:lpstr>Simple Light</vt:lpstr>
      <vt:lpstr>Office Theme</vt:lpstr>
      <vt:lpstr>Custom Design</vt:lpstr>
      <vt:lpstr>UW Purple</vt:lpstr>
      <vt:lpstr>1_Custom Design</vt:lpstr>
      <vt:lpstr>UW White</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AWARD PORTAL UPDATE: JULY 2023</vt:lpstr>
      <vt:lpstr>AWARD PORTAL IS LIVE!</vt:lpstr>
      <vt:lpstr>GETTING TO AWARD PORTAL</vt:lpstr>
      <vt:lpstr>WHAT TO EXPECT</vt:lpstr>
      <vt:lpstr>THINGS TO KNOW</vt:lpstr>
      <vt:lpstr>WHEN TO USE GT v. AP</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2023-07-20T20:24:32Z</dcterms:modified>
</cp:coreProperties>
</file>