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Encode Sans Black" panose="020B0604020202020204" charset="0"/>
      <p:bold r:id="rId21"/>
    </p:embeddedFont>
    <p:embeddedFont>
      <p:font typeface="Merriweather Sans" pitchFamily="2" charset="0"/>
      <p:regular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Open Sans Light" panose="020B0306030504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8" d="100"/>
          <a:sy n="148" d="100"/>
        </p:scale>
        <p:origin x="2076" y="114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Google Shape;10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Google Shape;31;p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8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8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Google Shape;42;p9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Google Shape;47;p1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gcafco@uw.ed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mgard4@uw.eud" TargetMode="External"/><Relationship Id="rId5" Type="http://schemas.openxmlformats.org/officeDocument/2006/relationships/hyperlink" Target="https://finance.uw.edu/pafc/" TargetMode="External"/><Relationship Id="rId4" Type="http://schemas.openxmlformats.org/officeDocument/2006/relationships/hyperlink" Target="mailto:effortreporting@uw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692028" y="1640262"/>
            <a:ext cx="7126091" cy="209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PAFC HOT TOPIC: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925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AWARD / BUDGET RECONCILIATIONS</a:t>
            </a:r>
            <a:endParaRPr/>
          </a:p>
        </p:txBody>
      </p:sp>
      <p:sp>
        <p:nvSpPr>
          <p:cNvPr id="54" name="Google Shape;54;p11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July 2023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Post Award Fiscal Compliance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Budget Reconciliation Guidance –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Audit Perspective</a:t>
            </a:r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Auditors will review an internal control process to ensure: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PI is involved in the process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process is consistently performed and documented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Errors, when discovered, are corrected in a timely manner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“Is there an internal control process?”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“Is the process sufficient?”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“Is the process performed regularly?”</a:t>
            </a:r>
            <a:endParaRPr/>
          </a:p>
        </p:txBody>
      </p:sp>
      <p:sp>
        <p:nvSpPr>
          <p:cNvPr id="117" name="Google Shape;117;p20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Workday Reports</a:t>
            </a: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Standard Budget vs. Actuals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Grant Budget vs. Actual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Income Statement – Month over Month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Find Journal Lines Custom</a:t>
            </a:r>
            <a:endParaRPr/>
          </a:p>
        </p:txBody>
      </p:sp>
      <p:sp>
        <p:nvSpPr>
          <p:cNvPr id="124" name="Google Shape;124;p21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The Future</a:t>
            </a:r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Tools and resources to explore for the future: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Customized Workday reports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Development of non-Workday reports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Development of additional systems 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2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4000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Questions</a:t>
            </a:r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Post Award Fiscal Compliance (PAFC)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gcafco@uw.edu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(Compliance questions)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effortreporting@uw.edu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(Effort questions)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https://finance.uw.edu/pafc/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mgard4@uw.edu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206-543-2610</a:t>
            </a:r>
            <a:endParaRPr/>
          </a:p>
          <a:p>
            <a:pPr marL="742950" lvl="1" indent="-209550" algn="l" rtl="0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3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TOPICS</a:t>
            </a:r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800"/>
              <a:buFont typeface="Merriweather Sans"/>
              <a:buChar char="&gt;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What do the terms “internal controls” and “reconciliation” mean? 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What do sufficient internal controls look like?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4B2E83"/>
              </a:buClr>
              <a:buSzPts val="2800"/>
              <a:buFont typeface="Merriweather Sans"/>
              <a:buChar char="&gt;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Pre-Workday vs. Post-Workday World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4B2E83"/>
              </a:buClr>
              <a:buSzPts val="2800"/>
              <a:buFont typeface="Merriweather Sans"/>
              <a:buChar char="&gt;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UW Sponsored Award Policies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4B2E83"/>
              </a:buClr>
              <a:buSzPts val="2800"/>
              <a:buFont typeface="Merriweather Sans"/>
              <a:buChar char="&gt;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Guidance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4B2E83"/>
              </a:buClr>
              <a:buSzPts val="2800"/>
              <a:buFont typeface="Merriweather Sans"/>
              <a:buChar char="&gt;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The Future</a:t>
            </a:r>
            <a:endParaRPr/>
          </a:p>
        </p:txBody>
      </p:sp>
      <p:sp>
        <p:nvSpPr>
          <p:cNvPr id="61" name="Google Shape;61;p12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Internal Controls for Sponsored Awards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Processes designed to provide reasonable assurance regarding the achievement of the following objectives: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Reliability of financial reporting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Compliance with applicable laws and regulations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Safeguarding of assets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Effectiveness and efficiency of operations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Accomplishment of goal (Award completion)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Basic Internal Control Activities</a:t>
            </a: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Award / Budget Reconciliation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Separation of duties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Approvals 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Can be Sponsor, PI, Departmental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Approval of high-risk transactions 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Subaward invoices 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High value purchases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Documentation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Verification, justifications, retention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Safeguarding of assets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Sponsored Award Reconciliations </a:t>
            </a:r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800"/>
              <a:buFont typeface="Merriweather Sans"/>
              <a:buChar char="&gt;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A regular and consistent process to review transactions in the UW financial systems to ensure: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Expenses are posted to the right award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Expenses are properly approved by the sponsor / PI / PI’s designee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All necessary supporting documentation is available including:</a:t>
            </a:r>
            <a:endParaRPr/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&gt;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Written approvals</a:t>
            </a:r>
            <a:endParaRPr/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&gt;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Expense justifications</a:t>
            </a:r>
            <a:endParaRPr/>
          </a:p>
          <a:p>
            <a:pPr marL="457200" lvl="1" indent="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Sponsored Award Reconciliations </a:t>
            </a:r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800"/>
              <a:buFont typeface="Merriweather Sans"/>
              <a:buChar char="&gt;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Reconciliation and review should also analyze: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Balance of expenditures and spend rates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Available time to complete Award objectives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Subaward and vendor status</a:t>
            </a:r>
            <a:endParaRPr/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&gt;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Invoices, payments, etc.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Cost Share requirements</a:t>
            </a:r>
            <a:endParaRPr/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&gt;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Is cost share being met?</a:t>
            </a:r>
            <a:endParaRPr/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&gt;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Are third parties and subrecipients providing their required contributions?</a:t>
            </a:r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Pre- and Post- Workday Go Live</a:t>
            </a:r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Pre-Workday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MyFD Reconciliation tool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UW Budget Activity Reports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Post-Workday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“Period Close” or “Month-End Close” process</a:t>
            </a:r>
            <a:endParaRPr/>
          </a:p>
          <a:p>
            <a:pPr marL="1143000" lvl="2" indent="-2286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Purely financial system-focused</a:t>
            </a:r>
            <a:endParaRPr/>
          </a:p>
          <a:p>
            <a:pPr marL="1143000" lvl="2" indent="-2286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One part of the overall an internal control </a:t>
            </a:r>
            <a:endParaRPr/>
          </a:p>
          <a:p>
            <a:pPr marL="1143000" lvl="2" indent="-2286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Is not a sponsored award reconciliation process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No reconciliation tool or report similar to MyFD</a:t>
            </a:r>
            <a:endParaRPr/>
          </a:p>
        </p:txBody>
      </p:sp>
      <p:sp>
        <p:nvSpPr>
          <p:cNvPr id="96" name="Google Shape;96;p17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UW Sponsored Award Policies</a:t>
            </a: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GIM 2: PI is responsible for adherence to internal controls established by their unit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No specific UW policy on: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frequency for sponsored award reconciliations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tools and/or reports used for reconciliations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Units may establish specific internal controls based on size and complexity of the sponsored awards</a:t>
            </a:r>
            <a:endParaRPr/>
          </a:p>
        </p:txBody>
      </p:sp>
      <p:sp>
        <p:nvSpPr>
          <p:cNvPr id="103" name="Google Shape;103;p18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Budget Reconciliation Guidance</a:t>
            </a:r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Frequency? 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Recommend reconciliations are performed at least quarterly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May depend on several factors:</a:t>
            </a:r>
            <a:endParaRPr/>
          </a:p>
          <a:p>
            <a:pPr marL="1143000" lvl="2" indent="-2286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Policies of the unit</a:t>
            </a:r>
            <a:endParaRPr/>
          </a:p>
          <a:p>
            <a:pPr marL="1143000" lvl="2" indent="-2286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Complexity, size, and risks associated with the Award</a:t>
            </a:r>
            <a:endParaRPr/>
          </a:p>
          <a:p>
            <a:pPr marL="1143000" lvl="2" indent="-1143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Who performs the reconciliation?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PI or someone who understands the Award objectives and the fiscal compliance issues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PI can delegate this responsibility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619</Words>
  <Application>Microsoft Office PowerPoint</Application>
  <PresentationFormat>On-screen Show (4:3)</PresentationFormat>
  <Paragraphs>119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Calibri</vt:lpstr>
      <vt:lpstr>Arial</vt:lpstr>
      <vt:lpstr>Encode Sans Black</vt:lpstr>
      <vt:lpstr>Open Sans Light</vt:lpstr>
      <vt:lpstr>Open Sans</vt:lpstr>
      <vt:lpstr>Merriweather Sans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F. Carney</dc:creator>
  <cp:lastModifiedBy>Patrick F. Carney</cp:lastModifiedBy>
  <cp:revision>1</cp:revision>
  <dcterms:modified xsi:type="dcterms:W3CDTF">2023-07-20T20:25:11Z</dcterms:modified>
</cp:coreProperties>
</file>