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6" r:id="rId1"/>
    <p:sldMasterId id="2147483657" r:id="rId2"/>
  </p:sldMasterIdLst>
  <p:notesMasterIdLst>
    <p:notesMasterId r:id="rId1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Encode Sans Black" panose="020B0604020202020204" charset="0"/>
      <p:bold r:id="rId16"/>
    </p:embeddedFont>
    <p:embeddedFont>
      <p:font typeface="Merriweather Sans" pitchFamily="2" charset="0"/>
      <p:regular r:id="rId17"/>
    </p:embeddedFont>
    <p:embeddedFont>
      <p:font typeface="Open Sans" panose="020B0606030504020204" pitchFamily="34" charset="0"/>
      <p:regular r:id="rId18"/>
      <p:bold r:id="rId19"/>
      <p:italic r:id="rId20"/>
      <p:boldItalic r:id="rId21"/>
    </p:embeddedFont>
    <p:embeddedFont>
      <p:font typeface="Open Sans Light" panose="020B0306030504020204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488">
          <p15:clr>
            <a:srgbClr val="A4A3A4"/>
          </p15:clr>
        </p15:guide>
        <p15:guide id="2" pos="47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8" d="100"/>
          <a:sy n="148" d="100"/>
        </p:scale>
        <p:origin x="2076" y="114"/>
      </p:cViewPr>
      <p:guideLst>
        <p:guide orient="horz" pos="2488"/>
        <p:guide pos="47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10.fntdata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4B2E83"/>
        </a:solidFill>
        <a:effectLst/>
      </p:bgPr>
    </p:bg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7;p2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334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2"/>
          <p:cNvSpPr txBox="1">
            <a:spLocks noGrp="1"/>
          </p:cNvSpPr>
          <p:nvPr>
            <p:ph type="body" idx="1"/>
          </p:nvPr>
        </p:nvSpPr>
        <p:spPr>
          <a:xfrm>
            <a:off x="671757" y="11798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accent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0" name="Google Shape;10;p2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84303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5" name="Google Shape;15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3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bg>
      <p:bgPr>
        <a:solidFill>
          <a:srgbClr val="4B2E83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4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076956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1" name="Google Shape;21;p4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bg>
      <p:bgPr>
        <a:solidFill>
          <a:srgbClr val="4B2E83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5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6" name="Google Shape;26;p5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1" name="Google Shape;31;p7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7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body" idx="1"/>
          </p:nvPr>
        </p:nvSpPr>
        <p:spPr>
          <a:xfrm>
            <a:off x="671757" y="11671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Arial"/>
              <a:buNone/>
              <a:defRPr sz="5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5" name="Google Shape;35;p8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8" descr="Wordmark_center_Purple_HE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039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8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84303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2" name="Google Shape;42;p9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82155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9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7" name="Google Shape;47;p10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63105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10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2E8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 txBox="1">
            <a:spLocks noGrp="1"/>
          </p:cNvSpPr>
          <p:nvPr>
            <p:ph type="body" idx="1"/>
          </p:nvPr>
        </p:nvSpPr>
        <p:spPr>
          <a:xfrm>
            <a:off x="692029" y="1640263"/>
            <a:ext cx="6972300" cy="1593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Workday</a:t>
            </a:r>
            <a:endParaRPr/>
          </a:p>
        </p:txBody>
      </p:sp>
      <p:sp>
        <p:nvSpPr>
          <p:cNvPr id="54" name="Google Shape;54;p11"/>
          <p:cNvSpPr txBox="1"/>
          <p:nvPr/>
        </p:nvSpPr>
        <p:spPr>
          <a:xfrm>
            <a:off x="692029" y="4308049"/>
            <a:ext cx="6656731" cy="1812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MRAM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Stepanka Sirotek, Jesse Rice, Nicole Flagg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Integrated Service Center (ISC)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Agenda</a:t>
            </a:r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Standalone Grant vs. Sponsored Grant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The accounting of your transactions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Costing Allocations Update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Budget vs. Actual Report</a:t>
            </a: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Standalone Grant vs. Sponsored Grant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What’s the difference?</a:t>
            </a:r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The grant worktag in Workday is meant to represent sponsored grants. Due to the complicated nature of UW’s accounting system, there was a need to also use the grant worktag for another, separate purpose.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The grant worktag is also being used for Startup funds, Retention funds, and a few other edge cases by the Accounting team. </a:t>
            </a:r>
            <a:endParaRPr/>
          </a:p>
          <a:p>
            <a:pPr marL="742950" lvl="1" indent="-158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How can I tell them apart?</a:t>
            </a:r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Ways to differentiate: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Standalone grant name will often include terms such as “startup” or “retention”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No award is connected to a standalone grant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The most reliable way is to look at the Financial Hierarchy. You can navigate up the hierarchy until you see “Standalone Grant” or “Grants with Awards”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Examples: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GR022403 is a sponsored grant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GR000953 is a standalone grant</a:t>
            </a:r>
            <a:endParaRPr/>
          </a:p>
          <a:p>
            <a:pPr marL="742950" lvl="1" indent="-158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/>
              <a:t>View accounting</a:t>
            </a:r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/>
              <a:t>SI-0000015256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/>
              <a:t>GR019710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/>
              <a:t>Costing Allocations Issue	</a:t>
            </a:r>
            <a:endParaRPr/>
          </a:p>
        </p:txBody>
      </p:sp>
      <p:sp>
        <p:nvSpPr>
          <p:cNvPr id="84" name="Google Shape;84;p16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/>
              <a:t>Email sent on 8/16 to impacted departments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/>
              <a:t>We are seeing folks override grant worktags on costing allocations. We have set up a validation to not allow this. For validations already created, you will have to go back and redo the costing allocation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/>
              <a:t>Budget vs. Actual</a:t>
            </a:r>
            <a:endParaRPr/>
          </a:p>
        </p:txBody>
      </p:sp>
      <p:sp>
        <p:nvSpPr>
          <p:cNvPr id="90" name="Google Shape;90;p17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/>
              <a:t>All of the live to date data posted to Workday in lump sums with a June 2023 accounting date. To access transaction level details on your historical data you will need to go into the legacy financial systems.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/>
              <a:t>Useful Excel Formulas (ty Stepanka Sirotek)</a:t>
            </a:r>
            <a:endParaRPr/>
          </a:p>
        </p:txBody>
      </p:sp>
      <p:sp>
        <p:nvSpPr>
          <p:cNvPr id="96" name="Google Shape;96;p18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/>
              <a:t>The following can be useful when you download a report from Workday to Excel that has all of the worktags in one column:</a:t>
            </a:r>
            <a:endParaRPr/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•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=IFERROR(MID(O2,SEARCH("Balancing Unit: ",O2,1),21),"")</a:t>
            </a:r>
            <a:endParaRPr/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•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=IFERROR(MID(O2,SEARCH("Fund: ",O2,1),11),"")</a:t>
            </a:r>
            <a:endParaRPr/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•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=IFERROR(MID(O2,SEARCH("Function: ",O2,1),15),"")</a:t>
            </a:r>
            <a:endParaRPr/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•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=IFERROR(MID(O2,SEARCH("Resource: ",O2,1),18),"")</a:t>
            </a:r>
            <a:endParaRPr/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•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=IFERROR(MID(O2,SEARCH("Grant: ",O2,1),15),"")</a:t>
            </a:r>
            <a:endParaRPr/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•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=IFERROR(MID(O2,SEARCH("Cost Center: ",O2,1),21),"")</a:t>
            </a:r>
            <a:endParaRPr/>
          </a:p>
          <a:p>
            <a:pPr marL="342900" lvl="0" indent="-2286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Arial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742950" lvl="1" indent="-158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Custom 5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414</Words>
  <Application>Microsoft Office PowerPoint</Application>
  <PresentationFormat>On-screen Show (4:3)</PresentationFormat>
  <Paragraphs>37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Open Sans</vt:lpstr>
      <vt:lpstr>Open Sans Light</vt:lpstr>
      <vt:lpstr>Merriweather Sans</vt:lpstr>
      <vt:lpstr>Arial</vt:lpstr>
      <vt:lpstr>Calibri</vt:lpstr>
      <vt:lpstr>Encode Sans Black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F. Carney</dc:creator>
  <cp:lastModifiedBy>Patrick F. Carney</cp:lastModifiedBy>
  <cp:revision>1</cp:revision>
  <dcterms:modified xsi:type="dcterms:W3CDTF">2023-08-22T17:57:01Z</dcterms:modified>
</cp:coreProperties>
</file>