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Encode Sans" panose="020B0604020202020204" charset="0"/>
      <p:regular r:id="rId18"/>
      <p:bold r:id="rId19"/>
    </p:embeddedFont>
    <p:embeddedFont>
      <p:font typeface="Encode Sans Black" panose="020B0604020202020204" charset="0"/>
      <p:bold r:id="rId20"/>
    </p:embeddedFont>
    <p:embeddedFont>
      <p:font typeface="Merriweather Sans" pitchFamily="2" charset="0"/>
      <p:regular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Open Sans Light" panose="020B0306030504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602" y="60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5c2dfc48b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g25c2dfc48b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5ffd79451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g25ffd79451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5fb3254b8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" name="Google Shape;63;g25fb3254b8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5fd6fa63e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9" name="Google Shape;69;g25fd6fa63e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5fd6fa63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Speaker note: The first 4 bullet points are actions that can sometimes require sponsor approval. Route to “GCA Only” if they do not require sponsor approval. Route to “OSP/GCA” if they do require approval.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Speaker note: UW Internal Changes do not require sponsor approval and do not require OSP involvement.</a:t>
            </a:r>
            <a:endParaRPr/>
          </a:p>
        </p:txBody>
      </p:sp>
      <p:sp>
        <p:nvSpPr>
          <p:cNvPr id="76" name="Google Shape;76;g25fd6fa63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fd6fa63e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Speaker note: Mention that GCA relies heavily on the Comments &amp; History section of MODs to know more about the requested change.</a:t>
            </a:r>
            <a:endParaRPr/>
          </a:p>
        </p:txBody>
      </p:sp>
      <p:sp>
        <p:nvSpPr>
          <p:cNvPr id="83" name="Google Shape;83;g25fd6fa63e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5fb3254b8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g25fb3254b8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fc64324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g25fc64324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5fbb8b4c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g25fbb8b4c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>
            <a:spLocks noGrp="1"/>
          </p:cNvSpPr>
          <p:nvPr>
            <p:ph type="title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" name="Google Shape;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" descr="University of Washingt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 descr="W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671757" y="365069"/>
            <a:ext cx="8184662" cy="99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064505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16644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4" name="Google Shape;2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0" name="Google Shape;3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" name="Google Shape;3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8" descr="University of Washingt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8" descr="W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4663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0" name="Google Shape;4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3" name="Google Shape;4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16644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8" name="Google Shape;4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vinceg@uw.ed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ashington.edu/research/learning/online/index.php/lessons/award-modifications-in-sage-job-aid/" TargetMode="External"/><Relationship Id="rId3" Type="http://schemas.openxmlformats.org/officeDocument/2006/relationships/hyperlink" Target="https://finance.uw.edu/gca/award-lifecycle/award-setup" TargetMode="External"/><Relationship Id="rId7" Type="http://schemas.openxmlformats.org/officeDocument/2006/relationships/hyperlink" Target="https://www.washington.edu/research/tools/sage/guide/award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washington.edu/research/myresearch-lifecycle/manage/award-changes/" TargetMode="External"/><Relationship Id="rId5" Type="http://schemas.openxmlformats.org/officeDocument/2006/relationships/hyperlink" Target="https://www.washington.edu/research/myresearch-lifecycle/setup/financials/" TargetMode="External"/><Relationship Id="rId4" Type="http://schemas.openxmlformats.org/officeDocument/2006/relationships/hyperlink" Target="https://finance.uw.edu/gca/award-lifecycle/award-setup/modification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Encode Sans Black"/>
              <a:buNone/>
            </a:pPr>
            <a:r>
              <a:rPr lang="en-US"/>
              <a:t>AWARD SETUP REQUESTS AND GCA ONLY MODIFICATIONS</a:t>
            </a:r>
            <a:endParaRPr/>
          </a:p>
        </p:txBody>
      </p:sp>
      <p:sp>
        <p:nvSpPr>
          <p:cNvPr id="54" name="Google Shape;54;p11"/>
          <p:cNvSpPr txBox="1"/>
          <p:nvPr/>
        </p:nvSpPr>
        <p:spPr>
          <a:xfrm>
            <a:off x="824000" y="4283025"/>
            <a:ext cx="5318400" cy="17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chemeClr val="accent2"/>
                </a:solidFill>
                <a:latin typeface="Encode Sans"/>
                <a:ea typeface="Encode Sans"/>
                <a:cs typeface="Encode Sans"/>
                <a:sym typeface="Encode Sans"/>
              </a:rPr>
              <a:t>Vince Gonzalez</a:t>
            </a:r>
            <a:endParaRPr sz="1700" b="0" i="0" u="none" strike="noStrike" cap="none">
              <a:solidFill>
                <a:schemeClr val="accent2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chemeClr val="accent2"/>
                </a:solidFill>
                <a:latin typeface="Encode Sans"/>
                <a:ea typeface="Encode Sans"/>
                <a:cs typeface="Encode Sans"/>
                <a:sym typeface="Encode Sans"/>
              </a:rPr>
              <a:t>Associate Director, Grant &amp; Contract Accounting</a:t>
            </a:r>
            <a:endParaRPr sz="1700" b="0" i="0" u="none" strike="noStrike" cap="none">
              <a:solidFill>
                <a:schemeClr val="accent2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chemeClr val="accent2"/>
                </a:solidFill>
                <a:latin typeface="Encode Sans"/>
                <a:ea typeface="Encode Sans"/>
                <a:cs typeface="Encode Sans"/>
                <a:sym typeface="Encode Sans"/>
              </a:rPr>
              <a:t>August 10, 2023 MRAM</a:t>
            </a:r>
            <a:endParaRPr sz="1700" b="0" i="0" u="none" strike="noStrike" cap="none">
              <a:solidFill>
                <a:schemeClr val="accent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QUESTIONS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Please send questions to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vinceg@uw.edu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GCA has been processing Award Setup Requests (ASRs) and Modifications (MODs) over the last month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We have compiled trends and recommendations to share with campus partners to improve overall process for both ASRs and MODs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665606" y="32686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TRENDS AND ISSUES FOR ASRs</a:t>
            </a: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10000"/>
          </a:bodyPr>
          <a:lstStyle/>
          <a:p>
            <a:pPr marL="457200" lvl="0" indent="-34671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&gt;"/>
            </a:pPr>
            <a:r>
              <a:rPr lang="en-US"/>
              <a:t>SAGE Budget worksheets don’t match award</a:t>
            </a:r>
            <a:endParaRPr/>
          </a:p>
          <a:p>
            <a:pPr marL="914400" lvl="1" indent="-3270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Problem: GCA cannot enter Workday award plan</a:t>
            </a:r>
            <a:endParaRPr/>
          </a:p>
          <a:p>
            <a:pPr marL="914400" lvl="1" indent="-3270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Solution: Make sure difference between award and worksheet total is zero</a:t>
            </a:r>
            <a:endParaRPr/>
          </a:p>
          <a:p>
            <a:pPr marL="457200" lvl="0" indent="-34671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&gt;"/>
            </a:pPr>
            <a:r>
              <a:rPr lang="en-US"/>
              <a:t>Principal Investigator is not entered on SAGE Budget worksheet</a:t>
            </a:r>
            <a:endParaRPr/>
          </a:p>
          <a:p>
            <a:pPr marL="914400" lvl="1" indent="-3270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Problem: Wrong PI or no PI will appear in Workday grant</a:t>
            </a:r>
            <a:endParaRPr/>
          </a:p>
          <a:p>
            <a:pPr marL="914400" lvl="1" indent="-3270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Solution: Check PI on each worksheet especially if award has multiple PIs</a:t>
            </a:r>
            <a:endParaRPr/>
          </a:p>
          <a:p>
            <a:pPr marL="457200" lvl="0" indent="-34671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&gt;"/>
            </a:pPr>
            <a:r>
              <a:rPr lang="en-US"/>
              <a:t>Cost Center or Security Hierarchy is blank</a:t>
            </a:r>
            <a:endParaRPr/>
          </a:p>
          <a:p>
            <a:pPr marL="914400" lvl="1" indent="-3270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Problems: GCA does not know how to determine and populate these mandatory fields into Workday</a:t>
            </a:r>
            <a:endParaRPr/>
          </a:p>
          <a:p>
            <a:pPr marL="914400" lvl="1" indent="-327025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ct val="100000"/>
              <a:buChar char="–"/>
            </a:pPr>
            <a:r>
              <a:rPr lang="en-US"/>
              <a:t>Solution: Make sure that both fields are populated on each worksheet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TIPS AND REMINDERS FOR ASRs</a:t>
            </a: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Enter </a:t>
            </a:r>
            <a:r>
              <a:rPr lang="en-US" u="sng"/>
              <a:t>Fiscally Responsible Cost Center</a:t>
            </a:r>
            <a:r>
              <a:rPr lang="en-US"/>
              <a:t> and </a:t>
            </a:r>
            <a:r>
              <a:rPr lang="en-US" u="sng"/>
              <a:t>Workday Security Grant Hierarchy</a:t>
            </a:r>
            <a:r>
              <a:rPr lang="en-US"/>
              <a:t> for each worksheet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Make sure a PI is identified with appropriate role in each worksheet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Pay attention to alerts like: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>
              <a:solidFill>
                <a:schemeClr val="dk1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Char char="–"/>
            </a:pPr>
            <a:r>
              <a:rPr lang="en-US">
                <a:solidFill>
                  <a:schemeClr val="dk1"/>
                </a:solidFill>
              </a:rPr>
              <a:t>Update SAGE Budget before routing to OSP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3" name="Google Shape;73;p14" descr="SAGE Award Setup Request ale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725" y="4248650"/>
            <a:ext cx="8456551" cy="6215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LIST OF GCA ONLY MODIFICATIONS</a:t>
            </a: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42857"/>
              <a:buNone/>
            </a:pPr>
            <a:r>
              <a:rPr lang="en-US"/>
              <a:t>GCA Only Modifications are actions that must not require sponsor approval.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42857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42857"/>
              <a:buNone/>
            </a:pPr>
            <a:r>
              <a:rPr lang="en-US"/>
              <a:t>Modifications not otherwise requiring sponsor approval:</a:t>
            </a:r>
            <a:endParaRPr/>
          </a:p>
          <a:p>
            <a:pPr marL="457200" lvl="0" indent="-3352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Cost Share Change</a:t>
            </a:r>
            <a:endParaRPr/>
          </a:p>
          <a:p>
            <a:pPr marL="457200" lvl="0" indent="-3352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Rebudgeting</a:t>
            </a:r>
            <a:endParaRPr/>
          </a:p>
          <a:p>
            <a:pPr marL="457200" lvl="0" indent="-3352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>
                <a:solidFill>
                  <a:schemeClr val="dk1"/>
                </a:solidFill>
              </a:rPr>
              <a:t>Restriction Release</a:t>
            </a:r>
            <a:endParaRPr/>
          </a:p>
          <a:p>
            <a:pPr marL="457200" lvl="0" indent="-3352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>
                <a:solidFill>
                  <a:schemeClr val="dk1"/>
                </a:solidFill>
              </a:rPr>
              <a:t>Start Date Change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58436"/>
              <a:buNone/>
            </a:pPr>
            <a:endParaRPr sz="2164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42857"/>
              <a:buNone/>
            </a:pPr>
            <a:r>
              <a:rPr lang="en-US">
                <a:solidFill>
                  <a:schemeClr val="dk1"/>
                </a:solidFill>
              </a:rPr>
              <a:t>UW Internal Changes:</a:t>
            </a:r>
            <a:endParaRPr>
              <a:solidFill>
                <a:schemeClr val="dk1"/>
              </a:solidFill>
            </a:endParaRPr>
          </a:p>
          <a:p>
            <a:pPr marL="457200" lvl="0" indent="-3352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New award line</a:t>
            </a:r>
            <a:endParaRPr/>
          </a:p>
          <a:p>
            <a:pPr marL="457200" lvl="0" indent="-3352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Add funding to existing award line</a:t>
            </a:r>
            <a:endParaRPr/>
          </a:p>
          <a:p>
            <a:pPr marL="457200" lvl="0" indent="-3352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Cost Center Change</a:t>
            </a:r>
            <a:endParaRPr/>
          </a:p>
          <a:p>
            <a:pPr marL="457200" lvl="0" indent="-3352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Award Line Type Change</a:t>
            </a:r>
            <a:endParaRPr/>
          </a:p>
          <a:p>
            <a:pPr marL="457200" lvl="0" indent="-3352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Location Change</a:t>
            </a:r>
            <a:endParaRPr/>
          </a:p>
        </p:txBody>
      </p:sp>
      <p:sp>
        <p:nvSpPr>
          <p:cNvPr id="80" name="Google Shape;80;p15"/>
          <p:cNvSpPr txBox="1"/>
          <p:nvPr/>
        </p:nvSpPr>
        <p:spPr>
          <a:xfrm>
            <a:off x="5787825" y="2982000"/>
            <a:ext cx="2193000" cy="1198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If any of these changes </a:t>
            </a:r>
            <a:r>
              <a:rPr lang="en-US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require sponsor approval, route Modification request to “OSP/GCA”.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 sz="2800"/>
              <a:t>TRENDS AND ISSUES FOR MODIFICATIONS</a:t>
            </a:r>
            <a:endParaRPr sz="2800"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6957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&gt;"/>
            </a:pPr>
            <a:r>
              <a:rPr lang="en-US"/>
              <a:t>Missing detail about requested change</a:t>
            </a:r>
            <a:endParaRPr/>
          </a:p>
          <a:p>
            <a:pPr marL="914400" lvl="1" indent="-3460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Problem: GCA does not know what change is needed</a:t>
            </a:r>
            <a:endParaRPr/>
          </a:p>
          <a:p>
            <a:pPr marL="914400" lvl="1" indent="-3460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Solution: Include brief statement about the change</a:t>
            </a:r>
            <a:endParaRPr/>
          </a:p>
          <a:p>
            <a:pPr marL="457200" lvl="0" indent="-36957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&gt;"/>
            </a:pPr>
            <a:r>
              <a:rPr lang="en-US"/>
              <a:t>Missing grant worktag ID</a:t>
            </a:r>
            <a:endParaRPr/>
          </a:p>
          <a:p>
            <a:pPr marL="914400" lvl="1" indent="-3460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Problem: GCA does not know which award line to update</a:t>
            </a:r>
            <a:endParaRPr/>
          </a:p>
          <a:p>
            <a:pPr marL="914400" lvl="1" indent="-3460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Solution: Include Grant Worktag ID</a:t>
            </a:r>
            <a:endParaRPr/>
          </a:p>
          <a:p>
            <a:pPr marL="457200" lvl="0" indent="-36957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&gt;"/>
            </a:pPr>
            <a:r>
              <a:rPr lang="en-US"/>
              <a:t>SAGE Budget worksheet is not updated</a:t>
            </a:r>
            <a:endParaRPr/>
          </a:p>
          <a:p>
            <a:pPr marL="914400" lvl="1" indent="-3460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Problems: Systems are out of sync and GCA does not have enough information to process request</a:t>
            </a:r>
            <a:endParaRPr/>
          </a:p>
          <a:p>
            <a:pPr marL="914400" lvl="1" indent="-346075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ct val="100000"/>
              <a:buChar char="–"/>
            </a:pPr>
            <a:r>
              <a:rPr lang="en-US"/>
              <a:t>Solution: Make sure that requested change is reflected in appropriate SAGE Budget worksheet before routing to GCA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TIPS AND REMINDERS FOR MODS</a:t>
            </a: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581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-US">
                <a:solidFill>
                  <a:schemeClr val="dk1"/>
                </a:solidFill>
              </a:rPr>
              <a:t>Update SAGE Budget worksheet</a:t>
            </a:r>
            <a:endParaRPr/>
          </a:p>
          <a:p>
            <a:pPr marL="457200" lvl="0" indent="-3581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&gt;"/>
            </a:pPr>
            <a:r>
              <a:rPr lang="en-US"/>
              <a:t>Add statement to Comments &amp; History about what change is needed</a:t>
            </a:r>
            <a:endParaRPr/>
          </a:p>
          <a:p>
            <a:pPr marL="457200" lvl="0" indent="-3581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&gt;"/>
            </a:pPr>
            <a:r>
              <a:rPr lang="en-US"/>
              <a:t>Add grant worktag ID (GR12345) to Comments &amp; History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17647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17647"/>
              <a:buNone/>
            </a:pPr>
            <a:r>
              <a:rPr lang="en-US"/>
              <a:t>Example: requesting a new award</a:t>
            </a:r>
            <a:endParaRPr/>
          </a:p>
          <a:p>
            <a:pPr marL="457200" lvl="0" indent="-3581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&gt;"/>
            </a:pPr>
            <a:r>
              <a:rPr lang="en-US"/>
              <a:t>General Information category: Funding &amp; Budgeting changes</a:t>
            </a:r>
            <a:endParaRPr/>
          </a:p>
          <a:p>
            <a:pPr marL="457200" lvl="0" indent="-3581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&gt;"/>
            </a:pPr>
            <a:r>
              <a:rPr lang="en-US"/>
              <a:t>Create new SAGE Budget worksheet</a:t>
            </a:r>
            <a:endParaRPr/>
          </a:p>
          <a:p>
            <a:pPr marL="457200" lvl="0" indent="-35814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ct val="100000"/>
              <a:buChar char="&gt;"/>
            </a:pPr>
            <a:r>
              <a:rPr lang="en-US"/>
              <a:t>Add “Please set up a new award line for AWD-012345 using SAGE Budget number B678901” to Comments &amp; History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NEXT STEPS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Working with OSP and ORIS on campus resources to help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 sz="2800"/>
              <a:t>RESOURCES</a:t>
            </a:r>
            <a:endParaRPr sz="2800"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 u="sng">
                <a:solidFill>
                  <a:schemeClr val="hlink"/>
                </a:solidFill>
                <a:hlinkClick r:id="rId3"/>
              </a:rPr>
              <a:t>GCA Award Setup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 u="sng">
                <a:solidFill>
                  <a:schemeClr val="hlink"/>
                </a:solidFill>
                <a:hlinkClick r:id="rId4"/>
              </a:rPr>
              <a:t>GCA Modifications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 u="sng">
                <a:solidFill>
                  <a:schemeClr val="hlink"/>
                </a:solidFill>
                <a:hlinkClick r:id="rId5"/>
              </a:rPr>
              <a:t>OSP Setup Financials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 u="sng">
                <a:solidFill>
                  <a:schemeClr val="hlink"/>
                </a:solidFill>
                <a:hlinkClick r:id="rId6"/>
              </a:rPr>
              <a:t>OSP Award Changes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 u="sng">
                <a:solidFill>
                  <a:schemeClr val="hlink"/>
                </a:solidFill>
                <a:hlinkClick r:id="rId7"/>
              </a:rPr>
              <a:t>SAGE Awards User Guides</a:t>
            </a:r>
            <a:endParaRPr sz="1200" b="0" u="sng">
              <a:solidFill>
                <a:srgbClr val="0078D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 u="sng">
                <a:solidFill>
                  <a:schemeClr val="hlink"/>
                </a:solidFill>
                <a:hlinkClick r:id="rId8"/>
              </a:rPr>
              <a:t>Award Modifications in SAGE Job Aid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571</Words>
  <Application>Microsoft Office PowerPoint</Application>
  <PresentationFormat>On-screen Show (4:3)</PresentationFormat>
  <Paragraphs>75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Encode Sans Black</vt:lpstr>
      <vt:lpstr>Encode Sans</vt:lpstr>
      <vt:lpstr>Open Sans Light</vt:lpstr>
      <vt:lpstr>Arial</vt:lpstr>
      <vt:lpstr>Calibri</vt:lpstr>
      <vt:lpstr>Merriweather Sans</vt:lpstr>
      <vt:lpstr>Open Sans</vt:lpstr>
      <vt:lpstr>Custom Design</vt:lpstr>
      <vt:lpstr>1_Custom Design</vt:lpstr>
      <vt:lpstr>AWARD SETUP REQUESTS AND GCA ONLY MODIFICATIONS</vt:lpstr>
      <vt:lpstr>INTRODUCTION</vt:lpstr>
      <vt:lpstr>TRENDS AND ISSUES FOR ASRs</vt:lpstr>
      <vt:lpstr>TIPS AND REMINDERS FOR ASRs</vt:lpstr>
      <vt:lpstr>LIST OF GCA ONLY MODIFICATIONS</vt:lpstr>
      <vt:lpstr>TRENDS AND ISSUES FOR MODIFICATIONS</vt:lpstr>
      <vt:lpstr>TIPS AND REMINDERS FOR MODS</vt:lpstr>
      <vt:lpstr>NEXT STEPS</vt:lpstr>
      <vt:lpstr>RESOURCES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AWARD SETUP REQUESTS AND GCA ONLY MODIFICATIONS</dc:title>
  <dc:creator>Patrick F. Carney</dc:creator>
  <cp:lastModifiedBy>Patrick F. Carney</cp:lastModifiedBy>
  <cp:revision>1</cp:revision>
  <dcterms:modified xsi:type="dcterms:W3CDTF">2023-08-10T17:51:14Z</dcterms:modified>
</cp:coreProperties>
</file>