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8" r:id="rId1"/>
    <p:sldMasterId id="2147483669" r:id="rId2"/>
    <p:sldMasterId id="2147483670" r:id="rId3"/>
  </p:sldMasterIdLst>
  <p:notesMasterIdLst>
    <p:notesMasterId r:id="rId12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entury Gothic" panose="020B0502020202020204" pitchFamily="34" charset="0"/>
      <p:regular r:id="rId17"/>
      <p:bold r:id="rId18"/>
      <p:italic r:id="rId19"/>
      <p:boldItalic r:id="rId20"/>
    </p:embeddedFont>
    <p:embeddedFont>
      <p:font typeface="Encode Sans" panose="020B0604020202020204" charset="0"/>
      <p:regular r:id="rId21"/>
      <p:bold r:id="rId22"/>
    </p:embeddedFont>
    <p:embeddedFont>
      <p:font typeface="Encode Sans Black" panose="020B0604020202020204" charset="0"/>
      <p:bold r:id="rId23"/>
    </p:embeddedFont>
    <p:embeddedFont>
      <p:font typeface="Merriweather Sans" pitchFamily="2" charset="0"/>
      <p:regular r:id="rId24"/>
    </p:embeddedFont>
    <p:embeddedFont>
      <p:font typeface="Open Sans" panose="020B0606030504020204" pitchFamily="34" charset="0"/>
      <p:regular r:id="rId25"/>
      <p:bold r:id="rId26"/>
      <p:italic r:id="rId27"/>
      <p:boldItalic r:id="rId28"/>
    </p:embeddedFont>
    <p:embeddedFont>
      <p:font typeface="Open Sans Light" panose="020B0306030504020204" pitchFamily="34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392">
          <p15:clr>
            <a:srgbClr val="747775"/>
          </p15:clr>
        </p15:guide>
        <p15:guide id="2" pos="2785">
          <p15:clr>
            <a:srgbClr val="747775"/>
          </p15:clr>
        </p15:guide>
        <p15:guide id="3" orient="horz" pos="4059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1602" y="60"/>
      </p:cViewPr>
      <p:guideLst>
        <p:guide orient="horz" pos="1392"/>
        <p:guide pos="2785"/>
        <p:guide orient="horz" pos="405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9.fntdata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12.fntdata"/><Relationship Id="rId32" Type="http://schemas.openxmlformats.org/officeDocument/2006/relationships/font" Target="fonts/font20.fntdata"/><Relationship Id="rId5" Type="http://schemas.openxmlformats.org/officeDocument/2006/relationships/slide" Target="slides/slide2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font" Target="fonts/font7.fntdata"/><Relationship Id="rId31" Type="http://schemas.openxmlformats.org/officeDocument/2006/relationships/font" Target="fonts/font19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font" Target="fonts/font18.fntdata"/><Relationship Id="rId35" Type="http://schemas.openxmlformats.org/officeDocument/2006/relationships/theme" Target="theme/theme1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611122794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g611122794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39b7736d8f_0_15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239b7736d8f_0_15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g239b7736d8f_0_15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39b7736d8f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239b7736d8f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/>
              <a:t>Ideally, award lines for each subrecipient should be available in WD before a suabward is requested in SAGE</a:t>
            </a: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g239b7736d8f_0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39b7736d8f_0_9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https://www.washington.edu/research/myresearch-lifecycle/setup/subawards/</a:t>
            </a:r>
            <a:endParaRPr sz="1100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g239b7736d8f_0_9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753" y="685800"/>
            <a:ext cx="3429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239b7736d8f_0_14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g239b7736d8f_0_14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753" y="685800"/>
            <a:ext cx="3429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239b7736d8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239b7736d8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g239b7736d8f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239b7736d8f_0_15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239b7736d8f_0_15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g239b7736d8f_0_15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62913b990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g62913b990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body" idx="1"/>
          </p:nvPr>
        </p:nvSpPr>
        <p:spPr>
          <a:xfrm>
            <a:off x="671757" y="1167124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5461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B2E83"/>
              </a:buClr>
              <a:buSzPts val="5000"/>
              <a:buFont typeface="Arial"/>
              <a:buChar char="●"/>
              <a:defRPr sz="5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2" name="Google Shape;12;p2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68171" cy="923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 descr="Wordmark_center_Purple_HEX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2039" y="6487457"/>
            <a:ext cx="2407146" cy="163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 descr="Bar_RtAngle_7502_RG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587" y="4006085"/>
            <a:ext cx="2264487" cy="112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4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72" name="Google Shape;72;p14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4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4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15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5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6"/>
          <p:cNvSpPr txBox="1"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84" name="Google Shape;84;p16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6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6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7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17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17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7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7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8"/>
          <p:cNvSpPr txBox="1"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97" name="Google Shape;97;p18"/>
          <p:cNvSpPr txBox="1">
            <a:spLocks noGrp="1"/>
          </p:cNvSpPr>
          <p:nvPr>
            <p:ph type="body" idx="2"/>
          </p:nvPr>
        </p:nvSpPr>
        <p:spPr>
          <a:xfrm>
            <a:off x="629841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8" name="Google Shape;98;p18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99" name="Google Shape;99;p18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0" name="Google Shape;100;p18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8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8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9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9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9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0"/>
          <p:cNvSpPr txBox="1">
            <a:spLocks noGrp="1"/>
          </p:cNvSpPr>
          <p:nvPr>
            <p:ph type="body" idx="1"/>
          </p:nvPr>
        </p:nvSpPr>
        <p:spPr>
          <a:xfrm>
            <a:off x="3887391" y="987425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11" name="Google Shape;111;p20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2" name="Google Shape;112;p20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0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0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1"/>
          <p:cNvSpPr>
            <a:spLocks noGrp="1"/>
          </p:cNvSpPr>
          <p:nvPr>
            <p:ph type="pic" idx="2"/>
          </p:nvPr>
        </p:nvSpPr>
        <p:spPr>
          <a:xfrm>
            <a:off x="3887391" y="987425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18" name="Google Shape;118;p21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9" name="Google Shape;119;p21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1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1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2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2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5" name="Google Shape;125;p22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2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2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4191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Char char="●"/>
              <a:defRPr sz="3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Open Sans"/>
              <a:buChar char="–"/>
              <a:defRPr sz="2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Open Sans"/>
              <a:buChar char="–"/>
              <a:defRPr sz="16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8" name="Google Shape;18;p3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68171" cy="923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3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46402" cy="67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3"/>
          <p:cNvSpPr txBox="1">
            <a:spLocks noGrp="1"/>
          </p:cNvSpPr>
          <p:nvPr>
            <p:ph type="title"/>
          </p:nvPr>
        </p:nvSpPr>
        <p:spPr>
          <a:xfrm rot="5400000">
            <a:off x="4623594" y="2285207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23"/>
          <p:cNvSpPr txBox="1">
            <a:spLocks noGrp="1"/>
          </p:cNvSpPr>
          <p:nvPr>
            <p:ph type="body" idx="1"/>
          </p:nvPr>
        </p:nvSpPr>
        <p:spPr>
          <a:xfrm rot="5400000">
            <a:off x="623094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1" name="Google Shape;131;p23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3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23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4191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Char char="●"/>
              <a:defRPr sz="3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2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3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Char char="●"/>
              <a:defRPr sz="24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4" name="Google Shape;24;p4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82155" y="6487457"/>
            <a:ext cx="2407146" cy="163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4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46402" cy="67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Arial"/>
              <a:buNone/>
              <a:defRPr sz="2400" b="0" i="1" u="none" strike="noStrike" cap="none">
                <a:solidFill>
                  <a:srgbClr val="99999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742950" marR="0" lvl="1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4191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Char char="●"/>
              <a:defRPr sz="3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9" name="Google Shape;29;p5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63105" y="6487457"/>
            <a:ext cx="2407146" cy="163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5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46402" cy="67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rgbClr val="4B2E83"/>
        </a:solid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7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5814" y="5945853"/>
            <a:ext cx="1368169" cy="923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7333" y="6354232"/>
            <a:ext cx="2540000" cy="266689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671756" y="1179824"/>
            <a:ext cx="6972300" cy="26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5461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5000"/>
              <a:buFont typeface="Arial"/>
              <a:buChar char="●"/>
              <a:defRPr sz="50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6" name="Google Shape;36;p7" descr="Bar_RtAngle_7502_RG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587" y="4006085"/>
            <a:ext cx="2264484" cy="112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2171700" y="764373"/>
            <a:ext cx="64581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4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dt" idx="10"/>
          </p:nvPr>
        </p:nvSpPr>
        <p:spPr>
          <a:xfrm>
            <a:off x="4554447" y="6355844"/>
            <a:ext cx="2183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ftr" idx="11"/>
          </p:nvPr>
        </p:nvSpPr>
        <p:spPr>
          <a:xfrm>
            <a:off x="514350" y="6355845"/>
            <a:ext cx="3820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sldNum" idx="12"/>
          </p:nvPr>
        </p:nvSpPr>
        <p:spPr>
          <a:xfrm>
            <a:off x="7086600" y="6492875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 txBox="1">
            <a:spLocks noGrp="1"/>
          </p:cNvSpPr>
          <p:nvPr>
            <p:ph type="body" idx="1"/>
          </p:nvPr>
        </p:nvSpPr>
        <p:spPr>
          <a:xfrm>
            <a:off x="671756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4191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Char char="●"/>
              <a:defRPr sz="3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2"/>
          </p:nvPr>
        </p:nvSpPr>
        <p:spPr>
          <a:xfrm>
            <a:off x="659304" y="2320239"/>
            <a:ext cx="8197200" cy="3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body" idx="3"/>
          </p:nvPr>
        </p:nvSpPr>
        <p:spPr>
          <a:xfrm>
            <a:off x="671756" y="1730666"/>
            <a:ext cx="8184600" cy="4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●"/>
              <a:defRPr sz="24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6" name="Google Shape;46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48401" y="6354232"/>
            <a:ext cx="2540000" cy="266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47;p9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4"/>
            <a:ext cx="1346402" cy="67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bg>
      <p:bgPr>
        <a:solidFill>
          <a:srgbClr val="4B2E83"/>
        </a:soli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48401" y="6354232"/>
            <a:ext cx="2540000" cy="266689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10"/>
          <p:cNvSpPr>
            <a:spLocks noGrp="1"/>
          </p:cNvSpPr>
          <p:nvPr>
            <p:ph type="chart" idx="2"/>
          </p:nvPr>
        </p:nvSpPr>
        <p:spPr>
          <a:xfrm>
            <a:off x="766762" y="1736725"/>
            <a:ext cx="8021700" cy="44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2400" b="0" i="1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90600" marR="0" lvl="1" indent="-762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752600" marR="0" lvl="3" indent="-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09800" marR="0" lvl="4" indent="-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667000" marR="0" lvl="5" indent="-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124200" marR="0" lvl="6" indent="-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581400" marR="0" lvl="7" indent="-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038600" marR="0" lvl="8" indent="-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body" idx="1"/>
          </p:nvPr>
        </p:nvSpPr>
        <p:spPr>
          <a:xfrm>
            <a:off x="671756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4191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Char char="●"/>
              <a:defRPr sz="3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52" name="Google Shape;52;p10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4"/>
            <a:ext cx="1346402" cy="67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1"/>
          <p:cNvSpPr txBox="1">
            <a:spLocks noGrp="1"/>
          </p:cNvSpPr>
          <p:nvPr>
            <p:ph type="title"/>
          </p:nvPr>
        </p:nvSpPr>
        <p:spPr>
          <a:xfrm>
            <a:off x="2171700" y="764373"/>
            <a:ext cx="64581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4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55" name="Google Shape;55;p11"/>
          <p:cNvSpPr txBox="1">
            <a:spLocks noGrp="1"/>
          </p:cNvSpPr>
          <p:nvPr>
            <p:ph type="body" idx="1"/>
          </p:nvPr>
        </p:nvSpPr>
        <p:spPr>
          <a:xfrm>
            <a:off x="514350" y="2194560"/>
            <a:ext cx="8115300" cy="40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68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264C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264C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F19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F19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dt" idx="10"/>
          </p:nvPr>
        </p:nvSpPr>
        <p:spPr>
          <a:xfrm>
            <a:off x="3905386" y="6355845"/>
            <a:ext cx="2183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ftr" idx="11"/>
          </p:nvPr>
        </p:nvSpPr>
        <p:spPr>
          <a:xfrm>
            <a:off x="514350" y="6355845"/>
            <a:ext cx="3300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8" name="Google Shape;58;p11"/>
          <p:cNvSpPr txBox="1">
            <a:spLocks noGrp="1"/>
          </p:cNvSpPr>
          <p:nvPr>
            <p:ph type="sldNum" idx="12"/>
          </p:nvPr>
        </p:nvSpPr>
        <p:spPr>
          <a:xfrm>
            <a:off x="7086600" y="6492875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2E83"/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2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1" name="Google Shape;61;p12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12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12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2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shington.edu/research/myresearch-lifecycle/manage/award-changes/#award-modification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shington.edu/research/tools/sage/guide/subawards/submit-a-subaward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5" Type="http://schemas.openxmlformats.org/officeDocument/2006/relationships/hyperlink" Target="https://finance.uw.edu/gca/award-lifecycle/award-setup/modifications" TargetMode="External"/><Relationship Id="rId4" Type="http://schemas.openxmlformats.org/officeDocument/2006/relationships/hyperlink" Target="https://www.washington.edu/research/myresearch-lifecycle/setup/subawards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shington.edu/research/myresearch-lifecycle/setup/subawards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4" Type="http://schemas.openxmlformats.org/officeDocument/2006/relationships/hyperlink" Target="https://finance.uw.edu/ps/suppliers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finance.uw.edu/gca/award-lifecycle/award-setup/modifications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inance.uw.edu/gca/mram/meeting/2023-07-0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finance.uw.edu/gca/mram/meeting/2023-07-0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4"/>
          <p:cNvSpPr txBox="1">
            <a:spLocks noGrp="1"/>
          </p:cNvSpPr>
          <p:nvPr>
            <p:ph type="body" idx="1"/>
          </p:nvPr>
        </p:nvSpPr>
        <p:spPr>
          <a:xfrm>
            <a:off x="692029" y="1640263"/>
            <a:ext cx="6972300" cy="15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63"/>
              <a:buFont typeface="Arial"/>
              <a:buNone/>
            </a:pPr>
            <a:r>
              <a:rPr lang="en-US" sz="4250">
                <a:latin typeface="Encode Sans Black"/>
                <a:ea typeface="Encode Sans Black"/>
                <a:cs typeface="Encode Sans Black"/>
                <a:sym typeface="Encode Sans Black"/>
              </a:rPr>
              <a:t>Subaward Update</a:t>
            </a:r>
            <a:endParaRPr sz="4250">
              <a:latin typeface="Encode Sans Black"/>
              <a:ea typeface="Encode Sans Black"/>
              <a:cs typeface="Encode Sans Black"/>
              <a:sym typeface="Encode Sans Black"/>
            </a:endParaRPr>
          </a:p>
        </p:txBody>
      </p:sp>
      <p:sp>
        <p:nvSpPr>
          <p:cNvPr id="139" name="Google Shape;139;p24"/>
          <p:cNvSpPr txBox="1"/>
          <p:nvPr/>
        </p:nvSpPr>
        <p:spPr>
          <a:xfrm>
            <a:off x="692029" y="4308048"/>
            <a:ext cx="6656700" cy="18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"/>
              <a:buFont typeface="Arial"/>
              <a:buNone/>
            </a:pPr>
            <a:r>
              <a:rPr lang="en-US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August 10, 2023  </a:t>
            </a:r>
            <a:r>
              <a:rPr lang="en-US" sz="2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MRAM</a:t>
            </a:r>
            <a:endParaRPr/>
          </a:p>
          <a:p>
            <a:pPr marL="0" marR="0" lvl="0" indent="0" algn="l" rtl="0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500"/>
              <a:buFont typeface="Arial"/>
              <a:buNone/>
            </a:pPr>
            <a:r>
              <a:rPr lang="en-US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Amanda Snyder &amp; Josy Combs</a:t>
            </a:r>
            <a:endParaRPr/>
          </a:p>
          <a:p>
            <a:pPr marL="0" marR="0" lvl="0" indent="0" algn="l" rtl="0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500"/>
              <a:buFont typeface="Arial"/>
              <a:buNone/>
            </a:pPr>
            <a:r>
              <a:rPr lang="en-US" sz="2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Office of Sponsored Programs</a:t>
            </a:r>
            <a:endParaRPr/>
          </a:p>
          <a:p>
            <a:pPr marL="0" marR="0" lvl="0" indent="0" algn="l" rtl="0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35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5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>
                <a:latin typeface="Encode Sans Black"/>
                <a:ea typeface="Encode Sans Black"/>
                <a:cs typeface="Encode Sans Black"/>
                <a:sym typeface="Encode Sans Black"/>
              </a:rPr>
              <a:t>What needs to be in place to pay a subrecipient:  </a:t>
            </a:r>
            <a:endParaRPr>
              <a:latin typeface="Encode Sans Black"/>
              <a:ea typeface="Encode Sans Black"/>
              <a:cs typeface="Encode Sans Black"/>
              <a:sym typeface="Encode Sans Black"/>
            </a:endParaRPr>
          </a:p>
        </p:txBody>
      </p:sp>
      <p:sp>
        <p:nvSpPr>
          <p:cNvPr id="146" name="Google Shape;146;p25"/>
          <p:cNvSpPr txBox="1">
            <a:spLocks noGrp="1"/>
          </p:cNvSpPr>
          <p:nvPr>
            <p:ph type="body" idx="2"/>
          </p:nvPr>
        </p:nvSpPr>
        <p:spPr>
          <a:xfrm>
            <a:off x="665905" y="1656600"/>
            <a:ext cx="8196300" cy="261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81000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SzPts val="2400"/>
              <a:buChar char="&gt;"/>
            </a:pPr>
            <a:r>
              <a:rPr lang="en-US"/>
              <a:t>Prime Award available in Workday</a:t>
            </a:r>
            <a:endParaRPr/>
          </a:p>
          <a:p>
            <a:pPr marL="914400" marR="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-US"/>
              <a:t>Sponsor approval in place for each subaward</a:t>
            </a:r>
            <a:endParaRPr/>
          </a:p>
          <a:p>
            <a:pPr marL="914400" marR="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-US"/>
              <a:t>Subaward end dates need to fall within prime award dates </a:t>
            </a:r>
            <a:endParaRPr/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-US"/>
              <a:t>Subrecipient as supplier in Workday</a:t>
            </a:r>
            <a:endParaRPr/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-US"/>
              <a:t>Subrecipient as subrecipient in SAGE &amp; Workday</a:t>
            </a:r>
            <a:endParaRPr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Merriweather Sans"/>
              <a:buChar char="&gt;"/>
            </a:pPr>
            <a:r>
              <a:rPr lang="en-US" sz="2400"/>
              <a:t>Award line for </a:t>
            </a:r>
            <a:r>
              <a:rPr lang="en-US"/>
              <a:t>each</a:t>
            </a:r>
            <a:r>
              <a:rPr lang="en-US" sz="2400"/>
              <a:t> subaward</a:t>
            </a:r>
            <a:endParaRPr/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-US"/>
              <a:t>Supplier Contract</a:t>
            </a:r>
            <a:endParaRPr/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-US"/>
              <a:t>Purchase Order</a:t>
            </a:r>
            <a:endParaRPr/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-US"/>
              <a:t>Fully executed subaward 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6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>
                <a:latin typeface="Encode Sans Black"/>
                <a:ea typeface="Encode Sans Black"/>
                <a:cs typeface="Encode Sans Black"/>
                <a:sym typeface="Encode Sans Black"/>
              </a:rPr>
              <a:t>Setting the Stage for a Subaward </a:t>
            </a:r>
            <a:endParaRPr>
              <a:latin typeface="Encode Sans Black"/>
              <a:ea typeface="Encode Sans Black"/>
              <a:cs typeface="Encode Sans Black"/>
              <a:sym typeface="Encode Sans Black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>
                <a:latin typeface="Encode Sans Black"/>
                <a:ea typeface="Encode Sans Black"/>
                <a:cs typeface="Encode Sans Black"/>
                <a:sym typeface="Encode Sans Black"/>
              </a:rPr>
              <a:t>There must be an Award Line in Workday</a:t>
            </a:r>
            <a:endParaRPr>
              <a:latin typeface="Encode Sans Black"/>
              <a:ea typeface="Encode Sans Black"/>
              <a:cs typeface="Encode Sans Black"/>
              <a:sym typeface="Encode Sans Black"/>
            </a:endParaRPr>
          </a:p>
        </p:txBody>
      </p:sp>
      <p:sp>
        <p:nvSpPr>
          <p:cNvPr id="153" name="Google Shape;153;p26"/>
          <p:cNvSpPr txBox="1">
            <a:spLocks noGrp="1"/>
          </p:cNvSpPr>
          <p:nvPr>
            <p:ph type="body" idx="2"/>
          </p:nvPr>
        </p:nvSpPr>
        <p:spPr>
          <a:xfrm>
            <a:off x="665905" y="1752600"/>
            <a:ext cx="8196300" cy="261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81000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SzPts val="2400"/>
              <a:buChar char="&gt;"/>
            </a:pPr>
            <a:r>
              <a:rPr lang="en-US"/>
              <a:t>Prime Award must be available in Workday</a:t>
            </a:r>
            <a:endParaRPr/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-US"/>
              <a:t>Each Subaward must have an award line (Grant ID)</a:t>
            </a:r>
            <a:endParaRPr/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-US"/>
              <a:t>Don’t have an award line in WD for each subaward?  </a:t>
            </a:r>
            <a:endParaRPr/>
          </a:p>
          <a:p>
            <a:pPr marL="914400" marR="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-US"/>
              <a:t>Submit a SAGE Award Modifications Request, for a  </a:t>
            </a:r>
            <a:r>
              <a:rPr lang="en-US" u="sng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Subaward Addition</a:t>
            </a:r>
            <a:r>
              <a:rPr lang="en-US"/>
              <a:t>, include a SAGE Budget for each Subaward being requested </a:t>
            </a:r>
            <a:endParaRPr/>
          </a:p>
          <a:p>
            <a:pPr marL="457200" marR="0" lvl="0" indent="0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7"/>
          <p:cNvSpPr/>
          <p:nvPr/>
        </p:nvSpPr>
        <p:spPr>
          <a:xfrm rot="5400000">
            <a:off x="7769850" y="1648470"/>
            <a:ext cx="648000" cy="490500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DBD4EB"/>
              </a:gs>
              <a:gs pos="100000">
                <a:srgbClr val="9180BB"/>
              </a:gs>
            </a:gsLst>
            <a:lin ang="5400012" scaled="0"/>
          </a:gra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9" name="Google Shape;159;p27"/>
          <p:cNvSpPr/>
          <p:nvPr/>
        </p:nvSpPr>
        <p:spPr>
          <a:xfrm rot="5400000">
            <a:off x="7637550" y="5837250"/>
            <a:ext cx="1095300" cy="698400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DBD4EB"/>
              </a:gs>
              <a:gs pos="100000">
                <a:srgbClr val="9180BB"/>
              </a:gs>
            </a:gsLst>
            <a:lin ang="5400012" scaled="0"/>
          </a:gra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0" name="Google Shape;160;p27"/>
          <p:cNvSpPr/>
          <p:nvPr/>
        </p:nvSpPr>
        <p:spPr>
          <a:xfrm>
            <a:off x="5045464" y="2360295"/>
            <a:ext cx="1638600" cy="1337700"/>
          </a:xfrm>
          <a:prstGeom prst="roundRect">
            <a:avLst>
              <a:gd name="adj" fmla="val 10000"/>
            </a:avLst>
          </a:prstGeom>
          <a:solidFill>
            <a:srgbClr val="E8D3A2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Submit Subaward Request in SAGE</a:t>
            </a:r>
            <a:endParaRPr sz="1100" b="1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90000"/>
              </a:lnSpc>
              <a:spcBef>
                <a:spcPts val="455"/>
              </a:spcBef>
              <a:spcAft>
                <a:spcPts val="0"/>
              </a:spcAft>
              <a:buNone/>
            </a:pPr>
            <a:endParaRPr sz="1100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1" name="Google Shape;161;p27"/>
          <p:cNvSpPr/>
          <p:nvPr/>
        </p:nvSpPr>
        <p:spPr>
          <a:xfrm>
            <a:off x="5034659" y="409660"/>
            <a:ext cx="1638600" cy="1337700"/>
          </a:xfrm>
          <a:prstGeom prst="roundRect">
            <a:avLst>
              <a:gd name="adj" fmla="val 10000"/>
            </a:avLst>
          </a:prstGeom>
          <a:solidFill>
            <a:srgbClr val="E8D3A2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Calibri"/>
              <a:buNone/>
            </a:pPr>
            <a:r>
              <a:rPr lang="en-US" sz="1100" b="1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Is the Subrecipient a Supplier in Workday?</a:t>
            </a:r>
            <a:endParaRPr sz="1200" b="1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90000"/>
              </a:lnSpc>
              <a:spcBef>
                <a:spcPts val="455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80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No? Have subrecipient follow Procurement steps for UW Supplier registration</a:t>
            </a:r>
            <a:endParaRPr sz="1200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2" name="Google Shape;162;p27"/>
          <p:cNvSpPr/>
          <p:nvPr/>
        </p:nvSpPr>
        <p:spPr>
          <a:xfrm>
            <a:off x="7264829" y="409660"/>
            <a:ext cx="1638600" cy="1337700"/>
          </a:xfrm>
          <a:prstGeom prst="roundRect">
            <a:avLst>
              <a:gd name="adj" fmla="val 10000"/>
            </a:avLst>
          </a:prstGeom>
          <a:solidFill>
            <a:srgbClr val="E8D3A2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Calibri"/>
              <a:buNone/>
            </a:pPr>
            <a:r>
              <a:rPr lang="en-US" sz="1100" b="1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Are they also a Subrecipient in Workday?</a:t>
            </a:r>
            <a:endParaRPr sz="1200" b="1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90000"/>
              </a:lnSpc>
              <a:spcBef>
                <a:spcPts val="455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No? Send Award Portal ticket asking for the subrecipient to be added. </a:t>
            </a:r>
            <a:endParaRPr sz="1100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3" name="Google Shape;163;p27"/>
          <p:cNvSpPr/>
          <p:nvPr/>
        </p:nvSpPr>
        <p:spPr>
          <a:xfrm>
            <a:off x="6658087" y="1014372"/>
            <a:ext cx="480000" cy="500400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DBD4EB"/>
              </a:gs>
              <a:gs pos="100000">
                <a:srgbClr val="9180BB"/>
              </a:gs>
            </a:gsLst>
            <a:lin ang="5400012" scaled="0"/>
          </a:gra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4" name="Google Shape;164;p27"/>
          <p:cNvSpPr/>
          <p:nvPr/>
        </p:nvSpPr>
        <p:spPr>
          <a:xfrm>
            <a:off x="7276723" y="2366520"/>
            <a:ext cx="1638600" cy="1337700"/>
          </a:xfrm>
          <a:prstGeom prst="roundRect">
            <a:avLst>
              <a:gd name="adj" fmla="val 10000"/>
            </a:avLst>
          </a:prstGeom>
          <a:solidFill>
            <a:srgbClr val="E8D3A2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Calibri"/>
              <a:buNone/>
            </a:pPr>
            <a:r>
              <a:rPr lang="en-US" sz="1100" b="1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Begin </a:t>
            </a:r>
            <a:r>
              <a:rPr lang="en-US" sz="1100" b="1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Subaward Request</a:t>
            </a:r>
            <a:r>
              <a:rPr lang="en-US" sz="1100" b="1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 in SAGE</a:t>
            </a:r>
            <a:endParaRPr sz="1100" b="1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90000"/>
              </a:lnSpc>
              <a:spcBef>
                <a:spcPts val="455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Subrecipients not in SAGE require additional steps </a:t>
            </a:r>
            <a:r>
              <a:rPr lang="en-US" sz="8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4"/>
              </a:rPr>
              <a:t>review guidance</a:t>
            </a:r>
            <a:r>
              <a:rPr lang="en-US" sz="80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100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5" name="Google Shape;165;p27"/>
          <p:cNvSpPr/>
          <p:nvPr/>
        </p:nvSpPr>
        <p:spPr>
          <a:xfrm>
            <a:off x="2139276" y="1023600"/>
            <a:ext cx="480000" cy="500400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DBD4EB"/>
              </a:gs>
              <a:gs pos="100000">
                <a:srgbClr val="9180BB"/>
              </a:gs>
            </a:gsLst>
            <a:lin ang="5400012" scaled="0"/>
          </a:gra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6" name="Google Shape;166;p27"/>
          <p:cNvSpPr/>
          <p:nvPr/>
        </p:nvSpPr>
        <p:spPr>
          <a:xfrm>
            <a:off x="2783706" y="4654425"/>
            <a:ext cx="1704300" cy="1337700"/>
          </a:xfrm>
          <a:prstGeom prst="roundRect">
            <a:avLst>
              <a:gd name="adj" fmla="val 10000"/>
            </a:avLst>
          </a:prstGeom>
          <a:solidFill>
            <a:schemeClr val="accent3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OSP requests Supplier Contract &amp; Purchase Order</a:t>
            </a:r>
            <a:endParaRPr sz="1100" b="1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OSP submits request to Procurement for Supplier Contract &amp; PO</a:t>
            </a:r>
            <a:endParaRPr sz="900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7" name="Google Shape;167;p27"/>
          <p:cNvSpPr/>
          <p:nvPr/>
        </p:nvSpPr>
        <p:spPr>
          <a:xfrm>
            <a:off x="2783706" y="2360295"/>
            <a:ext cx="1716000" cy="1337700"/>
          </a:xfrm>
          <a:prstGeom prst="roundRect">
            <a:avLst>
              <a:gd name="adj" fmla="val 10000"/>
            </a:avLst>
          </a:prstGeom>
          <a:solidFill>
            <a:schemeClr val="accent3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OSP Administrator Assigned</a:t>
            </a:r>
            <a:endParaRPr sz="1100" b="1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100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OSP Manager/designee does preliminary review then OSP Admin drafts subaward</a:t>
            </a:r>
            <a:endParaRPr sz="900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8" name="Google Shape;168;p27"/>
          <p:cNvSpPr/>
          <p:nvPr/>
        </p:nvSpPr>
        <p:spPr>
          <a:xfrm rot="10800000">
            <a:off x="4565464" y="2966700"/>
            <a:ext cx="480000" cy="500400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DBD4EB"/>
              </a:gs>
              <a:gs pos="100000">
                <a:srgbClr val="9180BB"/>
              </a:gs>
            </a:gsLst>
            <a:lin ang="5400012" scaled="0"/>
          </a:gra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9" name="Google Shape;169;p27"/>
          <p:cNvSpPr/>
          <p:nvPr/>
        </p:nvSpPr>
        <p:spPr>
          <a:xfrm>
            <a:off x="525303" y="2366520"/>
            <a:ext cx="1638600" cy="1337700"/>
          </a:xfrm>
          <a:prstGeom prst="roundRect">
            <a:avLst>
              <a:gd name="adj" fmla="val 10000"/>
            </a:avLst>
          </a:prstGeom>
          <a:solidFill>
            <a:schemeClr val="accent3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OSP Issues Subaward to Subrecipient</a:t>
            </a:r>
            <a:endParaRPr sz="1100" b="1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OSP admin issues subaward to subrecipient, CC’s dept</a:t>
            </a:r>
            <a:endParaRPr sz="900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0" name="Google Shape;170;p27"/>
          <p:cNvSpPr/>
          <p:nvPr/>
        </p:nvSpPr>
        <p:spPr>
          <a:xfrm rot="10800000">
            <a:off x="2318955" y="2992845"/>
            <a:ext cx="480000" cy="500400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DBD4EB"/>
              </a:gs>
              <a:gs pos="100000">
                <a:srgbClr val="9180BB"/>
              </a:gs>
            </a:gsLst>
            <a:lin ang="5400012" scaled="0"/>
          </a:gra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1" name="Google Shape;171;p27"/>
          <p:cNvSpPr/>
          <p:nvPr/>
        </p:nvSpPr>
        <p:spPr>
          <a:xfrm>
            <a:off x="537197" y="4654425"/>
            <a:ext cx="1638600" cy="1337700"/>
          </a:xfrm>
          <a:prstGeom prst="roundRect">
            <a:avLst>
              <a:gd name="adj" fmla="val 10000"/>
            </a:avLst>
          </a:prstGeom>
          <a:solidFill>
            <a:schemeClr val="accent3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Review &amp; Negotiation</a:t>
            </a:r>
            <a:endParaRPr sz="1100" b="1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None/>
            </a:pPr>
            <a:endParaRPr sz="800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Subrecipient reviews &amp; returns Partially Executed Agreement</a:t>
            </a:r>
            <a:endParaRPr sz="800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90000"/>
              </a:lnSpc>
              <a:spcBef>
                <a:spcPts val="455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80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OSP admin negotiates terms, if necessary</a:t>
            </a:r>
            <a:endParaRPr sz="1100">
              <a:solidFill>
                <a:srgbClr val="E8D3A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2" name="Google Shape;172;p27"/>
          <p:cNvSpPr/>
          <p:nvPr/>
        </p:nvSpPr>
        <p:spPr>
          <a:xfrm rot="10800000">
            <a:off x="6811973" y="3045757"/>
            <a:ext cx="480000" cy="500400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DBD4EB"/>
              </a:gs>
              <a:gs pos="100000">
                <a:srgbClr val="9180BB"/>
              </a:gs>
            </a:gsLst>
            <a:lin ang="5400012" scaled="0"/>
          </a:gra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3" name="Google Shape;173;p27"/>
          <p:cNvSpPr/>
          <p:nvPr/>
        </p:nvSpPr>
        <p:spPr>
          <a:xfrm rot="5400000">
            <a:off x="535827" y="3767460"/>
            <a:ext cx="648000" cy="490500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DBD4EB"/>
              </a:gs>
              <a:gs pos="100000">
                <a:srgbClr val="9180BB"/>
              </a:gs>
            </a:gsLst>
            <a:lin ang="5400012" scaled="0"/>
          </a:gra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4" name="Google Shape;174;p27"/>
          <p:cNvSpPr/>
          <p:nvPr/>
        </p:nvSpPr>
        <p:spPr>
          <a:xfrm>
            <a:off x="5095786" y="4648200"/>
            <a:ext cx="1638600" cy="1337700"/>
          </a:xfrm>
          <a:prstGeom prst="roundRect">
            <a:avLst>
              <a:gd name="adj" fmla="val 10000"/>
            </a:avLst>
          </a:prstGeom>
          <a:solidFill>
            <a:schemeClr val="accent3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Calibri"/>
              <a:buNone/>
            </a:pPr>
            <a:r>
              <a:rPr lang="en-US" sz="1100" b="1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Procurement Creates Supplier Contract &amp; Purchase Order in Workday</a:t>
            </a:r>
            <a:endParaRPr sz="1200" b="1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90000"/>
              </a:lnSpc>
              <a:spcBef>
                <a:spcPts val="455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Procurement routes PO to Campus Grant Manager in Workday</a:t>
            </a:r>
            <a:endParaRPr sz="1100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5" name="Google Shape;175;p27"/>
          <p:cNvSpPr/>
          <p:nvPr/>
        </p:nvSpPr>
        <p:spPr>
          <a:xfrm>
            <a:off x="7741518" y="3770569"/>
            <a:ext cx="1107600" cy="408000"/>
          </a:xfrm>
          <a:prstGeom prst="wedgeRoundRectCallout">
            <a:avLst>
              <a:gd name="adj1" fmla="val 18399"/>
              <a:gd name="adj2" fmla="val -88546"/>
              <a:gd name="adj3" fmla="val 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SAGE Status = “Composing” </a:t>
            </a:r>
            <a:endParaRPr sz="800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6" name="Google Shape;176;p27"/>
          <p:cNvSpPr/>
          <p:nvPr/>
        </p:nvSpPr>
        <p:spPr>
          <a:xfrm>
            <a:off x="5791200" y="3810000"/>
            <a:ext cx="914400" cy="408000"/>
          </a:xfrm>
          <a:prstGeom prst="wedgeRoundRectCallout">
            <a:avLst>
              <a:gd name="adj1" fmla="val 18093"/>
              <a:gd name="adj2" fmla="val -97127"/>
              <a:gd name="adj3" fmla="val 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SAGE Status = “IN OSP” </a:t>
            </a:r>
            <a:endParaRPr sz="800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7" name="Google Shape;177;p27"/>
          <p:cNvSpPr/>
          <p:nvPr/>
        </p:nvSpPr>
        <p:spPr>
          <a:xfrm>
            <a:off x="1407000" y="3859200"/>
            <a:ext cx="1107600" cy="408000"/>
          </a:xfrm>
          <a:prstGeom prst="wedgeRoundRectCallout">
            <a:avLst>
              <a:gd name="adj1" fmla="val 6151"/>
              <a:gd name="adj2" fmla="val -110374"/>
              <a:gd name="adj3" fmla="val 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SAGE Status = “Issued” </a:t>
            </a:r>
            <a:endParaRPr sz="800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8" name="Google Shape;178;p27"/>
          <p:cNvSpPr/>
          <p:nvPr/>
        </p:nvSpPr>
        <p:spPr>
          <a:xfrm>
            <a:off x="3352800" y="3849626"/>
            <a:ext cx="1107600" cy="408000"/>
          </a:xfrm>
          <a:prstGeom prst="wedgeRoundRectCallout">
            <a:avLst>
              <a:gd name="adj1" fmla="val 18093"/>
              <a:gd name="adj2" fmla="val -97127"/>
              <a:gd name="adj3" fmla="val 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SAGE Status = “OSP Assigned” </a:t>
            </a:r>
            <a:endParaRPr sz="800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9" name="Google Shape;179;p27"/>
          <p:cNvSpPr/>
          <p:nvPr/>
        </p:nvSpPr>
        <p:spPr>
          <a:xfrm>
            <a:off x="2783706" y="411559"/>
            <a:ext cx="1704300" cy="1344000"/>
          </a:xfrm>
          <a:prstGeom prst="roundRect">
            <a:avLst>
              <a:gd name="adj" fmla="val 10000"/>
            </a:avLst>
          </a:prstGeom>
          <a:solidFill>
            <a:srgbClr val="E8D3A2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455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Award Line (GR#) for Subaward in Workday? </a:t>
            </a:r>
            <a:endParaRPr sz="1100" b="1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90000"/>
              </a:lnSpc>
              <a:spcBef>
                <a:spcPts val="455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No? Submit </a:t>
            </a:r>
            <a:r>
              <a:rPr lang="en-US" sz="8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5"/>
              </a:rPr>
              <a:t>Award Modification Request (GCA)</a:t>
            </a:r>
            <a:r>
              <a:rPr lang="en-US" sz="80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 provide a budget worksheet for each subaward.</a:t>
            </a:r>
            <a:endParaRPr sz="800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0" name="Google Shape;180;p27"/>
          <p:cNvSpPr/>
          <p:nvPr/>
        </p:nvSpPr>
        <p:spPr>
          <a:xfrm>
            <a:off x="6719214" y="5199403"/>
            <a:ext cx="480000" cy="500400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DBD4EB"/>
              </a:gs>
              <a:gs pos="100000">
                <a:srgbClr val="9180BB"/>
              </a:gs>
            </a:gsLst>
            <a:lin ang="5400012" scaled="0"/>
          </a:gra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1" name="Google Shape;181;p27"/>
          <p:cNvSpPr/>
          <p:nvPr/>
        </p:nvSpPr>
        <p:spPr>
          <a:xfrm>
            <a:off x="4476060" y="5225133"/>
            <a:ext cx="480000" cy="500400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DBD4EB"/>
              </a:gs>
              <a:gs pos="100000">
                <a:srgbClr val="9180BB"/>
              </a:gs>
            </a:gsLst>
            <a:lin ang="5400012" scaled="0"/>
          </a:gra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2" name="Google Shape;182;p27"/>
          <p:cNvSpPr/>
          <p:nvPr/>
        </p:nvSpPr>
        <p:spPr>
          <a:xfrm>
            <a:off x="4472705" y="1017874"/>
            <a:ext cx="480000" cy="500400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DBD4EB"/>
              </a:gs>
              <a:gs pos="100000">
                <a:srgbClr val="9180BB"/>
              </a:gs>
            </a:gsLst>
            <a:lin ang="5400012" scaled="0"/>
          </a:gra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3" name="Google Shape;183;p27"/>
          <p:cNvSpPr/>
          <p:nvPr/>
        </p:nvSpPr>
        <p:spPr>
          <a:xfrm>
            <a:off x="2175874" y="5201603"/>
            <a:ext cx="480000" cy="500400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DBD4EB"/>
              </a:gs>
              <a:gs pos="100000">
                <a:srgbClr val="9180BB"/>
              </a:gs>
            </a:gsLst>
            <a:lin ang="5400012" scaled="0"/>
          </a:gra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4" name="Google Shape;184;p27"/>
          <p:cNvSpPr/>
          <p:nvPr/>
        </p:nvSpPr>
        <p:spPr>
          <a:xfrm>
            <a:off x="450277" y="411559"/>
            <a:ext cx="1704300" cy="1344000"/>
          </a:xfrm>
          <a:prstGeom prst="roundRect">
            <a:avLst>
              <a:gd name="adj" fmla="val 10000"/>
            </a:avLst>
          </a:prstGeom>
          <a:solidFill>
            <a:srgbClr val="E8D3A2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455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Prime Award from sponsor available in Workday?</a:t>
            </a:r>
            <a:endParaRPr sz="1100" b="1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455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Sponsor approval in place for each subaward</a:t>
            </a:r>
            <a:endParaRPr sz="800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455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Subaward dates need to fall within prime award dates</a:t>
            </a:r>
            <a:endParaRPr sz="1100" b="1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90000"/>
              </a:lnSpc>
              <a:spcBef>
                <a:spcPts val="455"/>
              </a:spcBef>
              <a:spcAft>
                <a:spcPts val="0"/>
              </a:spcAft>
              <a:buNone/>
            </a:pPr>
            <a:endParaRPr sz="1100" b="1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5" name="Google Shape;185;p27"/>
          <p:cNvSpPr/>
          <p:nvPr/>
        </p:nvSpPr>
        <p:spPr>
          <a:xfrm>
            <a:off x="7276723" y="4648200"/>
            <a:ext cx="1638600" cy="1337700"/>
          </a:xfrm>
          <a:prstGeom prst="roundRect">
            <a:avLst>
              <a:gd name="adj" fmla="val 10000"/>
            </a:avLst>
          </a:prstGeom>
          <a:solidFill>
            <a:srgbClr val="E8D3A2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Campus Reviews &amp; Approves PO </a:t>
            </a:r>
            <a:endParaRPr sz="1200" b="1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None/>
            </a:pPr>
            <a:endParaRPr sz="800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1. Grant Manager reviews &amp; approves PO</a:t>
            </a:r>
            <a:endParaRPr sz="1200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2. </a:t>
            </a:r>
            <a:r>
              <a:rPr lang="en-US" sz="800" b="1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Grant Manager provides PO # to OSP</a:t>
            </a:r>
            <a:endParaRPr sz="1100" b="1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6" name="Google Shape;186;p27"/>
          <p:cNvSpPr/>
          <p:nvPr/>
        </p:nvSpPr>
        <p:spPr>
          <a:xfrm>
            <a:off x="152400" y="6400800"/>
            <a:ext cx="838200" cy="381000"/>
          </a:xfrm>
          <a:prstGeom prst="roundRect">
            <a:avLst>
              <a:gd name="adj" fmla="val 10000"/>
            </a:avLst>
          </a:prstGeom>
          <a:solidFill>
            <a:srgbClr val="E8D3A2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455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Campus </a:t>
            </a:r>
            <a:endParaRPr sz="800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7" name="Google Shape;187;p27"/>
          <p:cNvSpPr/>
          <p:nvPr/>
        </p:nvSpPr>
        <p:spPr>
          <a:xfrm>
            <a:off x="1143000" y="6400800"/>
            <a:ext cx="3048000" cy="381000"/>
          </a:xfrm>
          <a:prstGeom prst="roundRect">
            <a:avLst>
              <a:gd name="adj" fmla="val 10000"/>
            </a:avLst>
          </a:prstGeom>
          <a:solidFill>
            <a:schemeClr val="accent3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455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Central Offices: OSP, Procurement, GCA</a:t>
            </a:r>
            <a:endParaRPr sz="800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8" name="Google Shape;188;p27"/>
          <p:cNvSpPr txBox="1"/>
          <p:nvPr/>
        </p:nvSpPr>
        <p:spPr>
          <a:xfrm>
            <a:off x="8382000" y="0"/>
            <a:ext cx="762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4B2E83"/>
                </a:solidFill>
                <a:latin typeface="Encode Sans"/>
                <a:ea typeface="Encode Sans"/>
                <a:cs typeface="Encode Sans"/>
                <a:sym typeface="Encode Sans"/>
              </a:rPr>
              <a:t>1 of 2</a:t>
            </a:r>
            <a:endParaRPr>
              <a:solidFill>
                <a:srgbClr val="4B2E83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8"/>
          <p:cNvSpPr/>
          <p:nvPr/>
        </p:nvSpPr>
        <p:spPr>
          <a:xfrm>
            <a:off x="6766800" y="1575000"/>
            <a:ext cx="472200" cy="482400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DBD4EB"/>
              </a:gs>
              <a:gs pos="100000">
                <a:srgbClr val="9180BB"/>
              </a:gs>
            </a:gsLst>
            <a:lin ang="5400012" scaled="0"/>
          </a:gra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4" name="Google Shape;194;p28"/>
          <p:cNvSpPr/>
          <p:nvPr/>
        </p:nvSpPr>
        <p:spPr>
          <a:xfrm>
            <a:off x="403500" y="914400"/>
            <a:ext cx="1611900" cy="1289400"/>
          </a:xfrm>
          <a:prstGeom prst="roundRect">
            <a:avLst>
              <a:gd name="adj" fmla="val 10000"/>
            </a:avLst>
          </a:prstGeom>
          <a:solidFill>
            <a:schemeClr val="accent3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OSP Signs  &amp; Activates Subaward</a:t>
            </a:r>
            <a:endParaRPr sz="1100" b="1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OSP adds PO # to agreement, signs, and returns to Subrecipient, CC’s department</a:t>
            </a:r>
            <a:endParaRPr sz="900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5" name="Google Shape;195;p28"/>
          <p:cNvSpPr/>
          <p:nvPr/>
        </p:nvSpPr>
        <p:spPr>
          <a:xfrm>
            <a:off x="525509" y="2401805"/>
            <a:ext cx="1455600" cy="393300"/>
          </a:xfrm>
          <a:prstGeom prst="wedgeRoundRectCallout">
            <a:avLst>
              <a:gd name="adj1" fmla="val 18093"/>
              <a:gd name="adj2" fmla="val -97127"/>
              <a:gd name="adj3" fmla="val 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SAGE Status = “Active” </a:t>
            </a:r>
            <a:endParaRPr sz="900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6" name="Google Shape;196;p28"/>
          <p:cNvSpPr/>
          <p:nvPr/>
        </p:nvSpPr>
        <p:spPr>
          <a:xfrm>
            <a:off x="2689500" y="914400"/>
            <a:ext cx="1791300" cy="1289400"/>
          </a:xfrm>
          <a:prstGeom prst="roundRect">
            <a:avLst>
              <a:gd name="adj" fmla="val 10000"/>
            </a:avLst>
          </a:prstGeom>
          <a:solidFill>
            <a:schemeClr val="accent3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GCA Activates Award Line in Workday</a:t>
            </a:r>
            <a:endParaRPr sz="1100" b="1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GCA receives notice of the PO &amp; activates Award Line in Workday</a:t>
            </a:r>
            <a:endParaRPr sz="900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7" name="Google Shape;197;p28"/>
          <p:cNvSpPr/>
          <p:nvPr/>
        </p:nvSpPr>
        <p:spPr>
          <a:xfrm>
            <a:off x="2003700" y="1575905"/>
            <a:ext cx="472200" cy="482400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DBD4EB"/>
              </a:gs>
              <a:gs pos="100000">
                <a:srgbClr val="9180BB"/>
              </a:gs>
            </a:gsLst>
            <a:lin ang="5400012" scaled="0"/>
          </a:gra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8" name="Google Shape;198;p28"/>
          <p:cNvSpPr/>
          <p:nvPr/>
        </p:nvSpPr>
        <p:spPr>
          <a:xfrm rot="5400000">
            <a:off x="584100" y="25500"/>
            <a:ext cx="762000" cy="711000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DBD4EB"/>
              </a:gs>
              <a:gs pos="100000">
                <a:srgbClr val="9180BB"/>
              </a:gs>
            </a:gsLst>
            <a:lin ang="5400012" scaled="0"/>
          </a:gra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9" name="Google Shape;199;p28"/>
          <p:cNvSpPr/>
          <p:nvPr/>
        </p:nvSpPr>
        <p:spPr>
          <a:xfrm>
            <a:off x="4480800" y="1641930"/>
            <a:ext cx="472200" cy="482400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DBD4EB"/>
              </a:gs>
              <a:gs pos="100000">
                <a:srgbClr val="9180BB"/>
              </a:gs>
            </a:gsLst>
            <a:lin ang="5400012" scaled="0"/>
          </a:gra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0" name="Google Shape;200;p28"/>
          <p:cNvSpPr/>
          <p:nvPr/>
        </p:nvSpPr>
        <p:spPr>
          <a:xfrm>
            <a:off x="152400" y="6400800"/>
            <a:ext cx="838200" cy="381000"/>
          </a:xfrm>
          <a:prstGeom prst="roundRect">
            <a:avLst>
              <a:gd name="adj" fmla="val 10000"/>
            </a:avLst>
          </a:prstGeom>
          <a:solidFill>
            <a:srgbClr val="E8D3A2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455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Campus </a:t>
            </a:r>
            <a:endParaRPr sz="800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1" name="Google Shape;201;p28"/>
          <p:cNvSpPr/>
          <p:nvPr/>
        </p:nvSpPr>
        <p:spPr>
          <a:xfrm>
            <a:off x="1143000" y="6400800"/>
            <a:ext cx="3048000" cy="381000"/>
          </a:xfrm>
          <a:prstGeom prst="roundRect">
            <a:avLst>
              <a:gd name="adj" fmla="val 10000"/>
            </a:avLst>
          </a:prstGeom>
          <a:solidFill>
            <a:schemeClr val="accent3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455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Central Offices: OSP, Procurement, GCA</a:t>
            </a:r>
            <a:endParaRPr sz="800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2" name="Google Shape;202;p28"/>
          <p:cNvSpPr/>
          <p:nvPr/>
        </p:nvSpPr>
        <p:spPr>
          <a:xfrm>
            <a:off x="2438400" y="2426100"/>
            <a:ext cx="2133600" cy="393300"/>
          </a:xfrm>
          <a:prstGeom prst="wedgeRoundRectCallout">
            <a:avLst>
              <a:gd name="adj1" fmla="val 18093"/>
              <a:gd name="adj2" fmla="val -97127"/>
              <a:gd name="adj3" fmla="val 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WORKDAY Status changes from ”Pending Subaward" to "Open"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3" name="Google Shape;203;p28"/>
          <p:cNvSpPr/>
          <p:nvPr/>
        </p:nvSpPr>
        <p:spPr>
          <a:xfrm>
            <a:off x="5105400" y="920400"/>
            <a:ext cx="1676400" cy="1289400"/>
          </a:xfrm>
          <a:prstGeom prst="roundRect">
            <a:avLst>
              <a:gd name="adj" fmla="val 10000"/>
            </a:avLst>
          </a:prstGeom>
          <a:solidFill>
            <a:srgbClr val="4B2E83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Calibri"/>
              <a:buNone/>
            </a:pPr>
            <a:r>
              <a:rPr lang="en-US" sz="1200" b="1">
                <a:solidFill>
                  <a:srgbClr val="E8D3A2"/>
                </a:solidFill>
                <a:latin typeface="Open Sans"/>
                <a:ea typeface="Open Sans"/>
                <a:cs typeface="Open Sans"/>
                <a:sym typeface="Open Sans"/>
              </a:rPr>
              <a:t>Invoice Submission</a:t>
            </a:r>
            <a:endParaRPr sz="1300" b="1">
              <a:solidFill>
                <a:srgbClr val="E8D3A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90000"/>
              </a:lnSpc>
              <a:spcBef>
                <a:spcPts val="455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E8D3A2"/>
                </a:solidFill>
                <a:latin typeface="Open Sans"/>
                <a:ea typeface="Open Sans"/>
                <a:cs typeface="Open Sans"/>
                <a:sym typeface="Open Sans"/>
              </a:rPr>
              <a:t>Subrecipients should email invoices to </a:t>
            </a:r>
            <a:r>
              <a:rPr lang="en-US" sz="900" u="sng">
                <a:solidFill>
                  <a:srgbClr val="B7B7B7"/>
                </a:solidFill>
                <a:latin typeface="Open Sans"/>
                <a:ea typeface="Open Sans"/>
                <a:cs typeface="Open Sans"/>
                <a:sym typeface="Open Sans"/>
              </a:rPr>
              <a:t>uwashington@ghxinvoicing.com</a:t>
            </a:r>
            <a:r>
              <a:rPr lang="en-US" sz="900">
                <a:solidFill>
                  <a:srgbClr val="B7B7B7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900">
                <a:solidFill>
                  <a:srgbClr val="E8D3A2"/>
                </a:solidFill>
                <a:latin typeface="Open Sans"/>
                <a:ea typeface="Open Sans"/>
                <a:cs typeface="Open Sans"/>
                <a:sym typeface="Open Sans"/>
              </a:rPr>
              <a:t>with PO# on their invoice</a:t>
            </a:r>
            <a:endParaRPr sz="1100">
              <a:solidFill>
                <a:srgbClr val="E8D3A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4" name="Google Shape;204;p28"/>
          <p:cNvSpPr/>
          <p:nvPr/>
        </p:nvSpPr>
        <p:spPr>
          <a:xfrm>
            <a:off x="7315200" y="920400"/>
            <a:ext cx="1676400" cy="1289400"/>
          </a:xfrm>
          <a:prstGeom prst="roundRect">
            <a:avLst>
              <a:gd name="adj" fmla="val 10000"/>
            </a:avLst>
          </a:prstGeom>
          <a:solidFill>
            <a:srgbClr val="E8D3A2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b="1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Invoice Approval</a:t>
            </a:r>
            <a:endParaRPr sz="1300" b="1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90000"/>
              </a:lnSpc>
              <a:spcBef>
                <a:spcPts val="455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Grant Manager reviews &amp; approves or requests updates from subrecipient</a:t>
            </a:r>
            <a:endParaRPr sz="1300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None/>
            </a:pPr>
            <a:endParaRPr sz="900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PI reviews &amp; Approves Invoice for payment</a:t>
            </a:r>
            <a:endParaRPr sz="1300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None/>
            </a:pPr>
            <a:endParaRPr sz="1200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5" name="Google Shape;205;p28"/>
          <p:cNvSpPr txBox="1"/>
          <p:nvPr/>
        </p:nvSpPr>
        <p:spPr>
          <a:xfrm>
            <a:off x="657225" y="3895725"/>
            <a:ext cx="69795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Review: </a:t>
            </a:r>
            <a:endParaRPr sz="2400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300"/>
              <a:buFont typeface="Merriweather Sans"/>
              <a:buChar char="●"/>
            </a:pPr>
            <a:r>
              <a:rPr lang="en-US" sz="17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Setting up a subaward</a:t>
            </a:r>
            <a:r>
              <a:rPr lang="en-US" sz="170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700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300"/>
              <a:buFont typeface="Merriweather Sans"/>
              <a:buChar char="●"/>
            </a:pPr>
            <a:r>
              <a:rPr lang="en-US" sz="170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UW Procurement - </a:t>
            </a:r>
            <a:r>
              <a:rPr lang="en-US" sz="17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4"/>
              </a:rPr>
              <a:t>For Suppliers</a:t>
            </a:r>
            <a:endParaRPr sz="1700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6" name="Google Shape;206;p28"/>
          <p:cNvSpPr/>
          <p:nvPr/>
        </p:nvSpPr>
        <p:spPr>
          <a:xfrm>
            <a:off x="4267200" y="6400800"/>
            <a:ext cx="1295400" cy="381000"/>
          </a:xfrm>
          <a:prstGeom prst="roundRect">
            <a:avLst>
              <a:gd name="adj" fmla="val 10000"/>
            </a:avLst>
          </a:prstGeom>
          <a:solidFill>
            <a:srgbClr val="4B2E83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455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E8D3A2"/>
                </a:solidFill>
                <a:latin typeface="Open Sans"/>
                <a:ea typeface="Open Sans"/>
                <a:cs typeface="Open Sans"/>
                <a:sym typeface="Open Sans"/>
              </a:rPr>
              <a:t>Subrecipient</a:t>
            </a:r>
            <a:r>
              <a:rPr lang="en-US" sz="110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800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7" name="Google Shape;207;p28"/>
          <p:cNvSpPr txBox="1"/>
          <p:nvPr/>
        </p:nvSpPr>
        <p:spPr>
          <a:xfrm>
            <a:off x="8458200" y="0"/>
            <a:ext cx="685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4B2E83"/>
                </a:solidFill>
                <a:latin typeface="Encode Sans"/>
                <a:ea typeface="Encode Sans"/>
                <a:cs typeface="Encode Sans"/>
                <a:sym typeface="Encode Sans"/>
              </a:rPr>
              <a:t>2 of 2</a:t>
            </a:r>
            <a:endParaRPr>
              <a:solidFill>
                <a:srgbClr val="4B2E83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9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>
                <a:latin typeface="Encode Sans Black"/>
                <a:ea typeface="Encode Sans Black"/>
                <a:cs typeface="Encode Sans Black"/>
                <a:sym typeface="Encode Sans Black"/>
              </a:rPr>
              <a:t>Q&amp;A Updates</a:t>
            </a:r>
            <a:endParaRPr>
              <a:latin typeface="Encode Sans Black"/>
              <a:ea typeface="Encode Sans Black"/>
              <a:cs typeface="Encode Sans Black"/>
              <a:sym typeface="Encode Sans Black"/>
            </a:endParaRPr>
          </a:p>
        </p:txBody>
      </p:sp>
      <p:sp>
        <p:nvSpPr>
          <p:cNvPr id="214" name="Google Shape;214;p29"/>
          <p:cNvSpPr txBox="1">
            <a:spLocks noGrp="1"/>
          </p:cNvSpPr>
          <p:nvPr>
            <p:ph type="body" idx="2"/>
          </p:nvPr>
        </p:nvSpPr>
        <p:spPr>
          <a:xfrm>
            <a:off x="665905" y="1470900"/>
            <a:ext cx="8196300" cy="40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&gt;"/>
            </a:pPr>
            <a:r>
              <a:rPr lang="en-US" sz="2200"/>
              <a:t>What do you do if you have existing subawards but award lines are not setup in WD?</a:t>
            </a:r>
            <a:endParaRPr sz="2200"/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en-US" sz="1800"/>
              <a:t>Submit an </a:t>
            </a:r>
            <a:r>
              <a:rPr lang="en-US" sz="1800" u="sng">
                <a:solidFill>
                  <a:schemeClr val="hlink"/>
                </a:solidFill>
                <a:hlinkClick r:id="rId3"/>
              </a:rPr>
              <a:t>Award Modification (MOD) to GCA only</a:t>
            </a:r>
            <a:endParaRPr sz="1800"/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en-US" sz="1800"/>
              <a:t>Include SAGE Budget worksheet &amp; comments</a:t>
            </a:r>
            <a:endParaRPr sz="1800"/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&gt;"/>
            </a:pPr>
            <a:r>
              <a:rPr lang="en-US" sz="2200"/>
              <a:t>What should I review on the Supplier Contract &amp; Purchase Orders to ensure accuracy? </a:t>
            </a:r>
            <a:endParaRPr sz="2200"/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en-US" sz="1800"/>
              <a:t>Review the dates and the dollar amounts</a:t>
            </a:r>
            <a:endParaRPr sz="1800"/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en-US" sz="1800"/>
              <a:t>For converted subawards, amount on award line and amount on PO should equal available funding, not full subaward amount </a:t>
            </a:r>
            <a:endParaRPr sz="1800"/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&gt;"/>
            </a:pPr>
            <a:r>
              <a:rPr lang="en-US" sz="2200"/>
              <a:t>What do I do if an award line for a subaward needs corrections?</a:t>
            </a:r>
            <a:endParaRPr sz="2200"/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en-US" sz="1800"/>
              <a:t>Submit an </a:t>
            </a:r>
            <a:r>
              <a:rPr lang="en-US" sz="1800" u="sng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Award Modification (MOD) to GCA only</a:t>
            </a:r>
            <a:endParaRPr sz="1800"/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en-US" sz="1800"/>
              <a:t>Include SAGE Budget worksheet &amp; comments</a:t>
            </a:r>
            <a:endParaRPr sz="1800"/>
          </a:p>
          <a:p>
            <a:pPr marL="45720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 sz="2200"/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 sz="2200"/>
          </a:p>
        </p:txBody>
      </p:sp>
      <p:sp>
        <p:nvSpPr>
          <p:cNvPr id="215" name="Google Shape;215;p29"/>
          <p:cNvSpPr txBox="1"/>
          <p:nvPr/>
        </p:nvSpPr>
        <p:spPr>
          <a:xfrm>
            <a:off x="304800" y="6172200"/>
            <a:ext cx="52578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Review more </a:t>
            </a:r>
            <a:r>
              <a:rPr lang="en-US" sz="18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4"/>
              </a:rPr>
              <a:t>Q&amp;A from 7/21 MRAM</a:t>
            </a:r>
            <a:endParaRPr sz="1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0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>
                <a:latin typeface="Encode Sans Black"/>
                <a:ea typeface="Encode Sans Black"/>
                <a:cs typeface="Encode Sans Black"/>
                <a:sym typeface="Encode Sans Black"/>
              </a:rPr>
              <a:t>Open Questions</a:t>
            </a:r>
            <a:endParaRPr>
              <a:latin typeface="Encode Sans Black"/>
              <a:ea typeface="Encode Sans Black"/>
              <a:cs typeface="Encode Sans Black"/>
              <a:sym typeface="Encode Sans Black"/>
            </a:endParaRPr>
          </a:p>
        </p:txBody>
      </p:sp>
      <p:sp>
        <p:nvSpPr>
          <p:cNvPr id="222" name="Google Shape;222;p30"/>
          <p:cNvSpPr txBox="1">
            <a:spLocks noGrp="1"/>
          </p:cNvSpPr>
          <p:nvPr>
            <p:ph type="body" idx="2"/>
          </p:nvPr>
        </p:nvSpPr>
        <p:spPr>
          <a:xfrm>
            <a:off x="665905" y="1547100"/>
            <a:ext cx="8196300" cy="40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We are still investigating responses to these questions:</a:t>
            </a:r>
            <a:endParaRPr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-US"/>
              <a:t>What do I do if my subrecipient’s Supplier Contract in Workday does not have a PO listed?</a:t>
            </a:r>
            <a:endParaRPr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-US"/>
              <a:t>What do I do if there is no Supplier Contract for an existing subaward in Workday?</a:t>
            </a:r>
            <a:endParaRPr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-US"/>
              <a:t>I have a subaward with two BPOs. These did not get converted correctly. How do I correct? 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30"/>
          <p:cNvSpPr txBox="1"/>
          <p:nvPr/>
        </p:nvSpPr>
        <p:spPr>
          <a:xfrm>
            <a:off x="304800" y="6172200"/>
            <a:ext cx="52578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Review more </a:t>
            </a:r>
            <a:r>
              <a:rPr lang="en-US" sz="18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Q&amp;A from 7/21 MRAM</a:t>
            </a:r>
            <a:endParaRPr sz="10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1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750"/>
              <a:buFont typeface="Arial"/>
              <a:buNone/>
            </a:pPr>
            <a:r>
              <a:rPr lang="en-US" sz="300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rPr>
              <a:t>Questions?</a:t>
            </a:r>
            <a:endParaRPr>
              <a:latin typeface="Encode Sans Black"/>
              <a:ea typeface="Encode Sans Black"/>
              <a:cs typeface="Encode Sans Black"/>
              <a:sym typeface="Encode Sans Black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2_Custom Design">
  <a:themeElements>
    <a:clrScheme name="Custom 5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B2B2B2"/>
      </a:accent4>
      <a:accent5>
        <a:srgbClr val="26005C"/>
      </a:accent5>
      <a:accent6>
        <a:srgbClr val="917B4C"/>
      </a:accent6>
      <a:hlink>
        <a:srgbClr val="26005C"/>
      </a:hlink>
      <a:folHlink>
        <a:srgbClr val="3300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742</Words>
  <Application>Microsoft Office PowerPoint</Application>
  <PresentationFormat>On-screen Show (4:3)</PresentationFormat>
  <Paragraphs>106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9" baseType="lpstr">
      <vt:lpstr>Open Sans Light</vt:lpstr>
      <vt:lpstr>Open Sans</vt:lpstr>
      <vt:lpstr>Encode Sans Black</vt:lpstr>
      <vt:lpstr>Century Gothic</vt:lpstr>
      <vt:lpstr>Calibri</vt:lpstr>
      <vt:lpstr>Merriweather Sans</vt:lpstr>
      <vt:lpstr>Arial</vt:lpstr>
      <vt:lpstr>Encode Sans</vt:lpstr>
      <vt:lpstr>2_Custom Design</vt:lpstr>
      <vt:lpstr>Custom Design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Patrick F. Carney</dc:creator>
  <cp:lastModifiedBy>Patrick F. Carney</cp:lastModifiedBy>
  <cp:revision>1</cp:revision>
  <dcterms:modified xsi:type="dcterms:W3CDTF">2023-08-10T17:51:40Z</dcterms:modified>
</cp:coreProperties>
</file>