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144000"/>
  <p:embeddedFontLst>
    <p:embeddedFont>
      <p:font typeface="Encode Sans"/>
      <p:regular r:id="rId30"/>
      <p:bold r:id="rId31"/>
    </p:embeddedFont>
    <p:embeddedFont>
      <p:font typeface="Encode Sans Black"/>
      <p:bold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36A9B8-D0AB-4573-A7C1-90A9E8D3A1DC}">
  <a:tblStyle styleId="{7836A9B8-D0AB-4573-A7C1-90A9E8D3A1D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ncodeSans-bold.fntdata"/><Relationship Id="rId30" Type="http://schemas.openxmlformats.org/officeDocument/2006/relationships/font" Target="fonts/EncodeSans-regular.fntdata"/><Relationship Id="rId11" Type="http://schemas.openxmlformats.org/officeDocument/2006/relationships/slide" Target="slides/slide5.xml"/><Relationship Id="rId33" Type="http://schemas.openxmlformats.org/officeDocument/2006/relationships/font" Target="fonts/OpenSans-regular.fntdata"/><Relationship Id="rId10" Type="http://schemas.openxmlformats.org/officeDocument/2006/relationships/slide" Target="slides/slide4.xml"/><Relationship Id="rId32" Type="http://schemas.openxmlformats.org/officeDocument/2006/relationships/font" Target="fonts/EncodeSansBlack-bold.fntdata"/><Relationship Id="rId13" Type="http://schemas.openxmlformats.org/officeDocument/2006/relationships/slide" Target="slides/slide7.xml"/><Relationship Id="rId35" Type="http://schemas.openxmlformats.org/officeDocument/2006/relationships/font" Target="fonts/OpenSans-italic.fntdata"/><Relationship Id="rId12" Type="http://schemas.openxmlformats.org/officeDocument/2006/relationships/slide" Target="slides/slide6.xml"/><Relationship Id="rId34" Type="http://schemas.openxmlformats.org/officeDocument/2006/relationships/font" Target="fonts/OpenSans-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84b59587d4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62" name="Google Shape;62;g284b59587d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48ed4887ee_0_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48ed4887e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there is still a backlog of items in GCA that will have missing information, and will still need to be returned for update, until caught up.</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84b59587d4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84b59587d4_0_1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These will be soft alerts only on the SAGE Budget side, since these are not required for proposal budgets. The validations on the ASR will be what prevents submission until the fields are updated.  </a:t>
            </a:r>
            <a:endParaRPr/>
          </a:p>
        </p:txBody>
      </p:sp>
      <p:sp>
        <p:nvSpPr>
          <p:cNvPr id="135" name="Google Shape;135;g284b59587d4_0_11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48ed4887ee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48ed4887ee_1_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143" name="Google Shape;143;g248ed4887ee_1_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48ed4887ee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48ed4887ee_0_6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151" name="Google Shape;151;g248ed4887ee_0_6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86c12682dc_0_2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86c12682d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48ed4887ee_0_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48ed4887ee_0_6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SAGE Budget class is offered today, 10/4, from 1 - 3 p.m.</a:t>
            </a:r>
            <a:endParaRPr/>
          </a:p>
        </p:txBody>
      </p:sp>
      <p:sp>
        <p:nvSpPr>
          <p:cNvPr id="166" name="Google Shape;166;g248ed4887ee_0_6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7176d2646_7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87176d2646_7_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174" name="Google Shape;174;g287176d2646_7_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48ed4887ee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48ed4887ee_0_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183" name="Google Shape;183;g248ed4887ee_0_5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48ed4887ee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48ed4887ee_0_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192" name="Google Shape;192;g248ed4887ee_0_7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84b59587d4_0_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84b59587d4_0_1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Mention why we protect items OSP setup. Don’t want to lose attachments, history.</a:t>
            </a:r>
            <a:endParaRPr/>
          </a:p>
        </p:txBody>
      </p:sp>
      <p:sp>
        <p:nvSpPr>
          <p:cNvPr id="199" name="Google Shape;199;g284b59587d4_0_12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48ed4887ee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48ed4887e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4aab42c678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4aab42c6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4aab42c678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4aab42c678_0_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213" name="Google Shape;213;g24aab42c678_0_1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84b59587d4_0_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84b59587d4_0_1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221" name="Google Shape;221;g284b59587d4_0_11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4aab42c678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4aab42c678_0_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228" name="Google Shape;228;g24aab42c678_0_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86c12682dc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86c12682d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48ed4887ee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48ed4887e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4aab42c678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4aab42c678_0_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88" name="Google Shape;88;g24aab42c678_0_2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48ed4887ee_0_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48ed4887e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6c12682dc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6c12682d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48ed4887ee_0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48ed4887e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86c12682dc_0_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86c12682d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50" name="Shape 50"/>
        <p:cNvGrpSpPr/>
        <p:nvPr/>
      </p:nvGrpSpPr>
      <p:grpSpPr>
        <a:xfrm>
          <a:off x="0" y="0"/>
          <a:ext cx="0" cy="0"/>
          <a:chOff x="0" y="0"/>
          <a:chExt cx="0" cy="0"/>
        </a:xfrm>
      </p:grpSpPr>
      <p:pic>
        <p:nvPicPr>
          <p:cNvPr descr="UW_W Logo_White.png" id="51" name="Google Shape;51;p13"/>
          <p:cNvPicPr preferRelativeResize="0"/>
          <p:nvPr/>
        </p:nvPicPr>
        <p:blipFill rotWithShape="1">
          <a:blip r:embed="rId2">
            <a:alphaModFix/>
          </a:blip>
          <a:srcRect b="0" l="0" r="0" t="0"/>
          <a:stretch/>
        </p:blipFill>
        <p:spPr>
          <a:xfrm>
            <a:off x="7445814" y="5945853"/>
            <a:ext cx="1026126" cy="692589"/>
          </a:xfrm>
          <a:prstGeom prst="rect">
            <a:avLst/>
          </a:prstGeom>
          <a:noFill/>
          <a:ln>
            <a:noFill/>
          </a:ln>
        </p:spPr>
      </p:pic>
      <p:pic>
        <p:nvPicPr>
          <p:cNvPr id="52" name="Google Shape;52;p13"/>
          <p:cNvPicPr preferRelativeResize="0"/>
          <p:nvPr/>
        </p:nvPicPr>
        <p:blipFill rotWithShape="1">
          <a:blip r:embed="rId3">
            <a:alphaModFix/>
          </a:blip>
          <a:srcRect b="0" l="0" r="0" t="0"/>
          <a:stretch/>
        </p:blipFill>
        <p:spPr>
          <a:xfrm>
            <a:off x="677333" y="6354232"/>
            <a:ext cx="1905000" cy="200017"/>
          </a:xfrm>
          <a:prstGeom prst="rect">
            <a:avLst/>
          </a:prstGeom>
          <a:noFill/>
          <a:ln>
            <a:noFill/>
          </a:ln>
        </p:spPr>
      </p:pic>
      <p:sp>
        <p:nvSpPr>
          <p:cNvPr id="53" name="Google Shape;53;p13"/>
          <p:cNvSpPr txBox="1"/>
          <p:nvPr>
            <p:ph idx="1" type="body"/>
          </p:nvPr>
        </p:nvSpPr>
        <p:spPr>
          <a:xfrm>
            <a:off x="671756" y="1179824"/>
            <a:ext cx="6972300" cy="2642100"/>
          </a:xfrm>
          <a:prstGeom prst="rect">
            <a:avLst/>
          </a:prstGeom>
          <a:noFill/>
          <a:ln>
            <a:noFill/>
          </a:ln>
        </p:spPr>
        <p:txBody>
          <a:bodyPr anchorCtr="0" anchor="b" bIns="91425" lIns="91425" spcFirstLastPara="1" rIns="91425" wrap="square" tIns="91425">
            <a:norm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54" name="Google Shape;54;p13"/>
          <p:cNvPicPr preferRelativeResize="0"/>
          <p:nvPr/>
        </p:nvPicPr>
        <p:blipFill rotWithShape="1">
          <a:blip r:embed="rId4">
            <a:alphaModFix/>
          </a:blip>
          <a:srcRect b="0" l="0" r="0" t="0"/>
          <a:stretch/>
        </p:blipFill>
        <p:spPr>
          <a:xfrm>
            <a:off x="813587" y="4006085"/>
            <a:ext cx="1698364" cy="845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55" name="Shape 55"/>
        <p:cNvGrpSpPr/>
        <p:nvPr/>
      </p:nvGrpSpPr>
      <p:grpSpPr>
        <a:xfrm>
          <a:off x="0" y="0"/>
          <a:ext cx="0" cy="0"/>
          <a:chOff x="0" y="0"/>
          <a:chExt cx="0" cy="0"/>
        </a:xfrm>
      </p:grpSpPr>
      <p:sp>
        <p:nvSpPr>
          <p:cNvPr id="56" name="Google Shape;56;p1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rm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14"/>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rm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8" name="Google Shape;58;p14"/>
          <p:cNvPicPr preferRelativeResize="0"/>
          <p:nvPr/>
        </p:nvPicPr>
        <p:blipFill rotWithShape="1">
          <a:blip r:embed="rId2">
            <a:alphaModFix/>
          </a:blip>
          <a:srcRect b="0" l="0" r="0" t="0"/>
          <a:stretch/>
        </p:blipFill>
        <p:spPr>
          <a:xfrm>
            <a:off x="7448139" y="5949410"/>
            <a:ext cx="1026128" cy="692589"/>
          </a:xfrm>
          <a:prstGeom prst="rect">
            <a:avLst/>
          </a:prstGeom>
          <a:noFill/>
          <a:ln>
            <a:noFill/>
          </a:ln>
        </p:spPr>
      </p:pic>
      <p:pic>
        <p:nvPicPr>
          <p:cNvPr descr="Bar_RtAngle_7502_RGB.png" id="59" name="Google Shape;59;p14"/>
          <p:cNvPicPr preferRelativeResize="0"/>
          <p:nvPr/>
        </p:nvPicPr>
        <p:blipFill rotWithShape="1">
          <a:blip r:embed="rId3">
            <a:alphaModFix/>
          </a:blip>
          <a:srcRect b="0" l="0" r="0" t="0"/>
          <a:stretch/>
        </p:blipFill>
        <p:spPr>
          <a:xfrm>
            <a:off x="784225" y="1437805"/>
            <a:ext cx="1009800" cy="502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www.washington.edu/research/learning/online/index.php/lessons/guidelines-for-a-budget-difference-between-the-sage-award-budget-and-the-sponsor-award/" TargetMode="External"/><Relationship Id="rId4" Type="http://schemas.openxmlformats.org/officeDocument/2006/relationships/hyperlink" Target="https://www.washington.edu/research/announcements/tips-asr-mod-in-sag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www.washington.edu/research/myresearch-lifecycle/manage/award-changes/" TargetMode="External"/><Relationship Id="rId4" Type="http://schemas.openxmlformats.org/officeDocument/2006/relationships/hyperlink" Target="https://finance.uw.edu/gca/award-lifecycle/award-setup/modifications" TargetMode="External"/><Relationship Id="rId5" Type="http://schemas.openxmlformats.org/officeDocument/2006/relationships/hyperlink" Target="https://finance.uw.edu/gca/award-lifecycle/award-setup/modificatio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idx="1" type="body"/>
          </p:nvPr>
        </p:nvSpPr>
        <p:spPr>
          <a:xfrm>
            <a:off x="692025" y="1640275"/>
            <a:ext cx="8220300" cy="2021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3"/>
              </a:buClr>
              <a:buSzPts val="1063"/>
              <a:buFont typeface="Arial"/>
              <a:buNone/>
            </a:pPr>
            <a:r>
              <a:rPr lang="en" sz="4250">
                <a:solidFill>
                  <a:schemeClr val="lt1"/>
                </a:solidFill>
                <a:latin typeface="Encode Sans Black"/>
                <a:ea typeface="Encode Sans Black"/>
                <a:cs typeface="Encode Sans Black"/>
                <a:sym typeface="Encode Sans Black"/>
              </a:rPr>
              <a:t>AWARD SETUP &amp; MODIFICATION REQUEST</a:t>
            </a:r>
            <a:r>
              <a:rPr lang="en" sz="4250">
                <a:solidFill>
                  <a:schemeClr val="lt1"/>
                </a:solidFill>
                <a:latin typeface="Encode Sans Black"/>
                <a:ea typeface="Encode Sans Black"/>
                <a:cs typeface="Encode Sans Black"/>
                <a:sym typeface="Encode Sans Black"/>
              </a:rPr>
              <a:t> UPDATES</a:t>
            </a:r>
            <a:endParaRPr sz="4250">
              <a:solidFill>
                <a:schemeClr val="lt1"/>
              </a:solidFill>
              <a:latin typeface="Encode Sans Black"/>
              <a:ea typeface="Encode Sans Black"/>
              <a:cs typeface="Encode Sans Black"/>
              <a:sym typeface="Encode Sans Black"/>
            </a:endParaRPr>
          </a:p>
        </p:txBody>
      </p:sp>
      <p:sp>
        <p:nvSpPr>
          <p:cNvPr id="65" name="Google Shape;65;p15"/>
          <p:cNvSpPr txBox="1"/>
          <p:nvPr/>
        </p:nvSpPr>
        <p:spPr>
          <a:xfrm>
            <a:off x="692029" y="4308048"/>
            <a:ext cx="6656700" cy="18123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October 4, 2023</a:t>
            </a:r>
            <a:endParaRPr/>
          </a:p>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Judy Chung</a:t>
            </a:r>
            <a:endParaRPr/>
          </a:p>
          <a:p>
            <a:pPr indent="0" lvl="0" marL="0" marR="0" rtl="0" algn="l">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Office of </a:t>
            </a:r>
            <a:r>
              <a:rPr lang="en" sz="2000">
                <a:solidFill>
                  <a:srgbClr val="FFFFFF"/>
                </a:solidFill>
                <a:latin typeface="Open Sans"/>
                <a:ea typeface="Open Sans"/>
                <a:cs typeface="Open Sans"/>
                <a:sym typeface="Open Sans"/>
              </a:rPr>
              <a:t>Research Information Services</a:t>
            </a:r>
            <a:endParaRPr/>
          </a:p>
          <a:p>
            <a:pPr indent="0" lvl="0" marL="0" marR="0" rtl="0" algn="l">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REQUIRED ENTRY:</a:t>
            </a:r>
            <a:r>
              <a:rPr b="1" lang="en">
                <a:latin typeface="Encode Sans"/>
                <a:ea typeface="Encode Sans"/>
                <a:cs typeface="Encode Sans"/>
                <a:sym typeface="Encode Sans"/>
              </a:rPr>
              <a:t> </a:t>
            </a:r>
            <a:r>
              <a:rPr lang="en">
                <a:latin typeface="Encode Sans"/>
                <a:ea typeface="Encode Sans"/>
                <a:cs typeface="Encode Sans"/>
                <a:sym typeface="Encode Sans"/>
              </a:rPr>
              <a:t>BUDGET FIELDS</a:t>
            </a:r>
            <a:endParaRPr>
              <a:latin typeface="Encode Sans"/>
              <a:ea typeface="Encode Sans"/>
              <a:cs typeface="Encode Sans"/>
              <a:sym typeface="Encode Sans"/>
            </a:endParaRPr>
          </a:p>
        </p:txBody>
      </p:sp>
      <p:sp>
        <p:nvSpPr>
          <p:cNvPr id="127" name="Google Shape;127;p24"/>
          <p:cNvSpPr txBox="1"/>
          <p:nvPr>
            <p:ph idx="2" type="body"/>
          </p:nvPr>
        </p:nvSpPr>
        <p:spPr>
          <a:xfrm>
            <a:off x="659300" y="1736725"/>
            <a:ext cx="8196300" cy="1346400"/>
          </a:xfrm>
          <a:prstGeom prst="rect">
            <a:avLst/>
          </a:prstGeom>
        </p:spPr>
        <p:txBody>
          <a:bodyPr anchorCtr="0" anchor="t" bIns="91425" lIns="91425" spcFirstLastPara="1" rIns="91425" wrap="square" tIns="91425">
            <a:normAutofit/>
          </a:bodyPr>
          <a:lstStyle/>
          <a:p>
            <a:pPr indent="-381000" lvl="0" marL="457200" rtl="0" algn="l">
              <a:spcBef>
                <a:spcPts val="480"/>
              </a:spcBef>
              <a:spcAft>
                <a:spcPts val="0"/>
              </a:spcAft>
              <a:buSzPts val="2400"/>
              <a:buChar char="&gt;"/>
            </a:pPr>
            <a:r>
              <a:rPr lang="en"/>
              <a:t>All missing required SAGE Budget entry is noted on the ASR Budget &amp; Award lines page, by expanding the award line where you see the yellow indicator</a:t>
            </a:r>
            <a:endParaRPr/>
          </a:p>
        </p:txBody>
      </p:sp>
      <p:pic>
        <p:nvPicPr>
          <p:cNvPr id="128" name="Google Shape;128;p24"/>
          <p:cNvPicPr preferRelativeResize="0"/>
          <p:nvPr/>
        </p:nvPicPr>
        <p:blipFill>
          <a:blip r:embed="rId3">
            <a:alphaModFix/>
          </a:blip>
          <a:stretch>
            <a:fillRect/>
          </a:stretch>
        </p:blipFill>
        <p:spPr>
          <a:xfrm>
            <a:off x="152400" y="3235525"/>
            <a:ext cx="4846280" cy="1691175"/>
          </a:xfrm>
          <a:prstGeom prst="rect">
            <a:avLst/>
          </a:prstGeom>
          <a:noFill/>
          <a:ln cap="flat" cmpd="sng" w="9525">
            <a:solidFill>
              <a:schemeClr val="dk2"/>
            </a:solidFill>
            <a:prstDash val="solid"/>
            <a:round/>
            <a:headEnd len="sm" w="sm" type="none"/>
            <a:tailEnd len="sm" w="sm" type="none"/>
          </a:ln>
        </p:spPr>
      </p:pic>
      <p:pic>
        <p:nvPicPr>
          <p:cNvPr id="129" name="Google Shape;129;p24"/>
          <p:cNvPicPr preferRelativeResize="0"/>
          <p:nvPr/>
        </p:nvPicPr>
        <p:blipFill>
          <a:blip r:embed="rId4">
            <a:alphaModFix/>
          </a:blip>
          <a:stretch>
            <a:fillRect/>
          </a:stretch>
        </p:blipFill>
        <p:spPr>
          <a:xfrm>
            <a:off x="1251525" y="4926699"/>
            <a:ext cx="7892475" cy="1857075"/>
          </a:xfrm>
          <a:prstGeom prst="rect">
            <a:avLst/>
          </a:prstGeom>
          <a:noFill/>
          <a:ln cap="flat" cmpd="sng" w="9525">
            <a:solidFill>
              <a:schemeClr val="dk2"/>
            </a:solidFill>
            <a:prstDash val="solid"/>
            <a:round/>
            <a:headEnd len="sm" w="sm" type="none"/>
            <a:tailEnd len="sm" w="sm" type="none"/>
          </a:ln>
        </p:spPr>
      </p:pic>
      <p:sp>
        <p:nvSpPr>
          <p:cNvPr id="130" name="Google Shape;130;p24"/>
          <p:cNvSpPr/>
          <p:nvPr/>
        </p:nvSpPr>
        <p:spPr>
          <a:xfrm>
            <a:off x="4734125" y="5840500"/>
            <a:ext cx="1777800" cy="732600"/>
          </a:xfrm>
          <a:prstGeom prst="wedgeRoundRectCallout">
            <a:avLst>
              <a:gd fmla="val -98802" name="adj1"/>
              <a:gd fmla="val 47222"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solidFill>
                  <a:srgbClr val="4B2E83"/>
                </a:solidFill>
              </a:rPr>
              <a:t>Recent Updates!</a:t>
            </a:r>
            <a:endParaRPr b="1" i="1">
              <a:solidFill>
                <a:srgbClr val="4B2E83"/>
              </a:solidFill>
            </a:endParaRPr>
          </a:p>
        </p:txBody>
      </p:sp>
      <p:sp>
        <p:nvSpPr>
          <p:cNvPr id="131" name="Google Shape;131;p24"/>
          <p:cNvSpPr/>
          <p:nvPr/>
        </p:nvSpPr>
        <p:spPr>
          <a:xfrm>
            <a:off x="4734125" y="5840488"/>
            <a:ext cx="1777800" cy="732600"/>
          </a:xfrm>
          <a:prstGeom prst="wedgeRoundRectCallout">
            <a:avLst>
              <a:gd fmla="val -101664" name="adj1"/>
              <a:gd fmla="val -88887" name="adj2"/>
              <a:gd fmla="val 0" name="adj3"/>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solidFill>
                  <a:srgbClr val="4B2E83"/>
                </a:solidFill>
              </a:rPr>
              <a:t>Recent </a:t>
            </a:r>
            <a:r>
              <a:rPr b="1" i="1" lang="en">
                <a:solidFill>
                  <a:srgbClr val="4B2E83"/>
                </a:solidFill>
              </a:rPr>
              <a:t>Updates</a:t>
            </a:r>
            <a:r>
              <a:rPr b="1" i="1" lang="en">
                <a:solidFill>
                  <a:srgbClr val="4B2E83"/>
                </a:solidFill>
              </a:rPr>
              <a:t>!</a:t>
            </a:r>
            <a:endParaRPr b="1" i="1">
              <a:solidFill>
                <a:srgbClr val="4B2E8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2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COMING SOON! SAGE BUDGET: </a:t>
            </a:r>
            <a:endParaRPr>
              <a:latin typeface="Encode Sans Black"/>
              <a:ea typeface="Encode Sans Black"/>
              <a:cs typeface="Encode Sans Black"/>
              <a:sym typeface="Encode Sans Black"/>
            </a:endParaRPr>
          </a:p>
          <a:p>
            <a:pPr indent="0" lvl="0" marL="0" rtl="0" algn="l">
              <a:spcBef>
                <a:spcPts val="1200"/>
              </a:spcBef>
              <a:spcAft>
                <a:spcPts val="0"/>
              </a:spcAft>
              <a:buNone/>
            </a:pPr>
            <a:r>
              <a:rPr lang="en" sz="2400">
                <a:latin typeface="Encode Sans"/>
                <a:ea typeface="Encode Sans"/>
                <a:cs typeface="Encode Sans"/>
                <a:sym typeface="Encode Sans"/>
              </a:rPr>
              <a:t>REQUIRED FIELD INDICATORS</a:t>
            </a:r>
            <a:endParaRPr sz="2400">
              <a:latin typeface="Encode Sans"/>
              <a:ea typeface="Encode Sans"/>
              <a:cs typeface="Encode Sans"/>
              <a:sym typeface="Encode Sans"/>
            </a:endParaRPr>
          </a:p>
        </p:txBody>
      </p:sp>
      <p:pic>
        <p:nvPicPr>
          <p:cNvPr id="138" name="Google Shape;138;p25"/>
          <p:cNvPicPr preferRelativeResize="0"/>
          <p:nvPr/>
        </p:nvPicPr>
        <p:blipFill rotWithShape="1">
          <a:blip r:embed="rId3">
            <a:alphaModFix/>
          </a:blip>
          <a:srcRect b="0" l="1701" r="49276" t="497"/>
          <a:stretch/>
        </p:blipFill>
        <p:spPr>
          <a:xfrm>
            <a:off x="5399900" y="1849075"/>
            <a:ext cx="3499900" cy="4453200"/>
          </a:xfrm>
          <a:prstGeom prst="rect">
            <a:avLst/>
          </a:prstGeom>
          <a:noFill/>
          <a:ln cap="flat" cmpd="sng" w="9525">
            <a:solidFill>
              <a:srgbClr val="4B2E83"/>
            </a:solidFill>
            <a:prstDash val="solid"/>
            <a:round/>
            <a:headEnd len="sm" w="sm" type="none"/>
            <a:tailEnd len="sm" w="sm" type="none"/>
          </a:ln>
        </p:spPr>
      </p:pic>
      <p:sp>
        <p:nvSpPr>
          <p:cNvPr id="139" name="Google Shape;139;p25"/>
          <p:cNvSpPr txBox="1"/>
          <p:nvPr>
            <p:ph idx="2" type="body"/>
          </p:nvPr>
        </p:nvSpPr>
        <p:spPr>
          <a:xfrm>
            <a:off x="726725" y="1961825"/>
            <a:ext cx="4505400" cy="4015500"/>
          </a:xfrm>
          <a:prstGeom prst="rect">
            <a:avLst/>
          </a:prstGeom>
        </p:spPr>
        <p:txBody>
          <a:bodyPr anchorCtr="0" anchor="t" bIns="91425" lIns="91425" spcFirstLastPara="1" rIns="91425" wrap="square" tIns="91425">
            <a:normAutofit lnSpcReduction="10000"/>
          </a:bodyPr>
          <a:lstStyle/>
          <a:p>
            <a:pPr indent="-381000" lvl="0" marL="457200" rtl="0" algn="l">
              <a:spcBef>
                <a:spcPts val="480"/>
              </a:spcBef>
              <a:spcAft>
                <a:spcPts val="0"/>
              </a:spcAft>
              <a:buSzPts val="2400"/>
              <a:buChar char="&gt;"/>
            </a:pPr>
            <a:r>
              <a:rPr lang="en"/>
              <a:t>Required indicators </a:t>
            </a:r>
            <a:r>
              <a:rPr lang="en"/>
              <a:t>will be </a:t>
            </a:r>
            <a:r>
              <a:rPr lang="en"/>
              <a:t>added </a:t>
            </a:r>
            <a:r>
              <a:rPr lang="en"/>
              <a:t>to Worksheet Settings for:</a:t>
            </a:r>
            <a:endParaRPr/>
          </a:p>
          <a:p>
            <a:pPr indent="-355600" lvl="1" marL="914400" rtl="0" algn="l">
              <a:spcBef>
                <a:spcPts val="1000"/>
              </a:spcBef>
              <a:spcAft>
                <a:spcPts val="0"/>
              </a:spcAft>
              <a:buSzPts val="2000"/>
              <a:buFont typeface="Open Sans"/>
              <a:buChar char="–"/>
            </a:pPr>
            <a:r>
              <a:rPr lang="en" sz="2000"/>
              <a:t>Cost Center</a:t>
            </a:r>
            <a:endParaRPr sz="2000"/>
          </a:p>
          <a:p>
            <a:pPr indent="-355600" lvl="1" marL="914400" rtl="0" algn="l">
              <a:spcBef>
                <a:spcPts val="1000"/>
              </a:spcBef>
              <a:spcAft>
                <a:spcPts val="0"/>
              </a:spcAft>
              <a:buSzPts val="2000"/>
              <a:buFont typeface="Open Sans"/>
              <a:buChar char="–"/>
            </a:pPr>
            <a:r>
              <a:rPr lang="en" sz="2000"/>
              <a:t>Security Grant Hierarchy</a:t>
            </a:r>
            <a:endParaRPr sz="2000"/>
          </a:p>
          <a:p>
            <a:pPr indent="-355600" lvl="1" marL="914400" rtl="0" algn="l">
              <a:spcBef>
                <a:spcPts val="1000"/>
              </a:spcBef>
              <a:spcAft>
                <a:spcPts val="0"/>
              </a:spcAft>
              <a:buSzPts val="2000"/>
              <a:buFont typeface="Open Sans"/>
              <a:buChar char="–"/>
            </a:pPr>
            <a:r>
              <a:rPr lang="en" sz="2000"/>
              <a:t>Activity Location</a:t>
            </a:r>
            <a:endParaRPr sz="2000"/>
          </a:p>
          <a:p>
            <a:pPr indent="-355600" lvl="1" marL="914400" rtl="0" algn="l">
              <a:spcBef>
                <a:spcPts val="1000"/>
              </a:spcBef>
              <a:spcAft>
                <a:spcPts val="0"/>
              </a:spcAft>
              <a:buSzPts val="2000"/>
              <a:buFont typeface="Open Sans"/>
              <a:buChar char="–"/>
            </a:pPr>
            <a:r>
              <a:rPr lang="en" sz="2000"/>
              <a:t>Sponsored Program Activity</a:t>
            </a:r>
            <a:r>
              <a:rPr lang="en"/>
              <a:t> </a:t>
            </a:r>
            <a:r>
              <a:rPr lang="en" sz="2000"/>
              <a:t>Category</a:t>
            </a:r>
            <a:endParaRPr sz="2000"/>
          </a:p>
          <a:p>
            <a:pPr indent="-355600" lvl="1" marL="914400" rtl="0" algn="l">
              <a:spcBef>
                <a:spcPts val="1000"/>
              </a:spcBef>
              <a:spcAft>
                <a:spcPts val="1000"/>
              </a:spcAft>
              <a:buSzPts val="2000"/>
              <a:buFont typeface="Open Sans"/>
              <a:buChar char="–"/>
            </a:pPr>
            <a:r>
              <a:rPr lang="en" sz="2000"/>
              <a:t>Sponsored Program Activity Type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COMING SOON! SAGE BUDGET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sz="2400">
                <a:latin typeface="Encode Sans"/>
                <a:ea typeface="Encode Sans"/>
                <a:cs typeface="Encode Sans"/>
                <a:sym typeface="Encode Sans"/>
              </a:rPr>
              <a:t>REQUIRED FIELD INDICATORS (CONT.)</a:t>
            </a:r>
            <a:endParaRPr sz="2400">
              <a:latin typeface="Encode Sans"/>
              <a:ea typeface="Encode Sans"/>
              <a:cs typeface="Encode Sans"/>
              <a:sym typeface="Encode Sans"/>
            </a:endParaRPr>
          </a:p>
        </p:txBody>
      </p:sp>
      <p:sp>
        <p:nvSpPr>
          <p:cNvPr id="146" name="Google Shape;146;p26"/>
          <p:cNvSpPr txBox="1"/>
          <p:nvPr>
            <p:ph idx="2" type="body"/>
          </p:nvPr>
        </p:nvSpPr>
        <p:spPr>
          <a:xfrm>
            <a:off x="665905" y="1885150"/>
            <a:ext cx="8196300" cy="4015500"/>
          </a:xfrm>
          <a:prstGeom prst="rect">
            <a:avLst/>
          </a:prstGeom>
        </p:spPr>
        <p:txBody>
          <a:bodyPr anchorCtr="0" anchor="t" bIns="91425" lIns="91425" spcFirstLastPara="1" rIns="91425" wrap="square" tIns="91425">
            <a:normAutofit/>
          </a:bodyPr>
          <a:lstStyle/>
          <a:p>
            <a:pPr indent="-381000" lvl="0" marL="457200" rtl="0" algn="l">
              <a:spcBef>
                <a:spcPts val="480"/>
              </a:spcBef>
              <a:spcAft>
                <a:spcPts val="0"/>
              </a:spcAft>
              <a:buSzPts val="2400"/>
              <a:buChar char="&gt;"/>
            </a:pPr>
            <a:r>
              <a:rPr lang="en"/>
              <a:t>Instructional text will be </a:t>
            </a:r>
            <a:r>
              <a:rPr lang="en"/>
              <a:t>added</a:t>
            </a:r>
            <a:r>
              <a:rPr lang="en"/>
              <a:t> to Salary and Benefit Costs section for PI Project Role requirement</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pic>
        <p:nvPicPr>
          <p:cNvPr id="147" name="Google Shape;147;p26"/>
          <p:cNvPicPr preferRelativeResize="0"/>
          <p:nvPr/>
        </p:nvPicPr>
        <p:blipFill rotWithShape="1">
          <a:blip r:embed="rId3">
            <a:alphaModFix/>
          </a:blip>
          <a:srcRect b="18949" l="2033" r="2473" t="3579"/>
          <a:stretch/>
        </p:blipFill>
        <p:spPr>
          <a:xfrm>
            <a:off x="295625" y="3142700"/>
            <a:ext cx="8731500" cy="2983825"/>
          </a:xfrm>
          <a:prstGeom prst="rect">
            <a:avLst/>
          </a:prstGeom>
          <a:noFill/>
          <a:ln cap="flat" cmpd="sng" w="9525">
            <a:solidFill>
              <a:srgbClr val="4B2E83"/>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752950" y="330800"/>
            <a:ext cx="77880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SAGE BUDGET: </a:t>
            </a:r>
            <a:r>
              <a:rPr lang="en">
                <a:latin typeface="Encode Sans"/>
                <a:ea typeface="Encode Sans"/>
                <a:cs typeface="Encode Sans"/>
                <a:sym typeface="Encode Sans"/>
              </a:rPr>
              <a:t>HOW MUCH DETAIL </a:t>
            </a:r>
            <a:endParaRPr>
              <a:latin typeface="Encode Sans"/>
              <a:ea typeface="Encode Sans"/>
              <a:cs typeface="Encode Sans"/>
              <a:sym typeface="Encode Sans"/>
            </a:endParaRPr>
          </a:p>
          <a:p>
            <a:pPr indent="0" lvl="0" marL="0" rtl="0" algn="l">
              <a:spcBef>
                <a:spcPts val="600"/>
              </a:spcBef>
              <a:spcAft>
                <a:spcPts val="0"/>
              </a:spcAft>
              <a:buNone/>
            </a:pPr>
            <a:r>
              <a:rPr lang="en">
                <a:latin typeface="Encode Sans"/>
                <a:ea typeface="Encode Sans"/>
                <a:cs typeface="Encode Sans"/>
                <a:sym typeface="Encode Sans"/>
              </a:rPr>
              <a:t>IS REQUIRED?</a:t>
            </a:r>
            <a:endParaRPr>
              <a:latin typeface="Encode Sans"/>
              <a:ea typeface="Encode Sans"/>
              <a:cs typeface="Encode Sans"/>
              <a:sym typeface="Encode Sans"/>
            </a:endParaRPr>
          </a:p>
        </p:txBody>
      </p:sp>
      <p:sp>
        <p:nvSpPr>
          <p:cNvPr id="154" name="Google Shape;154;p27"/>
          <p:cNvSpPr txBox="1"/>
          <p:nvPr>
            <p:ph idx="2" type="body"/>
          </p:nvPr>
        </p:nvSpPr>
        <p:spPr>
          <a:xfrm>
            <a:off x="752950" y="1732750"/>
            <a:ext cx="75804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b="1" lang="en" sz="2100"/>
              <a:t>Quick answer: </a:t>
            </a:r>
            <a:endParaRPr b="1" sz="2100"/>
          </a:p>
          <a:p>
            <a:pPr indent="0" lvl="0" marL="0" rtl="0" algn="l">
              <a:spcBef>
                <a:spcPts val="480"/>
              </a:spcBef>
              <a:spcAft>
                <a:spcPts val="0"/>
              </a:spcAft>
              <a:buNone/>
            </a:pPr>
            <a:r>
              <a:rPr lang="en" sz="2100"/>
              <a:t>As much as the sponsor requires for reporting or invoicing</a:t>
            </a:r>
            <a:endParaRPr sz="2100"/>
          </a:p>
          <a:p>
            <a:pPr indent="0" lvl="0" marL="0" rtl="0" algn="l">
              <a:spcBef>
                <a:spcPts val="480"/>
              </a:spcBef>
              <a:spcAft>
                <a:spcPts val="0"/>
              </a:spcAft>
              <a:buNone/>
            </a:pPr>
            <a:r>
              <a:t/>
            </a:r>
            <a:endParaRPr sz="2100"/>
          </a:p>
          <a:p>
            <a:pPr indent="0" lvl="0" marL="0" rtl="0" algn="l">
              <a:spcBef>
                <a:spcPts val="480"/>
              </a:spcBef>
              <a:spcAft>
                <a:spcPts val="0"/>
              </a:spcAft>
              <a:buNone/>
            </a:pPr>
            <a:r>
              <a:rPr b="1" lang="en" sz="2100"/>
              <a:t>Can I enter a total “unallocated” amount?  </a:t>
            </a:r>
            <a:endParaRPr b="1" sz="2100"/>
          </a:p>
          <a:p>
            <a:pPr indent="-361950" lvl="0" marL="914400" rtl="0" algn="l">
              <a:spcBef>
                <a:spcPts val="1000"/>
              </a:spcBef>
              <a:spcAft>
                <a:spcPts val="0"/>
              </a:spcAft>
              <a:buSzPts val="2100"/>
              <a:buFont typeface="Arial"/>
              <a:buChar char="˃"/>
            </a:pPr>
            <a:r>
              <a:rPr b="1" lang="en" sz="2100"/>
              <a:t>YES</a:t>
            </a:r>
            <a:r>
              <a:rPr lang="en" sz="2100"/>
              <a:t>, if detail not required by sponsor</a:t>
            </a:r>
            <a:endParaRPr sz="2100"/>
          </a:p>
          <a:p>
            <a:pPr indent="0" lvl="0" marL="0" rtl="0" algn="l">
              <a:spcBef>
                <a:spcPts val="2000"/>
              </a:spcBef>
              <a:spcAft>
                <a:spcPts val="0"/>
              </a:spcAft>
              <a:buNone/>
            </a:pPr>
            <a:r>
              <a:rPr b="1" lang="en" sz="2100"/>
              <a:t>Can I enter all salary &amp; benefit totals in one row?</a:t>
            </a:r>
            <a:endParaRPr b="1" sz="2100"/>
          </a:p>
          <a:p>
            <a:pPr indent="-361950" lvl="0" marL="914400" rtl="0" algn="l">
              <a:spcBef>
                <a:spcPts val="1000"/>
              </a:spcBef>
              <a:spcAft>
                <a:spcPts val="0"/>
              </a:spcAft>
              <a:buSzPts val="2100"/>
              <a:buFont typeface="Arial"/>
              <a:buChar char="˃"/>
            </a:pPr>
            <a:r>
              <a:rPr b="1" lang="en" sz="2100"/>
              <a:t>YES, </a:t>
            </a:r>
            <a:r>
              <a:rPr lang="en" sz="2100"/>
              <a:t>but we don’t (yet) make it easy</a:t>
            </a:r>
            <a:endParaRPr sz="2100"/>
          </a:p>
          <a:p>
            <a:pPr indent="-361950" lvl="0" marL="914400" rtl="0" algn="l">
              <a:spcBef>
                <a:spcPts val="1000"/>
              </a:spcBef>
              <a:spcAft>
                <a:spcPts val="0"/>
              </a:spcAft>
              <a:buSzPts val="2100"/>
              <a:buChar char="˃"/>
            </a:pPr>
            <a:r>
              <a:rPr lang="en" sz="2100"/>
              <a:t>PI entry &amp; role needed separately</a:t>
            </a:r>
            <a:r>
              <a:rPr lang="en" sz="2100"/>
              <a:t>, to send to Workday (even if no effort)</a:t>
            </a:r>
            <a:endParaRPr sz="2100"/>
          </a:p>
          <a:p>
            <a:pPr indent="-361950" lvl="0" marL="914400" rtl="0" algn="l">
              <a:spcBef>
                <a:spcPts val="1000"/>
              </a:spcBef>
              <a:spcAft>
                <a:spcPts val="0"/>
              </a:spcAft>
              <a:buSzPts val="2100"/>
              <a:buChar char="˃"/>
            </a:pPr>
            <a:r>
              <a:rPr lang="en" sz="2100"/>
              <a:t>Future enhancements targeted to allow lump sum entry of salary &amp; benefits </a:t>
            </a:r>
            <a:endParaRPr sz="21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WORKFLOW REVIEW:</a:t>
            </a:r>
            <a:r>
              <a:rPr b="1" lang="en">
                <a:latin typeface="Encode Sans"/>
                <a:ea typeface="Encode Sans"/>
                <a:cs typeface="Encode Sans"/>
                <a:sym typeface="Encode Sans"/>
              </a:rPr>
              <a:t> </a:t>
            </a:r>
            <a:r>
              <a:rPr lang="en">
                <a:latin typeface="Encode Sans"/>
                <a:ea typeface="Encode Sans"/>
                <a:cs typeface="Encode Sans"/>
                <a:sym typeface="Encode Sans"/>
              </a:rPr>
              <a:t>RETURNS</a:t>
            </a:r>
            <a:endParaRPr>
              <a:latin typeface="Encode Sans"/>
              <a:ea typeface="Encode Sans"/>
              <a:cs typeface="Encode Sans"/>
              <a:sym typeface="Encode Sans"/>
            </a:endParaRPr>
          </a:p>
        </p:txBody>
      </p:sp>
      <p:pic>
        <p:nvPicPr>
          <p:cNvPr id="160" name="Google Shape;160;p28"/>
          <p:cNvPicPr preferRelativeResize="0"/>
          <p:nvPr/>
        </p:nvPicPr>
        <p:blipFill>
          <a:blip r:embed="rId3">
            <a:alphaModFix/>
          </a:blip>
          <a:stretch>
            <a:fillRect/>
          </a:stretch>
        </p:blipFill>
        <p:spPr>
          <a:xfrm>
            <a:off x="469450" y="1721800"/>
            <a:ext cx="8502001" cy="3943799"/>
          </a:xfrm>
          <a:prstGeom prst="rect">
            <a:avLst/>
          </a:prstGeom>
          <a:noFill/>
          <a:ln>
            <a:noFill/>
          </a:ln>
        </p:spPr>
      </p:pic>
      <p:sp>
        <p:nvSpPr>
          <p:cNvPr id="161" name="Google Shape;161;p28"/>
          <p:cNvSpPr/>
          <p:nvPr/>
        </p:nvSpPr>
        <p:spPr>
          <a:xfrm>
            <a:off x="6387775" y="3023925"/>
            <a:ext cx="535500" cy="267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8"/>
          <p:cNvSpPr/>
          <p:nvPr/>
        </p:nvSpPr>
        <p:spPr>
          <a:xfrm>
            <a:off x="6387775" y="3890150"/>
            <a:ext cx="535500" cy="267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idx="1" type="body"/>
          </p:nvPr>
        </p:nvSpPr>
        <p:spPr>
          <a:xfrm>
            <a:off x="752950" y="330800"/>
            <a:ext cx="77880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RETURNS: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a:latin typeface="Encode Sans"/>
                <a:ea typeface="Encode Sans"/>
                <a:cs typeface="Encode Sans"/>
                <a:sym typeface="Encode Sans"/>
              </a:rPr>
              <a:t>COMMON REASONS</a:t>
            </a:r>
            <a:endParaRPr>
              <a:latin typeface="Encode Sans"/>
              <a:ea typeface="Encode Sans"/>
              <a:cs typeface="Encode Sans"/>
              <a:sym typeface="Encode Sans"/>
            </a:endParaRPr>
          </a:p>
        </p:txBody>
      </p:sp>
      <p:sp>
        <p:nvSpPr>
          <p:cNvPr id="169" name="Google Shape;169;p29"/>
          <p:cNvSpPr txBox="1"/>
          <p:nvPr>
            <p:ph idx="2" type="body"/>
          </p:nvPr>
        </p:nvSpPr>
        <p:spPr>
          <a:xfrm>
            <a:off x="752950" y="1732750"/>
            <a:ext cx="7580400" cy="4780200"/>
          </a:xfrm>
          <a:prstGeom prst="rect">
            <a:avLst/>
          </a:prstGeom>
        </p:spPr>
        <p:txBody>
          <a:bodyPr anchorCtr="0" anchor="t" bIns="91425" lIns="91425" spcFirstLastPara="1" rIns="91425" wrap="square" tIns="91425">
            <a:normAutofit lnSpcReduction="20000"/>
          </a:bodyPr>
          <a:lstStyle/>
          <a:p>
            <a:pPr indent="-381000" lvl="0" marL="457200" rtl="0" algn="l">
              <a:lnSpc>
                <a:spcPct val="100000"/>
              </a:lnSpc>
              <a:spcBef>
                <a:spcPts val="480"/>
              </a:spcBef>
              <a:spcAft>
                <a:spcPts val="0"/>
              </a:spcAft>
              <a:buSzPts val="2400"/>
              <a:buChar char="&gt;"/>
            </a:pPr>
            <a:r>
              <a:rPr lang="en"/>
              <a:t>Budget updates needed</a:t>
            </a:r>
            <a:endParaRPr/>
          </a:p>
          <a:p>
            <a:pPr indent="-355600" lvl="1" marL="914400" rtl="0" algn="l">
              <a:lnSpc>
                <a:spcPct val="100000"/>
              </a:lnSpc>
              <a:spcBef>
                <a:spcPts val="1000"/>
              </a:spcBef>
              <a:spcAft>
                <a:spcPts val="0"/>
              </a:spcAft>
              <a:buSzPts val="2000"/>
              <a:buChar char="–"/>
            </a:pPr>
            <a:r>
              <a:rPr lang="en"/>
              <a:t>Missing fields (</a:t>
            </a:r>
            <a:r>
              <a:rPr b="1" i="1" lang="en"/>
              <a:t>New validations will help!)</a:t>
            </a:r>
            <a:endParaRPr/>
          </a:p>
          <a:p>
            <a:pPr indent="-355600" lvl="1" marL="914400" rtl="0" algn="l">
              <a:lnSpc>
                <a:spcPct val="100000"/>
              </a:lnSpc>
              <a:spcBef>
                <a:spcPts val="1000"/>
              </a:spcBef>
              <a:spcAft>
                <a:spcPts val="0"/>
              </a:spcAft>
              <a:buSzPts val="2000"/>
              <a:buChar char="–"/>
            </a:pPr>
            <a:r>
              <a:rPr lang="en"/>
              <a:t>Periods or amounts don’t match the NoA</a:t>
            </a:r>
            <a:endParaRPr/>
          </a:p>
          <a:p>
            <a:pPr indent="-355600" lvl="1" marL="914400" rtl="0" algn="l">
              <a:lnSpc>
                <a:spcPct val="100000"/>
              </a:lnSpc>
              <a:spcBef>
                <a:spcPts val="1000"/>
              </a:spcBef>
              <a:spcAft>
                <a:spcPts val="0"/>
              </a:spcAft>
              <a:buSzPts val="2000"/>
              <a:buChar char="–"/>
            </a:pPr>
            <a:r>
              <a:rPr lang="en"/>
              <a:t>Incorrect F&amp;A</a:t>
            </a:r>
            <a:endParaRPr/>
          </a:p>
          <a:p>
            <a:pPr indent="-355600" lvl="1" marL="914400" rtl="0" algn="l">
              <a:lnSpc>
                <a:spcPct val="100000"/>
              </a:lnSpc>
              <a:spcBef>
                <a:spcPts val="1000"/>
              </a:spcBef>
              <a:spcAft>
                <a:spcPts val="0"/>
              </a:spcAft>
              <a:buSzPts val="2000"/>
              <a:buChar char="–"/>
            </a:pPr>
            <a:r>
              <a:rPr lang="en"/>
              <a:t>Review: </a:t>
            </a:r>
            <a:r>
              <a:rPr lang="en" u="sng">
                <a:solidFill>
                  <a:srgbClr val="4B2E83"/>
                </a:solidFill>
                <a:hlinkClick r:id="rId3">
                  <a:extLst>
                    <a:ext uri="{A12FA001-AC4F-418D-AE19-62706E023703}">
                      <ahyp:hlinkClr val="tx"/>
                    </a:ext>
                  </a:extLst>
                </a:hlinkClick>
              </a:rPr>
              <a:t>Guidelines for a Budget Difference Between the SAGE Award Budget and the Sponsor Award</a:t>
            </a:r>
            <a:endParaRPr/>
          </a:p>
          <a:p>
            <a:pPr indent="-381000" lvl="0" marL="457200" rtl="0" algn="l">
              <a:lnSpc>
                <a:spcPct val="100000"/>
              </a:lnSpc>
              <a:spcBef>
                <a:spcPts val="2000"/>
              </a:spcBef>
              <a:spcAft>
                <a:spcPts val="0"/>
              </a:spcAft>
              <a:buSzPts val="2400"/>
              <a:buChar char="&gt;"/>
            </a:pPr>
            <a:r>
              <a:rPr lang="en"/>
              <a:t>Attachments needed</a:t>
            </a:r>
            <a:endParaRPr/>
          </a:p>
          <a:p>
            <a:pPr indent="-355600" lvl="1" marL="914400" rtl="0" algn="l">
              <a:lnSpc>
                <a:spcPct val="100000"/>
              </a:lnSpc>
              <a:spcBef>
                <a:spcPts val="2000"/>
              </a:spcBef>
              <a:spcAft>
                <a:spcPts val="0"/>
              </a:spcAft>
              <a:buSzPts val="2000"/>
              <a:buChar char="–"/>
            </a:pPr>
            <a:r>
              <a:rPr lang="en"/>
              <a:t>Award Document &amp; supporting correspondence</a:t>
            </a:r>
            <a:endParaRPr/>
          </a:p>
          <a:p>
            <a:pPr indent="-355600" lvl="1" marL="914400" rtl="0" algn="l">
              <a:lnSpc>
                <a:spcPct val="100000"/>
              </a:lnSpc>
              <a:spcBef>
                <a:spcPts val="2000"/>
              </a:spcBef>
              <a:spcAft>
                <a:spcPts val="0"/>
              </a:spcAft>
              <a:buSzPts val="2000"/>
              <a:buChar char="–"/>
            </a:pPr>
            <a:r>
              <a:rPr lang="en"/>
              <a:t>Documentation when there is a sponsor deadline for accepting an award</a:t>
            </a:r>
            <a:endParaRPr/>
          </a:p>
          <a:p>
            <a:pPr indent="-355600" lvl="1" marL="914400" rtl="0" algn="l">
              <a:lnSpc>
                <a:spcPct val="100000"/>
              </a:lnSpc>
              <a:spcBef>
                <a:spcPts val="2000"/>
              </a:spcBef>
              <a:spcAft>
                <a:spcPts val="1000"/>
              </a:spcAft>
              <a:buSzPts val="2000"/>
              <a:buChar char="–"/>
            </a:pPr>
            <a:r>
              <a:rPr lang="en"/>
              <a:t>Compliance documentation (IRB/IACUC)</a:t>
            </a:r>
            <a:endParaRPr/>
          </a:p>
        </p:txBody>
      </p:sp>
      <p:sp>
        <p:nvSpPr>
          <p:cNvPr id="170" name="Google Shape;170;p29"/>
          <p:cNvSpPr txBox="1"/>
          <p:nvPr/>
        </p:nvSpPr>
        <p:spPr>
          <a:xfrm>
            <a:off x="493775" y="6432800"/>
            <a:ext cx="7900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u="sng">
                <a:solidFill>
                  <a:srgbClr val="4B2E83"/>
                </a:solidFill>
                <a:latin typeface="Open Sans"/>
                <a:ea typeface="Open Sans"/>
                <a:cs typeface="Open Sans"/>
                <a:sym typeface="Open Sans"/>
                <a:hlinkClick r:id="rId4">
                  <a:extLst>
                    <a:ext uri="{A12FA001-AC4F-418D-AE19-62706E023703}">
                      <ahyp:hlinkClr val="tx"/>
                    </a:ext>
                  </a:extLst>
                </a:hlinkClick>
              </a:rPr>
              <a:t>Tips for success- ASRs &amp; MODs</a:t>
            </a:r>
            <a:endParaRPr sz="1500">
              <a:solidFill>
                <a:srgbClr val="4B2E83"/>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idx="2" type="body"/>
          </p:nvPr>
        </p:nvSpPr>
        <p:spPr>
          <a:xfrm>
            <a:off x="752950" y="1732750"/>
            <a:ext cx="2976900" cy="2183400"/>
          </a:xfrm>
          <a:prstGeom prst="rect">
            <a:avLst/>
          </a:prstGeom>
        </p:spPr>
        <p:txBody>
          <a:bodyPr anchorCtr="0" anchor="t" bIns="91425" lIns="91425" spcFirstLastPara="1" rIns="91425" wrap="square" tIns="91425">
            <a:normAutofit lnSpcReduction="10000"/>
          </a:bodyPr>
          <a:lstStyle/>
          <a:p>
            <a:pPr indent="-381000" lvl="0" marL="457200" rtl="0" algn="l">
              <a:lnSpc>
                <a:spcPct val="100000"/>
              </a:lnSpc>
              <a:spcBef>
                <a:spcPts val="480"/>
              </a:spcBef>
              <a:spcAft>
                <a:spcPts val="1000"/>
              </a:spcAft>
              <a:buSzPts val="2400"/>
              <a:buChar char="&gt;"/>
            </a:pPr>
            <a:r>
              <a:rPr lang="en"/>
              <a:t>Authorized Periods selected on Award Setup Request form </a:t>
            </a:r>
            <a:r>
              <a:rPr lang="en"/>
              <a:t>do not match the NoA</a:t>
            </a:r>
            <a:endParaRPr sz="2000"/>
          </a:p>
        </p:txBody>
      </p:sp>
      <p:sp>
        <p:nvSpPr>
          <p:cNvPr id="177" name="Google Shape;177;p30"/>
          <p:cNvSpPr txBox="1"/>
          <p:nvPr>
            <p:ph idx="1" type="body"/>
          </p:nvPr>
        </p:nvSpPr>
        <p:spPr>
          <a:xfrm>
            <a:off x="752950" y="330800"/>
            <a:ext cx="77880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RETURNS: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a:latin typeface="Encode Sans"/>
                <a:ea typeface="Encode Sans"/>
                <a:cs typeface="Encode Sans"/>
                <a:sym typeface="Encode Sans"/>
              </a:rPr>
              <a:t>COMMON REASONS</a:t>
            </a:r>
            <a:endParaRPr>
              <a:latin typeface="Encode Sans"/>
              <a:ea typeface="Encode Sans"/>
              <a:cs typeface="Encode Sans"/>
              <a:sym typeface="Encode Sans"/>
            </a:endParaRPr>
          </a:p>
        </p:txBody>
      </p:sp>
      <p:pic>
        <p:nvPicPr>
          <p:cNvPr id="178" name="Google Shape;178;p30"/>
          <p:cNvPicPr preferRelativeResize="0"/>
          <p:nvPr/>
        </p:nvPicPr>
        <p:blipFill>
          <a:blip r:embed="rId3">
            <a:alphaModFix/>
          </a:blip>
          <a:stretch>
            <a:fillRect/>
          </a:stretch>
        </p:blipFill>
        <p:spPr>
          <a:xfrm>
            <a:off x="3985849" y="1785925"/>
            <a:ext cx="4736850" cy="3009600"/>
          </a:xfrm>
          <a:prstGeom prst="rect">
            <a:avLst/>
          </a:prstGeom>
          <a:noFill/>
          <a:ln cap="flat" cmpd="sng" w="9525">
            <a:solidFill>
              <a:schemeClr val="dk2"/>
            </a:solidFill>
            <a:prstDash val="solid"/>
            <a:round/>
            <a:headEnd len="sm" w="sm" type="none"/>
            <a:tailEnd len="sm" w="sm" type="none"/>
          </a:ln>
        </p:spPr>
      </p:pic>
      <p:sp>
        <p:nvSpPr>
          <p:cNvPr id="179" name="Google Shape;179;p30"/>
          <p:cNvSpPr txBox="1"/>
          <p:nvPr/>
        </p:nvSpPr>
        <p:spPr>
          <a:xfrm>
            <a:off x="629300" y="5336725"/>
            <a:ext cx="6628800" cy="1405200"/>
          </a:xfrm>
          <a:prstGeom prst="rect">
            <a:avLst/>
          </a:prstGeom>
          <a:noFill/>
          <a:ln>
            <a:noFill/>
          </a:ln>
        </p:spPr>
        <p:txBody>
          <a:bodyPr anchorCtr="0" anchor="t" bIns="91425" lIns="91425" spcFirstLastPara="1" rIns="91425" wrap="square" tIns="91425">
            <a:noAutofit/>
          </a:bodyPr>
          <a:lstStyle/>
          <a:p>
            <a:pPr indent="0" lvl="0" marL="0" rtl="0" algn="l">
              <a:spcBef>
                <a:spcPts val="2000"/>
              </a:spcBef>
              <a:spcAft>
                <a:spcPts val="1000"/>
              </a:spcAft>
              <a:buClr>
                <a:schemeClr val="dk1"/>
              </a:buClr>
              <a:buSzPts val="1100"/>
              <a:buFont typeface="Arial"/>
              <a:buNone/>
            </a:pPr>
            <a:r>
              <a:rPr b="1" lang="en" sz="2000">
                <a:solidFill>
                  <a:srgbClr val="4B2E83"/>
                </a:solidFill>
                <a:latin typeface="Open Sans"/>
                <a:ea typeface="Open Sans"/>
                <a:cs typeface="Open Sans"/>
                <a:sym typeface="Open Sans"/>
              </a:rPr>
              <a:t>Note:</a:t>
            </a:r>
            <a:r>
              <a:rPr lang="en" sz="2000">
                <a:solidFill>
                  <a:srgbClr val="4B2E83"/>
                </a:solidFill>
                <a:latin typeface="Open Sans"/>
                <a:ea typeface="Open Sans"/>
                <a:cs typeface="Open Sans"/>
                <a:sym typeface="Open Sans"/>
              </a:rPr>
              <a:t> If you know you routed an ASR with missing budget information, GCA would suggest to let it route and they’ll address it with you when they review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idx="1" type="body"/>
          </p:nvPr>
        </p:nvSpPr>
        <p:spPr>
          <a:xfrm>
            <a:off x="763375" y="330800"/>
            <a:ext cx="77775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a:latin typeface="Encode Sans Black"/>
                <a:ea typeface="Encode Sans Black"/>
                <a:cs typeface="Encode Sans Black"/>
                <a:sym typeface="Encode Sans Black"/>
              </a:rPr>
              <a:t>RETURNS: </a:t>
            </a:r>
            <a:r>
              <a:rPr lang="en">
                <a:latin typeface="Encode Sans"/>
                <a:ea typeface="Encode Sans"/>
                <a:cs typeface="Encode Sans"/>
                <a:sym typeface="Encode Sans"/>
              </a:rPr>
              <a:t>WHAT DO I DO?</a:t>
            </a:r>
            <a:endParaRPr>
              <a:latin typeface="Encode Sans"/>
              <a:ea typeface="Encode Sans"/>
              <a:cs typeface="Encode Sans"/>
              <a:sym typeface="Encode Sans"/>
            </a:endParaRPr>
          </a:p>
        </p:txBody>
      </p:sp>
      <p:sp>
        <p:nvSpPr>
          <p:cNvPr id="186" name="Google Shape;186;p31"/>
          <p:cNvSpPr txBox="1"/>
          <p:nvPr>
            <p:ph idx="2" type="body"/>
          </p:nvPr>
        </p:nvSpPr>
        <p:spPr>
          <a:xfrm>
            <a:off x="868900" y="1732750"/>
            <a:ext cx="5409000" cy="4015500"/>
          </a:xfrm>
          <a:prstGeom prst="rect">
            <a:avLst/>
          </a:prstGeom>
        </p:spPr>
        <p:txBody>
          <a:bodyPr anchorCtr="0" anchor="t" bIns="91425" lIns="91425" spcFirstLastPara="1" rIns="91425" wrap="square" tIns="91425">
            <a:normAutofit/>
          </a:bodyPr>
          <a:lstStyle/>
          <a:p>
            <a:pPr indent="-368300" lvl="0" marL="457200" rtl="0" algn="l">
              <a:spcBef>
                <a:spcPts val="480"/>
              </a:spcBef>
              <a:spcAft>
                <a:spcPts val="0"/>
              </a:spcAft>
              <a:buSzPts val="2200"/>
              <a:buChar char="&gt;"/>
            </a:pPr>
            <a:r>
              <a:rPr lang="en" sz="2200"/>
              <a:t>Look for a comment from OSP or GCA in the </a:t>
            </a:r>
            <a:r>
              <a:rPr b="1" lang="en" sz="2200"/>
              <a:t>Comments &amp; History</a:t>
            </a:r>
            <a:r>
              <a:rPr lang="en" sz="2200"/>
              <a:t> section of the ASR</a:t>
            </a:r>
            <a:endParaRPr sz="2200"/>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pic>
        <p:nvPicPr>
          <p:cNvPr id="187" name="Google Shape;187;p31"/>
          <p:cNvPicPr preferRelativeResize="0"/>
          <p:nvPr/>
        </p:nvPicPr>
        <p:blipFill rotWithShape="1">
          <a:blip r:embed="rId3">
            <a:alphaModFix/>
          </a:blip>
          <a:srcRect b="22648" l="18657" r="28563" t="0"/>
          <a:stretch/>
        </p:blipFill>
        <p:spPr>
          <a:xfrm>
            <a:off x="868900" y="3605850"/>
            <a:ext cx="8066924" cy="2967250"/>
          </a:xfrm>
          <a:prstGeom prst="rect">
            <a:avLst/>
          </a:prstGeom>
          <a:noFill/>
          <a:ln cap="flat" cmpd="sng" w="9525">
            <a:solidFill>
              <a:schemeClr val="dk2"/>
            </a:solidFill>
            <a:prstDash val="solid"/>
            <a:round/>
            <a:headEnd len="sm" w="sm" type="none"/>
            <a:tailEnd len="sm" w="sm" type="none"/>
          </a:ln>
        </p:spPr>
      </p:pic>
      <p:pic>
        <p:nvPicPr>
          <p:cNvPr id="188" name="Google Shape;188;p31"/>
          <p:cNvPicPr preferRelativeResize="0"/>
          <p:nvPr/>
        </p:nvPicPr>
        <p:blipFill rotWithShape="1">
          <a:blip r:embed="rId3">
            <a:alphaModFix/>
          </a:blip>
          <a:srcRect b="0" l="0" r="87540" t="0"/>
          <a:stretch/>
        </p:blipFill>
        <p:spPr>
          <a:xfrm>
            <a:off x="6544849" y="325200"/>
            <a:ext cx="1993390" cy="4015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idx="1" type="body"/>
          </p:nvPr>
        </p:nvSpPr>
        <p:spPr>
          <a:xfrm>
            <a:off x="752950" y="330800"/>
            <a:ext cx="77880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ASR VS. A MOD REQUEST?</a:t>
            </a:r>
            <a:endParaRPr>
              <a:latin typeface="Encode Sans Black"/>
              <a:ea typeface="Encode Sans Black"/>
              <a:cs typeface="Encode Sans Black"/>
              <a:sym typeface="Encode Sans Black"/>
            </a:endParaRPr>
          </a:p>
        </p:txBody>
      </p:sp>
      <p:sp>
        <p:nvSpPr>
          <p:cNvPr id="195" name="Google Shape;195;p32"/>
          <p:cNvSpPr txBox="1"/>
          <p:nvPr>
            <p:ph idx="2" type="body"/>
          </p:nvPr>
        </p:nvSpPr>
        <p:spPr>
          <a:xfrm>
            <a:off x="752950" y="1732750"/>
            <a:ext cx="79701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200"/>
              <a:t>Submit an Award Setup Request when:</a:t>
            </a:r>
            <a:endParaRPr sz="2200"/>
          </a:p>
          <a:p>
            <a:pPr indent="-368300" lvl="0" marL="457200" rtl="0" algn="l">
              <a:spcBef>
                <a:spcPts val="480"/>
              </a:spcBef>
              <a:spcAft>
                <a:spcPts val="0"/>
              </a:spcAft>
              <a:buSzPts val="2200"/>
              <a:buChar char="&gt;"/>
            </a:pPr>
            <a:r>
              <a:rPr lang="en" sz="2200"/>
              <a:t>New funding</a:t>
            </a:r>
            <a:r>
              <a:rPr lang="en" sz="2200"/>
              <a:t> to initiate a project</a:t>
            </a:r>
            <a:endParaRPr sz="2200"/>
          </a:p>
          <a:p>
            <a:pPr indent="-368300" lvl="0" marL="457200" rtl="0" algn="l">
              <a:spcBef>
                <a:spcPts val="0"/>
              </a:spcBef>
              <a:spcAft>
                <a:spcPts val="0"/>
              </a:spcAft>
              <a:buSzPts val="2200"/>
              <a:buChar char="&gt;"/>
            </a:pPr>
            <a:r>
              <a:rPr lang="en" sz="2200"/>
              <a:t>Competing renewal funding</a:t>
            </a:r>
            <a:endParaRPr sz="2200"/>
          </a:p>
          <a:p>
            <a:pPr indent="0" lvl="0" marL="0" rtl="0" algn="l">
              <a:spcBef>
                <a:spcPts val="480"/>
              </a:spcBef>
              <a:spcAft>
                <a:spcPts val="0"/>
              </a:spcAft>
              <a:buNone/>
            </a:pPr>
            <a:r>
              <a:t/>
            </a:r>
            <a:endParaRPr sz="2200"/>
          </a:p>
          <a:p>
            <a:pPr indent="0" lvl="0" marL="0" rtl="0" algn="l">
              <a:spcBef>
                <a:spcPts val="480"/>
              </a:spcBef>
              <a:spcAft>
                <a:spcPts val="0"/>
              </a:spcAft>
              <a:buNone/>
            </a:pPr>
            <a:r>
              <a:rPr lang="en" sz="2200"/>
              <a:t>Submit a</a:t>
            </a:r>
            <a:r>
              <a:rPr lang="en" sz="2200">
                <a:solidFill>
                  <a:srgbClr val="4B2E83"/>
                </a:solidFill>
              </a:rPr>
              <a:t> </a:t>
            </a:r>
            <a:r>
              <a:rPr lang="en" sz="2200" u="sng">
                <a:solidFill>
                  <a:srgbClr val="4B2E83"/>
                </a:solidFill>
                <a:hlinkClick r:id="rId3">
                  <a:extLst>
                    <a:ext uri="{A12FA001-AC4F-418D-AE19-62706E023703}">
                      <ahyp:hlinkClr val="tx"/>
                    </a:ext>
                  </a:extLst>
                </a:hlinkClick>
              </a:rPr>
              <a:t>OSP/GCA Modification Request</a:t>
            </a:r>
            <a:r>
              <a:rPr lang="en" sz="2200">
                <a:solidFill>
                  <a:srgbClr val="4B2E83"/>
                </a:solidFill>
              </a:rPr>
              <a:t> </a:t>
            </a:r>
            <a:r>
              <a:rPr lang="en" sz="2200"/>
              <a:t>when:</a:t>
            </a:r>
            <a:endParaRPr sz="2200"/>
          </a:p>
          <a:p>
            <a:pPr indent="-368300" lvl="0" marL="457200" rtl="0" algn="l">
              <a:spcBef>
                <a:spcPts val="480"/>
              </a:spcBef>
              <a:spcAft>
                <a:spcPts val="0"/>
              </a:spcAft>
              <a:buSzPts val="2200"/>
              <a:buChar char="&gt;"/>
            </a:pPr>
            <a:r>
              <a:rPr lang="en" sz="2200"/>
              <a:t>Change to an existing award requires sponsor approval</a:t>
            </a:r>
            <a:endParaRPr sz="2200"/>
          </a:p>
          <a:p>
            <a:pPr indent="-368300" lvl="0" marL="457200" rtl="0" algn="l">
              <a:spcBef>
                <a:spcPts val="0"/>
              </a:spcBef>
              <a:spcAft>
                <a:spcPts val="0"/>
              </a:spcAft>
              <a:buSzPts val="2200"/>
              <a:buChar char="&gt;"/>
            </a:pPr>
            <a:r>
              <a:rPr lang="en" sz="2200"/>
              <a:t>Temporary internal extension</a:t>
            </a:r>
            <a:endParaRPr sz="2200"/>
          </a:p>
          <a:p>
            <a:pPr indent="0" lvl="0" marL="0" rtl="0" algn="l">
              <a:spcBef>
                <a:spcPts val="480"/>
              </a:spcBef>
              <a:spcAft>
                <a:spcPts val="0"/>
              </a:spcAft>
              <a:buNone/>
            </a:pPr>
            <a:r>
              <a:t/>
            </a:r>
            <a:endParaRPr sz="2200"/>
          </a:p>
          <a:p>
            <a:pPr indent="0" lvl="0" marL="0" rtl="0" algn="l">
              <a:spcBef>
                <a:spcPts val="480"/>
              </a:spcBef>
              <a:spcAft>
                <a:spcPts val="0"/>
              </a:spcAft>
              <a:buNone/>
            </a:pPr>
            <a:r>
              <a:rPr lang="en" sz="2200"/>
              <a:t>Submit a </a:t>
            </a:r>
            <a:r>
              <a:rPr lang="en" sz="2200" u="sng">
                <a:solidFill>
                  <a:srgbClr val="4B2E83"/>
                </a:solidFill>
                <a:hlinkClick r:id="rId4">
                  <a:extLst>
                    <a:ext uri="{A12FA001-AC4F-418D-AE19-62706E023703}">
                      <ahyp:hlinkClr val="tx"/>
                    </a:ext>
                  </a:extLst>
                </a:hlinkClick>
              </a:rPr>
              <a:t>GCA Only Modification </a:t>
            </a:r>
            <a:r>
              <a:rPr lang="en" sz="2200" u="sng">
                <a:solidFill>
                  <a:srgbClr val="4B2E83"/>
                </a:solidFill>
                <a:hlinkClick r:id="rId5">
                  <a:extLst>
                    <a:ext uri="{A12FA001-AC4F-418D-AE19-62706E023703}">
                      <ahyp:hlinkClr val="tx"/>
                    </a:ext>
                  </a:extLst>
                </a:hlinkClick>
              </a:rPr>
              <a:t>Request</a:t>
            </a:r>
            <a:r>
              <a:rPr lang="en" sz="2200">
                <a:solidFill>
                  <a:srgbClr val="4B2E83"/>
                </a:solidFill>
              </a:rPr>
              <a:t> </a:t>
            </a:r>
            <a:r>
              <a:rPr lang="en" sz="2200"/>
              <a:t>when:</a:t>
            </a:r>
            <a:endParaRPr sz="2200"/>
          </a:p>
          <a:p>
            <a:pPr indent="-368300" lvl="0" marL="457200" rtl="0" algn="l">
              <a:spcBef>
                <a:spcPts val="480"/>
              </a:spcBef>
              <a:spcAft>
                <a:spcPts val="0"/>
              </a:spcAft>
              <a:buSzPts val="2200"/>
              <a:buChar char="&gt;"/>
            </a:pPr>
            <a:r>
              <a:rPr lang="en" sz="2200"/>
              <a:t>Change to an existing award doesn’t require sponsor approval</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WHEN CAN I DELETE A REQUEST?</a:t>
            </a:r>
            <a:endParaRPr>
              <a:latin typeface="Encode Sans Black"/>
              <a:ea typeface="Encode Sans Black"/>
              <a:cs typeface="Encode Sans Black"/>
              <a:sym typeface="Encode Sans Black"/>
            </a:endParaRPr>
          </a:p>
        </p:txBody>
      </p:sp>
      <p:sp>
        <p:nvSpPr>
          <p:cNvPr id="202" name="Google Shape;202;p33"/>
          <p:cNvSpPr txBox="1"/>
          <p:nvPr>
            <p:ph idx="2" type="body"/>
          </p:nvPr>
        </p:nvSpPr>
        <p:spPr>
          <a:xfrm>
            <a:off x="665900" y="1821550"/>
            <a:ext cx="8184600" cy="3698100"/>
          </a:xfrm>
          <a:prstGeom prst="rect">
            <a:avLst/>
          </a:prstGeom>
        </p:spPr>
        <p:txBody>
          <a:bodyPr anchorCtr="0" anchor="t" bIns="91425" lIns="91425" spcFirstLastPara="1" rIns="91425" wrap="square" tIns="91425">
            <a:noAutofit/>
          </a:bodyPr>
          <a:lstStyle/>
          <a:p>
            <a:pPr indent="0" lvl="0" marL="0" rtl="0" algn="l">
              <a:lnSpc>
                <a:spcPct val="115000"/>
              </a:lnSpc>
              <a:spcBef>
                <a:spcPts val="480"/>
              </a:spcBef>
              <a:spcAft>
                <a:spcPts val="0"/>
              </a:spcAft>
              <a:buSzPts val="275"/>
              <a:buNone/>
            </a:pPr>
            <a:r>
              <a:rPr lang="en" sz="2859"/>
              <a:t>You can </a:t>
            </a:r>
            <a:r>
              <a:rPr b="1" lang="en" sz="2859"/>
              <a:t>delete </a:t>
            </a:r>
            <a:r>
              <a:rPr lang="en" sz="2859"/>
              <a:t>an ASR </a:t>
            </a:r>
            <a:r>
              <a:rPr lang="en" sz="2859"/>
              <a:t>or</a:t>
            </a:r>
            <a:r>
              <a:rPr lang="en" sz="2859"/>
              <a:t> MOD request: </a:t>
            </a:r>
            <a:endParaRPr sz="2859"/>
          </a:p>
          <a:p>
            <a:pPr indent="-410185" lvl="0" marL="457200" rtl="0" algn="l">
              <a:lnSpc>
                <a:spcPct val="115000"/>
              </a:lnSpc>
              <a:spcBef>
                <a:spcPts val="1000"/>
              </a:spcBef>
              <a:spcAft>
                <a:spcPts val="0"/>
              </a:spcAft>
              <a:buSzPts val="2860"/>
              <a:buChar char="&gt;"/>
            </a:pPr>
            <a:r>
              <a:rPr lang="en" sz="2859"/>
              <a:t>When you (campus) create it, </a:t>
            </a:r>
            <a:r>
              <a:rPr b="1" lang="en" sz="2859"/>
              <a:t>and</a:t>
            </a:r>
            <a:endParaRPr b="1" sz="2859"/>
          </a:p>
          <a:p>
            <a:pPr indent="-410185" lvl="0" marL="457200" rtl="0" algn="l">
              <a:lnSpc>
                <a:spcPct val="115000"/>
              </a:lnSpc>
              <a:spcBef>
                <a:spcPts val="0"/>
              </a:spcBef>
              <a:spcAft>
                <a:spcPts val="0"/>
              </a:spcAft>
              <a:buSzPts val="2860"/>
              <a:buChar char="&gt;"/>
            </a:pPr>
            <a:r>
              <a:rPr lang="en" sz="2859"/>
              <a:t>Request has not been routed to OSP/GCA yet</a:t>
            </a:r>
            <a:endParaRPr sz="2859"/>
          </a:p>
          <a:p>
            <a:pPr indent="0" lvl="0" marL="0" rtl="0" algn="l">
              <a:lnSpc>
                <a:spcPct val="115000"/>
              </a:lnSpc>
              <a:spcBef>
                <a:spcPts val="480"/>
              </a:spcBef>
              <a:spcAft>
                <a:spcPts val="0"/>
              </a:spcAft>
              <a:buSzPts val="275"/>
              <a:buNone/>
            </a:pPr>
            <a:r>
              <a:t/>
            </a:r>
            <a:endParaRPr sz="2859"/>
          </a:p>
          <a:p>
            <a:pPr indent="0" lvl="0" marL="0" rtl="0" algn="l">
              <a:lnSpc>
                <a:spcPct val="115000"/>
              </a:lnSpc>
              <a:spcBef>
                <a:spcPts val="480"/>
              </a:spcBef>
              <a:spcAft>
                <a:spcPts val="0"/>
              </a:spcAft>
              <a:buSzPts val="275"/>
              <a:buNone/>
            </a:pPr>
            <a:r>
              <a:rPr lang="en" sz="2859"/>
              <a:t>OSP &amp; GCA can </a:t>
            </a:r>
            <a:r>
              <a:rPr b="1" lang="en" sz="2859"/>
              <a:t>deny </a:t>
            </a:r>
            <a:r>
              <a:rPr lang="en" sz="2859"/>
              <a:t>a request:</a:t>
            </a:r>
            <a:endParaRPr sz="2859"/>
          </a:p>
          <a:p>
            <a:pPr indent="-410185" lvl="0" marL="457200" rtl="0" algn="l">
              <a:lnSpc>
                <a:spcPct val="115000"/>
              </a:lnSpc>
              <a:spcBef>
                <a:spcPts val="480"/>
              </a:spcBef>
              <a:spcAft>
                <a:spcPts val="0"/>
              </a:spcAft>
              <a:buSzPts val="2860"/>
              <a:buChar char="&gt;"/>
            </a:pPr>
            <a:r>
              <a:rPr lang="en" sz="2859"/>
              <a:t>If it’s already been submitted by campus</a:t>
            </a:r>
            <a:endParaRPr sz="2859"/>
          </a:p>
          <a:p>
            <a:pPr indent="0" lvl="0" marL="0" rtl="0" algn="l">
              <a:lnSpc>
                <a:spcPct val="80000"/>
              </a:lnSpc>
              <a:spcBef>
                <a:spcPts val="480"/>
              </a:spcBef>
              <a:spcAft>
                <a:spcPts val="0"/>
              </a:spcAft>
              <a:buSzPts val="275"/>
              <a:buNone/>
            </a:pPr>
            <a:r>
              <a:t/>
            </a:r>
            <a:endParaRPr sz="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a:t>
            </a:r>
            <a:r>
              <a:rPr b="1" lang="en">
                <a:latin typeface="Encode Sans"/>
                <a:ea typeface="Encode Sans"/>
                <a:cs typeface="Encode Sans"/>
                <a:sym typeface="Encode Sans"/>
              </a:rPr>
              <a:t> </a:t>
            </a:r>
            <a:r>
              <a:rPr lang="en">
                <a:latin typeface="Encode Sans"/>
                <a:ea typeface="Encode Sans"/>
                <a:cs typeface="Encode Sans"/>
                <a:sym typeface="Encode Sans"/>
              </a:rPr>
              <a:t>TOP QUESTIONS WE HEAR</a:t>
            </a:r>
            <a:endParaRPr>
              <a:latin typeface="Encode Sans"/>
              <a:ea typeface="Encode Sans"/>
              <a:cs typeface="Encode Sans"/>
              <a:sym typeface="Encode Sans"/>
            </a:endParaRPr>
          </a:p>
        </p:txBody>
      </p:sp>
      <p:sp>
        <p:nvSpPr>
          <p:cNvPr id="71" name="Google Shape;71;p16"/>
          <p:cNvSpPr txBox="1"/>
          <p:nvPr>
            <p:ph idx="2" type="body"/>
          </p:nvPr>
        </p:nvSpPr>
        <p:spPr>
          <a:xfrm>
            <a:off x="659305" y="1736725"/>
            <a:ext cx="8196300" cy="4015500"/>
          </a:xfrm>
          <a:prstGeom prst="rect">
            <a:avLst/>
          </a:prstGeom>
        </p:spPr>
        <p:txBody>
          <a:bodyPr anchorCtr="0" anchor="t" bIns="91425" lIns="91425" spcFirstLastPara="1" rIns="91425" wrap="square" tIns="91425">
            <a:normAutofit lnSpcReduction="10000"/>
          </a:bodyPr>
          <a:lstStyle/>
          <a:p>
            <a:pPr indent="-381000" lvl="0" marL="457200" rtl="0" algn="l">
              <a:spcBef>
                <a:spcPts val="480"/>
              </a:spcBef>
              <a:spcAft>
                <a:spcPts val="0"/>
              </a:spcAft>
              <a:buSzPts val="2400"/>
              <a:buChar char="&gt;"/>
            </a:pPr>
            <a:r>
              <a:rPr lang="en"/>
              <a:t>Who initiates the Award Setup Request (ASR)?</a:t>
            </a:r>
            <a:endParaRPr/>
          </a:p>
          <a:p>
            <a:pPr indent="-381000" lvl="0" marL="457200" rtl="0" algn="l">
              <a:spcBef>
                <a:spcPts val="1000"/>
              </a:spcBef>
              <a:spcAft>
                <a:spcPts val="0"/>
              </a:spcAft>
              <a:buSzPts val="2400"/>
              <a:buChar char="&gt;"/>
            </a:pPr>
            <a:r>
              <a:rPr lang="en"/>
              <a:t>How do permissions and access work?</a:t>
            </a:r>
            <a:endParaRPr/>
          </a:p>
          <a:p>
            <a:pPr indent="-381000" lvl="0" marL="457200" rtl="0" algn="l">
              <a:spcBef>
                <a:spcPts val="1000"/>
              </a:spcBef>
              <a:spcAft>
                <a:spcPts val="0"/>
              </a:spcAft>
              <a:buSzPts val="2400"/>
              <a:buChar char="&gt;"/>
            </a:pPr>
            <a:r>
              <a:rPr lang="en"/>
              <a:t>What information is required?</a:t>
            </a:r>
            <a:endParaRPr/>
          </a:p>
          <a:p>
            <a:pPr indent="-381000" lvl="0" marL="457200" rtl="0" algn="l">
              <a:spcBef>
                <a:spcPts val="1000"/>
              </a:spcBef>
              <a:spcAft>
                <a:spcPts val="0"/>
              </a:spcAft>
              <a:buSzPts val="2400"/>
              <a:buChar char="&gt;"/>
            </a:pPr>
            <a:r>
              <a:rPr lang="en"/>
              <a:t>How much detail should I enter into SAGE Budget?</a:t>
            </a:r>
            <a:endParaRPr/>
          </a:p>
          <a:p>
            <a:pPr indent="-381000" lvl="0" marL="457200" rtl="0" algn="l">
              <a:spcBef>
                <a:spcPts val="1000"/>
              </a:spcBef>
              <a:spcAft>
                <a:spcPts val="0"/>
              </a:spcAft>
              <a:buSzPts val="2400"/>
              <a:buChar char="&gt;"/>
            </a:pPr>
            <a:r>
              <a:rPr lang="en"/>
              <a:t>What do I do when an Award Setup Request is returned?</a:t>
            </a:r>
            <a:endParaRPr/>
          </a:p>
          <a:p>
            <a:pPr indent="-381000" lvl="0" marL="457200" rtl="0" algn="l">
              <a:spcBef>
                <a:spcPts val="1000"/>
              </a:spcBef>
              <a:spcAft>
                <a:spcPts val="0"/>
              </a:spcAft>
              <a:buSzPts val="2400"/>
              <a:buChar char="&gt;"/>
            </a:pPr>
            <a:r>
              <a:rPr lang="en"/>
              <a:t>When should I begin an Award Setup vs. a Modification Request?</a:t>
            </a:r>
            <a:endParaRPr/>
          </a:p>
          <a:p>
            <a:pPr indent="-381000" lvl="0" marL="457200" rtl="0" algn="l">
              <a:spcBef>
                <a:spcPts val="1000"/>
              </a:spcBef>
              <a:spcAft>
                <a:spcPts val="1000"/>
              </a:spcAft>
              <a:buSzPts val="2400"/>
              <a:buChar char="&gt;"/>
            </a:pPr>
            <a:r>
              <a:rPr lang="en"/>
              <a:t>When can I delete a request?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DELETING A REQUEST</a:t>
            </a:r>
            <a:endParaRPr>
              <a:latin typeface="Encode Sans Black"/>
              <a:ea typeface="Encode Sans Black"/>
              <a:cs typeface="Encode Sans Black"/>
              <a:sym typeface="Encode Sans Black"/>
            </a:endParaRPr>
          </a:p>
        </p:txBody>
      </p:sp>
      <p:pic>
        <p:nvPicPr>
          <p:cNvPr id="208" name="Google Shape;208;p34"/>
          <p:cNvPicPr preferRelativeResize="0"/>
          <p:nvPr/>
        </p:nvPicPr>
        <p:blipFill rotWithShape="1">
          <a:blip r:embed="rId3">
            <a:alphaModFix/>
          </a:blip>
          <a:srcRect b="0" l="26996" r="0" t="15282"/>
          <a:stretch/>
        </p:blipFill>
        <p:spPr>
          <a:xfrm>
            <a:off x="682175" y="1810650"/>
            <a:ext cx="5268675" cy="3837175"/>
          </a:xfrm>
          <a:prstGeom prst="rect">
            <a:avLst/>
          </a:prstGeom>
          <a:noFill/>
          <a:ln cap="flat" cmpd="sng" w="9525">
            <a:solidFill>
              <a:schemeClr val="dk2"/>
            </a:solidFill>
            <a:prstDash val="solid"/>
            <a:round/>
            <a:headEnd len="sm" w="sm" type="none"/>
            <a:tailEnd len="sm" w="sm" type="none"/>
          </a:ln>
        </p:spPr>
      </p:pic>
      <p:sp>
        <p:nvSpPr>
          <p:cNvPr id="209" name="Google Shape;209;p34"/>
          <p:cNvSpPr/>
          <p:nvPr/>
        </p:nvSpPr>
        <p:spPr>
          <a:xfrm>
            <a:off x="6299200" y="602350"/>
            <a:ext cx="2199000" cy="1458900"/>
          </a:xfrm>
          <a:prstGeom prst="wedgeRoundRectCallout">
            <a:avLst>
              <a:gd fmla="val -57921" name="adj1"/>
              <a:gd fmla="val 99231" name="adj2"/>
              <a:gd fmla="val 0" name="adj3"/>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4B2E83"/>
                </a:solidFill>
              </a:rPr>
              <a:t>Click 3 dots in upper right of request</a:t>
            </a:r>
            <a:endParaRPr sz="2000">
              <a:solidFill>
                <a:srgbClr val="4B2E8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FILTER TIPS</a:t>
            </a:r>
            <a:endParaRPr>
              <a:latin typeface="Encode Sans Black"/>
              <a:ea typeface="Encode Sans Black"/>
              <a:cs typeface="Encode Sans Black"/>
              <a:sym typeface="Encode Sans Black"/>
            </a:endParaRPr>
          </a:p>
        </p:txBody>
      </p:sp>
      <p:sp>
        <p:nvSpPr>
          <p:cNvPr id="216" name="Google Shape;216;p35"/>
          <p:cNvSpPr txBox="1"/>
          <p:nvPr>
            <p:ph idx="2" type="body"/>
          </p:nvPr>
        </p:nvSpPr>
        <p:spPr>
          <a:xfrm>
            <a:off x="665900" y="1821550"/>
            <a:ext cx="8184600" cy="3698100"/>
          </a:xfrm>
          <a:prstGeom prst="rect">
            <a:avLst/>
          </a:prstGeom>
        </p:spPr>
        <p:txBody>
          <a:bodyPr anchorCtr="0" anchor="t" bIns="91425" lIns="91425" spcFirstLastPara="1" rIns="91425" wrap="square" tIns="91425">
            <a:noAutofit/>
          </a:bodyPr>
          <a:lstStyle/>
          <a:p>
            <a:pPr indent="-410185" lvl="0" marL="457200" rtl="0" algn="l">
              <a:lnSpc>
                <a:spcPct val="115000"/>
              </a:lnSpc>
              <a:spcBef>
                <a:spcPts val="480"/>
              </a:spcBef>
              <a:spcAft>
                <a:spcPts val="0"/>
              </a:spcAft>
              <a:buSzPts val="2860"/>
              <a:buAutoNum type="arabicPeriod"/>
            </a:pPr>
            <a:r>
              <a:rPr lang="en" sz="2859"/>
              <a:t>Use </a:t>
            </a:r>
            <a:r>
              <a:rPr b="1" lang="en" sz="2859"/>
              <a:t>status filters</a:t>
            </a:r>
            <a:r>
              <a:rPr lang="en" sz="2859"/>
              <a:t> to</a:t>
            </a:r>
            <a:br>
              <a:rPr lang="en" sz="2859"/>
            </a:br>
            <a:r>
              <a:rPr lang="en" sz="2859"/>
              <a:t>focus in on just your </a:t>
            </a:r>
            <a:br>
              <a:rPr lang="en" sz="2859"/>
            </a:br>
            <a:r>
              <a:rPr lang="en" sz="2859"/>
              <a:t>Composing or Returned items</a:t>
            </a:r>
            <a:endParaRPr sz="2859"/>
          </a:p>
          <a:p>
            <a:pPr indent="-410185" lvl="0" marL="457200" rtl="0" algn="l">
              <a:lnSpc>
                <a:spcPct val="115000"/>
              </a:lnSpc>
              <a:spcBef>
                <a:spcPts val="1000"/>
              </a:spcBef>
              <a:spcAft>
                <a:spcPts val="0"/>
              </a:spcAft>
              <a:buSzPts val="2860"/>
              <a:buAutoNum type="arabicPeriod"/>
            </a:pPr>
            <a:r>
              <a:rPr lang="en" sz="2859"/>
              <a:t>To </a:t>
            </a:r>
            <a:r>
              <a:rPr b="1" lang="en" sz="2859"/>
              <a:t>retain filters</a:t>
            </a:r>
            <a:r>
              <a:rPr lang="en" sz="2859"/>
              <a:t> as you go in and out of requests, open the request </a:t>
            </a:r>
            <a:r>
              <a:rPr b="1" lang="en" sz="2859"/>
              <a:t>in a new tab</a:t>
            </a:r>
            <a:r>
              <a:rPr lang="en" sz="2859"/>
              <a:t> by:</a:t>
            </a:r>
            <a:endParaRPr sz="2859"/>
          </a:p>
          <a:p>
            <a:pPr indent="-410185" lvl="1" marL="914400" rtl="0" algn="l">
              <a:lnSpc>
                <a:spcPct val="115000"/>
              </a:lnSpc>
              <a:spcBef>
                <a:spcPts val="0"/>
              </a:spcBef>
              <a:spcAft>
                <a:spcPts val="0"/>
              </a:spcAft>
              <a:buSzPts val="2860"/>
              <a:buAutoNum type="alphaLcPeriod"/>
            </a:pPr>
            <a:r>
              <a:rPr lang="en" sz="2859"/>
              <a:t>Right clicking the Request ID or Short Title and selecting “Open link in a new tab”</a:t>
            </a:r>
            <a:endParaRPr sz="2859"/>
          </a:p>
          <a:p>
            <a:pPr indent="-410185" lvl="1" marL="914400" rtl="0" algn="l">
              <a:lnSpc>
                <a:spcPct val="115000"/>
              </a:lnSpc>
              <a:spcBef>
                <a:spcPts val="0"/>
              </a:spcBef>
              <a:spcAft>
                <a:spcPts val="0"/>
              </a:spcAft>
              <a:buSzPts val="2860"/>
              <a:buAutoNum type="alphaLcPeriod"/>
            </a:pPr>
            <a:r>
              <a:rPr lang="en" sz="2859"/>
              <a:t>H</a:t>
            </a:r>
            <a:r>
              <a:rPr lang="en" sz="2859"/>
              <a:t>olding down CTRL then clicking on the Request ID or Short Title</a:t>
            </a:r>
            <a:endParaRPr sz="2859"/>
          </a:p>
          <a:p>
            <a:pPr indent="0" lvl="0" marL="0" rtl="0" algn="l">
              <a:lnSpc>
                <a:spcPct val="80000"/>
              </a:lnSpc>
              <a:spcBef>
                <a:spcPts val="1000"/>
              </a:spcBef>
              <a:spcAft>
                <a:spcPts val="0"/>
              </a:spcAft>
              <a:buSzPts val="275"/>
              <a:buNone/>
            </a:pPr>
            <a:r>
              <a:t/>
            </a:r>
            <a:endParaRPr sz="400"/>
          </a:p>
        </p:txBody>
      </p:sp>
      <p:pic>
        <p:nvPicPr>
          <p:cNvPr id="217" name="Google Shape;217;p35"/>
          <p:cNvPicPr preferRelativeResize="0"/>
          <p:nvPr/>
        </p:nvPicPr>
        <p:blipFill rotWithShape="1">
          <a:blip r:embed="rId3">
            <a:alphaModFix/>
          </a:blip>
          <a:srcRect b="25832" l="4606" r="11331" t="30953"/>
          <a:stretch/>
        </p:blipFill>
        <p:spPr>
          <a:xfrm>
            <a:off x="5022600" y="371500"/>
            <a:ext cx="3925401" cy="238425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REMINDER: </a:t>
            </a:r>
            <a:r>
              <a:rPr lang="en">
                <a:latin typeface="Encode Sans"/>
                <a:ea typeface="Encode Sans"/>
                <a:cs typeface="Encode Sans"/>
                <a:sym typeface="Encode Sans"/>
              </a:rPr>
              <a:t>RECENT UPDATES</a:t>
            </a:r>
            <a:r>
              <a:rPr lang="en">
                <a:latin typeface="Encode Sans Black"/>
                <a:ea typeface="Encode Sans Black"/>
                <a:cs typeface="Encode Sans Black"/>
                <a:sym typeface="Encode Sans Black"/>
              </a:rPr>
              <a:t> </a:t>
            </a:r>
            <a:endParaRPr>
              <a:latin typeface="Encode Sans Black"/>
              <a:ea typeface="Encode Sans Black"/>
              <a:cs typeface="Encode Sans Black"/>
              <a:sym typeface="Encode Sans Black"/>
            </a:endParaRPr>
          </a:p>
        </p:txBody>
      </p:sp>
      <p:sp>
        <p:nvSpPr>
          <p:cNvPr id="224" name="Google Shape;224;p36"/>
          <p:cNvSpPr txBox="1"/>
          <p:nvPr>
            <p:ph idx="2" type="body"/>
          </p:nvPr>
        </p:nvSpPr>
        <p:spPr>
          <a:xfrm>
            <a:off x="665905" y="1504150"/>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900"/>
              <a:t>Reminder that the following updates have been released for Award Requests:</a:t>
            </a:r>
            <a:endParaRPr sz="2900"/>
          </a:p>
          <a:p>
            <a:pPr indent="-412750" lvl="0" marL="457200" rtl="0" algn="l">
              <a:spcBef>
                <a:spcPts val="2000"/>
              </a:spcBef>
              <a:spcAft>
                <a:spcPts val="0"/>
              </a:spcAft>
              <a:buSzPts val="2900"/>
              <a:buChar char="&gt;"/>
            </a:pPr>
            <a:r>
              <a:rPr lang="en" sz="2900"/>
              <a:t>Ability to </a:t>
            </a:r>
            <a:r>
              <a:rPr b="1" lang="en" sz="2900"/>
              <a:t>delete </a:t>
            </a:r>
            <a:r>
              <a:rPr lang="en" sz="2900"/>
              <a:t>a request</a:t>
            </a:r>
            <a:endParaRPr sz="2900"/>
          </a:p>
          <a:p>
            <a:pPr indent="-412750" lvl="0" marL="457200" rtl="0" algn="l">
              <a:spcBef>
                <a:spcPts val="1000"/>
              </a:spcBef>
              <a:spcAft>
                <a:spcPts val="0"/>
              </a:spcAft>
              <a:buSzPts val="2900"/>
              <a:buChar char="&gt;"/>
            </a:pPr>
            <a:r>
              <a:rPr lang="en" sz="2900"/>
              <a:t>Ability to </a:t>
            </a:r>
            <a:r>
              <a:rPr b="1" lang="en" sz="2900"/>
              <a:t>change an eGC1</a:t>
            </a:r>
            <a:endParaRPr sz="2900"/>
          </a:p>
          <a:p>
            <a:pPr indent="-412750" lvl="0" marL="457200" rtl="0" algn="l">
              <a:spcBef>
                <a:spcPts val="1000"/>
              </a:spcBef>
              <a:spcAft>
                <a:spcPts val="0"/>
              </a:spcAft>
              <a:buSzPts val="2900"/>
              <a:buChar char="&gt;"/>
            </a:pPr>
            <a:r>
              <a:rPr lang="en" sz="2900"/>
              <a:t>Ability to </a:t>
            </a:r>
            <a:r>
              <a:rPr b="1" lang="en" sz="2900"/>
              <a:t>change the connected budget</a:t>
            </a:r>
            <a:r>
              <a:rPr lang="en" sz="2900"/>
              <a:t> </a:t>
            </a:r>
            <a:endParaRPr sz="2900"/>
          </a:p>
          <a:p>
            <a:pPr indent="-412750" lvl="0" marL="457200" rtl="0" algn="l">
              <a:spcBef>
                <a:spcPts val="1000"/>
              </a:spcBef>
              <a:spcAft>
                <a:spcPts val="0"/>
              </a:spcAft>
              <a:buSzPts val="2900"/>
              <a:buChar char="&gt;"/>
            </a:pPr>
            <a:r>
              <a:rPr lang="en" sz="2900"/>
              <a:t>Validations for all </a:t>
            </a:r>
            <a:r>
              <a:rPr b="1" lang="en" sz="2900"/>
              <a:t>campus</a:t>
            </a:r>
            <a:r>
              <a:rPr lang="en" sz="2900"/>
              <a:t>-</a:t>
            </a:r>
            <a:r>
              <a:rPr b="1" lang="en" sz="2900"/>
              <a:t>required</a:t>
            </a:r>
            <a:r>
              <a:rPr lang="en" sz="2900"/>
              <a:t> </a:t>
            </a:r>
            <a:r>
              <a:rPr b="1" lang="en" sz="2900"/>
              <a:t>fields</a:t>
            </a:r>
            <a:endParaRPr b="1" sz="2900"/>
          </a:p>
          <a:p>
            <a:pPr indent="0" lvl="0" marL="0" rtl="0" algn="l">
              <a:spcBef>
                <a:spcPts val="1000"/>
              </a:spcBef>
              <a:spcAft>
                <a:spcPts val="0"/>
              </a:spcAft>
              <a:buNone/>
            </a:pPr>
            <a:r>
              <a:t/>
            </a:r>
            <a:endParaRPr sz="2900"/>
          </a:p>
          <a:p>
            <a:pPr indent="0" lvl="0" marL="0" rtl="0" algn="l">
              <a:spcBef>
                <a:spcPts val="480"/>
              </a:spcBef>
              <a:spcAft>
                <a:spcPts val="0"/>
              </a:spcAft>
              <a:buNone/>
            </a:pPr>
            <a:r>
              <a:t/>
            </a:r>
            <a:endParaRPr sz="2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7"/>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OCT/NOV RELEASE PRIORITIES</a:t>
            </a:r>
            <a:endParaRPr>
              <a:latin typeface="Encode Sans Black"/>
              <a:ea typeface="Encode Sans Black"/>
              <a:cs typeface="Encode Sans Black"/>
              <a:sym typeface="Encode Sans Black"/>
            </a:endParaRPr>
          </a:p>
        </p:txBody>
      </p:sp>
      <p:sp>
        <p:nvSpPr>
          <p:cNvPr id="231" name="Google Shape;231;p37"/>
          <p:cNvSpPr txBox="1"/>
          <p:nvPr>
            <p:ph idx="2" type="body"/>
          </p:nvPr>
        </p:nvSpPr>
        <p:spPr>
          <a:xfrm>
            <a:off x="665905" y="1732750"/>
            <a:ext cx="8196300" cy="4015500"/>
          </a:xfrm>
          <a:prstGeom prst="rect">
            <a:avLst/>
          </a:prstGeom>
        </p:spPr>
        <p:txBody>
          <a:bodyPr anchorCtr="0" anchor="t" bIns="91425" lIns="91425" spcFirstLastPara="1" rIns="91425" wrap="square" tIns="91425">
            <a:noAutofit/>
          </a:bodyPr>
          <a:lstStyle/>
          <a:p>
            <a:pPr indent="-412750" lvl="0" marL="457200" rtl="0" algn="l">
              <a:spcBef>
                <a:spcPts val="480"/>
              </a:spcBef>
              <a:spcAft>
                <a:spcPts val="0"/>
              </a:spcAft>
              <a:buSzPts val="2900"/>
              <a:buChar char="&gt;"/>
            </a:pPr>
            <a:r>
              <a:rPr lang="en" sz="2900"/>
              <a:t>Search &amp; filter </a:t>
            </a:r>
            <a:r>
              <a:rPr lang="en" sz="2900"/>
              <a:t>enhancements</a:t>
            </a:r>
            <a:endParaRPr sz="2900"/>
          </a:p>
          <a:p>
            <a:pPr indent="-412750" lvl="1" marL="914400" rtl="0" algn="l">
              <a:spcBef>
                <a:spcPts val="1000"/>
              </a:spcBef>
              <a:spcAft>
                <a:spcPts val="0"/>
              </a:spcAft>
              <a:buSzPts val="2900"/>
              <a:buChar char="–"/>
            </a:pPr>
            <a:r>
              <a:rPr lang="en" sz="2900"/>
              <a:t>Re</a:t>
            </a:r>
            <a:r>
              <a:rPr lang="en" sz="2900"/>
              <a:t>structuring</a:t>
            </a:r>
            <a:r>
              <a:rPr lang="en" sz="2900"/>
              <a:t> to avoid performance issues</a:t>
            </a:r>
            <a:endParaRPr sz="2900"/>
          </a:p>
          <a:p>
            <a:pPr indent="-412750" lvl="0" marL="457200" rtl="0" algn="l">
              <a:spcBef>
                <a:spcPts val="1000"/>
              </a:spcBef>
              <a:spcAft>
                <a:spcPts val="0"/>
              </a:spcAft>
              <a:buSzPts val="2900"/>
              <a:buChar char="&gt;"/>
            </a:pPr>
            <a:r>
              <a:rPr lang="en" sz="2900"/>
              <a:t>Display more data on Award R</a:t>
            </a:r>
            <a:r>
              <a:rPr lang="en" sz="2900"/>
              <a:t>equests</a:t>
            </a:r>
            <a:r>
              <a:rPr lang="en" sz="2900"/>
              <a:t> list</a:t>
            </a:r>
            <a:endParaRPr sz="2900"/>
          </a:p>
          <a:p>
            <a:pPr indent="-412750" lvl="1" marL="914400" rtl="0" algn="l">
              <a:spcBef>
                <a:spcPts val="1000"/>
              </a:spcBef>
              <a:spcAft>
                <a:spcPts val="0"/>
              </a:spcAft>
              <a:buSzPts val="2900"/>
              <a:buChar char="–"/>
            </a:pPr>
            <a:r>
              <a:rPr lang="en" sz="2900"/>
              <a:t>Modifications in particular</a:t>
            </a:r>
            <a:endParaRPr sz="2900"/>
          </a:p>
          <a:p>
            <a:pPr indent="-412750" lvl="0" marL="457200" rtl="0" algn="l">
              <a:spcBef>
                <a:spcPts val="1000"/>
              </a:spcBef>
              <a:spcAft>
                <a:spcPts val="0"/>
              </a:spcAft>
              <a:buSzPts val="2900"/>
              <a:buChar char="&gt;"/>
            </a:pPr>
            <a:r>
              <a:rPr lang="en" sz="2900"/>
              <a:t>Apply holds (OSP &amp; GCA)</a:t>
            </a:r>
            <a:endParaRPr sz="2900"/>
          </a:p>
          <a:p>
            <a:pPr indent="-412750" lvl="0" marL="457200" rtl="0" algn="l">
              <a:spcBef>
                <a:spcPts val="1000"/>
              </a:spcBef>
              <a:spcAft>
                <a:spcPts val="0"/>
              </a:spcAft>
              <a:buSzPts val="2900"/>
              <a:buChar char="&gt;"/>
            </a:pPr>
            <a:r>
              <a:rPr lang="en" sz="2900"/>
              <a:t>Subaward request updates to connect to Workday awards</a:t>
            </a:r>
            <a:endParaRPr sz="2900"/>
          </a:p>
          <a:p>
            <a:pPr indent="-412750" lvl="0" marL="457200" rtl="0" algn="l">
              <a:spcBef>
                <a:spcPts val="1000"/>
              </a:spcBef>
              <a:spcAft>
                <a:spcPts val="0"/>
              </a:spcAft>
              <a:buSzPts val="2900"/>
              <a:buChar char="&gt;"/>
            </a:pPr>
            <a:r>
              <a:rPr lang="en" sz="2900"/>
              <a:t>Priority bug fixes</a:t>
            </a:r>
            <a:endParaRPr sz="2900"/>
          </a:p>
          <a:p>
            <a:pPr indent="0" lvl="0" marL="0" rtl="0" algn="l">
              <a:spcBef>
                <a:spcPts val="1000"/>
              </a:spcBef>
              <a:spcAft>
                <a:spcPts val="0"/>
              </a:spcAft>
              <a:buNone/>
            </a:pPr>
            <a:r>
              <a:t/>
            </a:r>
            <a:endParaRPr sz="2900"/>
          </a:p>
          <a:p>
            <a:pPr indent="0" lvl="0" marL="0" rtl="0" algn="l">
              <a:spcBef>
                <a:spcPts val="480"/>
              </a:spcBef>
              <a:spcAft>
                <a:spcPts val="0"/>
              </a:spcAft>
              <a:buNone/>
            </a:pPr>
            <a:r>
              <a:t/>
            </a:r>
            <a:endParaRPr sz="2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WORKFLOW REVIEW:</a:t>
            </a:r>
            <a:r>
              <a:rPr b="1" lang="en">
                <a:latin typeface="Encode Sans"/>
                <a:ea typeface="Encode Sans"/>
                <a:cs typeface="Encode Sans"/>
                <a:sym typeface="Encode Sans"/>
              </a:rPr>
              <a:t> </a:t>
            </a:r>
            <a:r>
              <a:rPr lang="en">
                <a:latin typeface="Encode Sans"/>
                <a:ea typeface="Encode Sans"/>
                <a:cs typeface="Encode Sans"/>
                <a:sym typeface="Encode Sans"/>
              </a:rPr>
              <a:t>RECEIVING AN NoA</a:t>
            </a:r>
            <a:endParaRPr>
              <a:latin typeface="Encode Sans"/>
              <a:ea typeface="Encode Sans"/>
              <a:cs typeface="Encode Sans"/>
              <a:sym typeface="Encode Sans"/>
            </a:endParaRPr>
          </a:p>
        </p:txBody>
      </p:sp>
      <p:pic>
        <p:nvPicPr>
          <p:cNvPr id="77" name="Google Shape;77;p17"/>
          <p:cNvPicPr preferRelativeResize="0"/>
          <p:nvPr/>
        </p:nvPicPr>
        <p:blipFill>
          <a:blip r:embed="rId3">
            <a:alphaModFix/>
          </a:blip>
          <a:stretch>
            <a:fillRect/>
          </a:stretch>
        </p:blipFill>
        <p:spPr>
          <a:xfrm>
            <a:off x="469450" y="1721800"/>
            <a:ext cx="8502001" cy="3943799"/>
          </a:xfrm>
          <a:prstGeom prst="rect">
            <a:avLst/>
          </a:prstGeom>
          <a:noFill/>
          <a:ln>
            <a:noFill/>
          </a:ln>
        </p:spPr>
      </p:pic>
      <p:sp>
        <p:nvSpPr>
          <p:cNvPr id="78" name="Google Shape;78;p17"/>
          <p:cNvSpPr/>
          <p:nvPr/>
        </p:nvSpPr>
        <p:spPr>
          <a:xfrm>
            <a:off x="1569325" y="2208100"/>
            <a:ext cx="1083600" cy="18102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671750" y="371500"/>
            <a:ext cx="84723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WHO INITIATES AWARD SETUP REQUESTS?</a:t>
            </a:r>
            <a:endParaRPr>
              <a:latin typeface="Encode Sans Black"/>
              <a:ea typeface="Encode Sans Black"/>
              <a:cs typeface="Encode Sans Black"/>
              <a:sym typeface="Encode Sans Black"/>
            </a:endParaRPr>
          </a:p>
        </p:txBody>
      </p:sp>
      <p:graphicFrame>
        <p:nvGraphicFramePr>
          <p:cNvPr id="84" name="Google Shape;84;p18"/>
          <p:cNvGraphicFramePr/>
          <p:nvPr/>
        </p:nvGraphicFramePr>
        <p:xfrm>
          <a:off x="728650" y="1960050"/>
          <a:ext cx="3000000" cy="3000000"/>
        </p:xfrm>
        <a:graphic>
          <a:graphicData uri="http://schemas.openxmlformats.org/drawingml/2006/table">
            <a:tbl>
              <a:tblPr>
                <a:noFill/>
                <a:tableStyleId>{7836A9B8-D0AB-4573-A7C1-90A9E8D3A1DC}</a:tableStyleId>
              </a:tblPr>
              <a:tblGrid>
                <a:gridCol w="2809825"/>
                <a:gridCol w="1629525"/>
                <a:gridCol w="3318575"/>
              </a:tblGrid>
              <a:tr h="381000">
                <a:tc>
                  <a:txBody>
                    <a:bodyPr/>
                    <a:lstStyle/>
                    <a:p>
                      <a:pPr indent="0" lvl="0" marL="0" rtl="0" algn="l">
                        <a:spcBef>
                          <a:spcPts val="0"/>
                        </a:spcBef>
                        <a:spcAft>
                          <a:spcPts val="0"/>
                        </a:spcAft>
                        <a:buNone/>
                      </a:pPr>
                      <a:r>
                        <a:rPr b="1" lang="en">
                          <a:solidFill>
                            <a:srgbClr val="E8D3A2"/>
                          </a:solidFill>
                        </a:rPr>
                        <a:t>When…</a:t>
                      </a:r>
                      <a:endParaRPr b="1">
                        <a:solidFill>
                          <a:srgbClr val="E8D3A2"/>
                        </a:solidFill>
                      </a:endParaRPr>
                    </a:p>
                  </a:txBody>
                  <a:tcPr marT="91425" marB="91425" marR="91425" marL="91425">
                    <a:solidFill>
                      <a:srgbClr val="4B2E83"/>
                    </a:solidFill>
                  </a:tcPr>
                </a:tc>
                <a:tc>
                  <a:txBody>
                    <a:bodyPr/>
                    <a:lstStyle/>
                    <a:p>
                      <a:pPr indent="0" lvl="0" marL="0" rtl="0" algn="l">
                        <a:spcBef>
                          <a:spcPts val="0"/>
                        </a:spcBef>
                        <a:spcAft>
                          <a:spcPts val="0"/>
                        </a:spcAft>
                        <a:buNone/>
                      </a:pPr>
                      <a:r>
                        <a:rPr b="1" lang="en">
                          <a:solidFill>
                            <a:srgbClr val="E8D3A2"/>
                          </a:solidFill>
                        </a:rPr>
                        <a:t>ASR Created By</a:t>
                      </a:r>
                      <a:endParaRPr b="1">
                        <a:solidFill>
                          <a:srgbClr val="E8D3A2"/>
                        </a:solidFill>
                      </a:endParaRPr>
                    </a:p>
                  </a:txBody>
                  <a:tcPr marT="91425" marB="91425" marR="91425" marL="91425">
                    <a:solidFill>
                      <a:srgbClr val="4B2E83"/>
                    </a:solidFill>
                  </a:tcPr>
                </a:tc>
                <a:tc>
                  <a:txBody>
                    <a:bodyPr/>
                    <a:lstStyle/>
                    <a:p>
                      <a:pPr indent="0" lvl="0" marL="0" rtl="0" algn="l">
                        <a:spcBef>
                          <a:spcPts val="0"/>
                        </a:spcBef>
                        <a:spcAft>
                          <a:spcPts val="0"/>
                        </a:spcAft>
                        <a:buNone/>
                      </a:pPr>
                      <a:r>
                        <a:rPr b="1" lang="en">
                          <a:solidFill>
                            <a:srgbClr val="E8D3A2"/>
                          </a:solidFill>
                        </a:rPr>
                        <a:t>Notes</a:t>
                      </a:r>
                      <a:endParaRPr b="1">
                        <a:solidFill>
                          <a:srgbClr val="E8D3A2"/>
                        </a:solidFill>
                      </a:endParaRPr>
                    </a:p>
                  </a:txBody>
                  <a:tcPr marT="91425" marB="91425" marR="91425" marL="91425">
                    <a:solidFill>
                      <a:srgbClr val="4B2E83"/>
                    </a:solidFill>
                  </a:tcPr>
                </a:tc>
              </a:tr>
              <a:tr h="381000">
                <a:tc>
                  <a:txBody>
                    <a:bodyPr/>
                    <a:lstStyle/>
                    <a:p>
                      <a:pPr indent="0" lvl="0" marL="0" rtl="0" algn="l">
                        <a:spcBef>
                          <a:spcPts val="0"/>
                        </a:spcBef>
                        <a:spcAft>
                          <a:spcPts val="0"/>
                        </a:spcAft>
                        <a:buNone/>
                      </a:pPr>
                      <a:r>
                        <a:rPr lang="en" sz="1600">
                          <a:latin typeface="Open Sans"/>
                          <a:ea typeface="Open Sans"/>
                          <a:cs typeface="Open Sans"/>
                          <a:sym typeface="Open Sans"/>
                        </a:rPr>
                        <a:t>NoA is sent to the PI and/or unit (with or without OSP copied)</a:t>
                      </a:r>
                      <a:endParaRPr sz="16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600">
                          <a:latin typeface="Open Sans"/>
                          <a:ea typeface="Open Sans"/>
                          <a:cs typeface="Open Sans"/>
                          <a:sym typeface="Open Sans"/>
                        </a:rPr>
                        <a:t>Campus Unit</a:t>
                      </a:r>
                      <a:endParaRPr sz="1600">
                        <a:latin typeface="Open Sans"/>
                        <a:ea typeface="Open Sans"/>
                        <a:cs typeface="Open Sans"/>
                        <a:sym typeface="Open Sans"/>
                      </a:endParaRPr>
                    </a:p>
                  </a:txBody>
                  <a:tcPr marT="91425" marB="91425" marR="91425" marL="91425"/>
                </a:tc>
                <a:tc>
                  <a:txBody>
                    <a:bodyPr/>
                    <a:lstStyle/>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Campus unit completes the Award Setup Request</a:t>
                      </a:r>
                      <a:endParaRPr sz="16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 sz="1600">
                          <a:latin typeface="Open Sans"/>
                          <a:ea typeface="Open Sans"/>
                          <a:cs typeface="Open Sans"/>
                          <a:sym typeface="Open Sans"/>
                        </a:rPr>
                        <a:t>NoA is sent to OSP but </a:t>
                      </a:r>
                      <a:r>
                        <a:rPr lang="en" sz="1600" u="sng">
                          <a:latin typeface="Open Sans"/>
                          <a:ea typeface="Open Sans"/>
                          <a:cs typeface="Open Sans"/>
                          <a:sym typeface="Open Sans"/>
                        </a:rPr>
                        <a:t>not</a:t>
                      </a:r>
                      <a:r>
                        <a:rPr lang="en" sz="1600">
                          <a:latin typeface="Open Sans"/>
                          <a:ea typeface="Open Sans"/>
                          <a:cs typeface="Open Sans"/>
                          <a:sym typeface="Open Sans"/>
                        </a:rPr>
                        <a:t> to the PI or other unit contact</a:t>
                      </a:r>
                      <a:endParaRPr sz="16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600">
                          <a:latin typeface="Open Sans"/>
                          <a:ea typeface="Open Sans"/>
                          <a:cs typeface="Open Sans"/>
                          <a:sym typeface="Open Sans"/>
                        </a:rPr>
                        <a:t>OSP</a:t>
                      </a:r>
                      <a:endParaRPr sz="1600">
                        <a:latin typeface="Open Sans"/>
                        <a:ea typeface="Open Sans"/>
                        <a:cs typeface="Open Sans"/>
                        <a:sym typeface="Open Sans"/>
                      </a:endParaRPr>
                    </a:p>
                  </a:txBody>
                  <a:tcPr marT="91425" marB="91425" marR="91425" marL="91425"/>
                </a:tc>
                <a:tc>
                  <a:txBody>
                    <a:bodyPr/>
                    <a:lstStyle/>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OSP completes basic information and sends </a:t>
                      </a:r>
                      <a:r>
                        <a:rPr lang="en" sz="1600">
                          <a:latin typeface="Open Sans"/>
                          <a:ea typeface="Open Sans"/>
                          <a:cs typeface="Open Sans"/>
                          <a:sym typeface="Open Sans"/>
                        </a:rPr>
                        <a:t>to </a:t>
                      </a:r>
                      <a:r>
                        <a:rPr lang="en" sz="1600">
                          <a:latin typeface="Open Sans"/>
                          <a:ea typeface="Open Sans"/>
                          <a:cs typeface="Open Sans"/>
                          <a:sym typeface="Open Sans"/>
                        </a:rPr>
                        <a:t>campus</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Email notification that the award has been set up by OSP is sent to the owners on the proposal eGC1 assigned to the Award Setup Request</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EGC1 SEARCH TIPS FOR AWARD SETUP REQUESTS</a:t>
            </a:r>
            <a:endParaRPr>
              <a:latin typeface="Encode Sans Black"/>
              <a:ea typeface="Encode Sans Black"/>
              <a:cs typeface="Encode Sans Black"/>
              <a:sym typeface="Encode Sans Black"/>
            </a:endParaRPr>
          </a:p>
        </p:txBody>
      </p:sp>
      <p:sp>
        <p:nvSpPr>
          <p:cNvPr id="91" name="Google Shape;91;p19"/>
          <p:cNvSpPr txBox="1"/>
          <p:nvPr>
            <p:ph idx="2" type="body"/>
          </p:nvPr>
        </p:nvSpPr>
        <p:spPr>
          <a:xfrm>
            <a:off x="665900" y="1745350"/>
            <a:ext cx="8184600" cy="3698100"/>
          </a:xfrm>
          <a:prstGeom prst="rect">
            <a:avLst/>
          </a:prstGeom>
        </p:spPr>
        <p:txBody>
          <a:bodyPr anchorCtr="0" anchor="t" bIns="91425" lIns="91425" spcFirstLastPara="1" rIns="91425" wrap="square" tIns="91425">
            <a:noAutofit/>
          </a:bodyPr>
          <a:lstStyle/>
          <a:p>
            <a:pPr indent="0" lvl="0" marL="0" rtl="0" algn="l">
              <a:lnSpc>
                <a:spcPct val="115000"/>
              </a:lnSpc>
              <a:spcBef>
                <a:spcPts val="480"/>
              </a:spcBef>
              <a:spcAft>
                <a:spcPts val="0"/>
              </a:spcAft>
              <a:buNone/>
            </a:pPr>
            <a:r>
              <a:rPr lang="en" sz="2859"/>
              <a:t>If you do not find your eGC1 in the Create a Request search, that means either:</a:t>
            </a:r>
            <a:endParaRPr sz="2859"/>
          </a:p>
          <a:p>
            <a:pPr indent="-410185" lvl="0" marL="457200" rtl="0" algn="l">
              <a:lnSpc>
                <a:spcPct val="115000"/>
              </a:lnSpc>
              <a:spcBef>
                <a:spcPts val="1000"/>
              </a:spcBef>
              <a:spcAft>
                <a:spcPts val="0"/>
              </a:spcAft>
              <a:buSzPts val="2860"/>
              <a:buAutoNum type="arabicPeriod"/>
            </a:pPr>
            <a:r>
              <a:rPr lang="en" sz="2859"/>
              <a:t>There is already an award started or processed for that eGC1</a:t>
            </a:r>
            <a:endParaRPr sz="2859"/>
          </a:p>
          <a:p>
            <a:pPr indent="-410185" lvl="0" marL="457200" rtl="0" algn="l">
              <a:lnSpc>
                <a:spcPct val="115000"/>
              </a:lnSpc>
              <a:spcBef>
                <a:spcPts val="1000"/>
              </a:spcBef>
              <a:spcAft>
                <a:spcPts val="0"/>
              </a:spcAft>
              <a:buSzPts val="2860"/>
              <a:buAutoNum type="arabicPeriod"/>
            </a:pPr>
            <a:r>
              <a:rPr lang="en" sz="2859"/>
              <a:t>The eGC1 is not in “Approved” status</a:t>
            </a:r>
            <a:endParaRPr sz="2859"/>
          </a:p>
          <a:p>
            <a:pPr indent="0" lvl="0" marL="0" rtl="0" algn="l">
              <a:lnSpc>
                <a:spcPct val="115000"/>
              </a:lnSpc>
              <a:spcBef>
                <a:spcPts val="1000"/>
              </a:spcBef>
              <a:spcAft>
                <a:spcPts val="0"/>
              </a:spcAft>
              <a:buNone/>
            </a:pPr>
            <a:r>
              <a:t/>
            </a:r>
            <a:endParaRPr sz="2859"/>
          </a:p>
          <a:p>
            <a:pPr indent="0" lvl="0" marL="0" rtl="0" algn="l">
              <a:lnSpc>
                <a:spcPct val="115000"/>
              </a:lnSpc>
              <a:spcBef>
                <a:spcPts val="1000"/>
              </a:spcBef>
              <a:spcAft>
                <a:spcPts val="0"/>
              </a:spcAft>
              <a:buNone/>
            </a:pPr>
            <a:r>
              <a:rPr b="1" lang="en" sz="2859"/>
              <a:t>Note</a:t>
            </a:r>
            <a:r>
              <a:rPr lang="en" sz="2859"/>
              <a:t>: You must also be listed as an eGC1 contact to initiate a request.</a:t>
            </a:r>
            <a:endParaRPr sz="2859"/>
          </a:p>
          <a:p>
            <a:pPr indent="0" lvl="0" marL="0" rtl="0" algn="l">
              <a:lnSpc>
                <a:spcPct val="80000"/>
              </a:lnSpc>
              <a:spcBef>
                <a:spcPts val="1000"/>
              </a:spcBef>
              <a:spcAft>
                <a:spcPts val="0"/>
              </a:spcAft>
              <a:buSzPts val="275"/>
              <a:buNone/>
            </a:pPr>
            <a:r>
              <a:t/>
            </a:r>
            <a:endParaRPr sz="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PERMISSIONS &amp; ACCESS </a:t>
            </a:r>
            <a:endParaRPr>
              <a:latin typeface="Encode Sans Black"/>
              <a:ea typeface="Encode Sans Black"/>
              <a:cs typeface="Encode Sans Black"/>
              <a:sym typeface="Encode Sans Black"/>
            </a:endParaRPr>
          </a:p>
        </p:txBody>
      </p:sp>
      <p:sp>
        <p:nvSpPr>
          <p:cNvPr id="97" name="Google Shape;97;p20"/>
          <p:cNvSpPr txBox="1"/>
          <p:nvPr>
            <p:ph idx="2" type="body"/>
          </p:nvPr>
        </p:nvSpPr>
        <p:spPr>
          <a:xfrm>
            <a:off x="659300" y="1736725"/>
            <a:ext cx="8196300" cy="4806900"/>
          </a:xfrm>
          <a:prstGeom prst="rect">
            <a:avLst/>
          </a:prstGeom>
        </p:spPr>
        <p:txBody>
          <a:bodyPr anchorCtr="0" anchor="t" bIns="91425" lIns="91425" spcFirstLastPara="1" rIns="91425" wrap="square" tIns="91425">
            <a:normAutofit/>
          </a:bodyPr>
          <a:lstStyle/>
          <a:p>
            <a:pPr indent="-381000" lvl="0" marL="457200" rtl="0" algn="l">
              <a:spcBef>
                <a:spcPts val="480"/>
              </a:spcBef>
              <a:spcAft>
                <a:spcPts val="0"/>
              </a:spcAft>
              <a:buSzPts val="2400"/>
              <a:buChar char="&gt;"/>
            </a:pPr>
            <a:r>
              <a:rPr lang="en"/>
              <a:t>Permissions</a:t>
            </a:r>
            <a:r>
              <a:rPr lang="en"/>
              <a:t> are shared between the eGC1 and the Award requests</a:t>
            </a:r>
            <a:endParaRPr/>
          </a:p>
          <a:p>
            <a:pPr indent="-381000" lvl="0" marL="457200" rtl="0" algn="l">
              <a:spcBef>
                <a:spcPts val="1000"/>
              </a:spcBef>
              <a:spcAft>
                <a:spcPts val="0"/>
              </a:spcAft>
              <a:buSzPts val="2400"/>
              <a:buChar char="&gt;"/>
            </a:pPr>
            <a:r>
              <a:rPr lang="en"/>
              <a:t>You can add new user permissions from either location</a:t>
            </a:r>
            <a:endParaRPr/>
          </a:p>
          <a:p>
            <a:pPr indent="-355600" lvl="1" marL="914400" rtl="0" algn="l">
              <a:spcBef>
                <a:spcPts val="1000"/>
              </a:spcBef>
              <a:spcAft>
                <a:spcPts val="0"/>
              </a:spcAft>
              <a:buSzPts val="2000"/>
              <a:buChar char="–"/>
            </a:pPr>
            <a:r>
              <a:rPr lang="en"/>
              <a:t>ASR/MOD Access &amp; Roles</a:t>
            </a:r>
            <a:r>
              <a:rPr lang="en"/>
              <a:t>        –  </a:t>
            </a:r>
            <a:r>
              <a:rPr lang="en"/>
              <a:t>eGC1 Contacts &amp; Access</a:t>
            </a:r>
            <a:endParaRPr/>
          </a:p>
          <a:p>
            <a:pPr indent="0" lvl="0" marL="0" rtl="0" algn="l">
              <a:spcBef>
                <a:spcPts val="1000"/>
              </a:spcBef>
              <a:spcAft>
                <a:spcPts val="0"/>
              </a:spcAft>
              <a:buNone/>
            </a:pPr>
            <a:r>
              <a:t/>
            </a:r>
            <a:endParaRPr b="1"/>
          </a:p>
          <a:p>
            <a:pPr indent="0" lvl="0" marL="0" rtl="0" algn="l">
              <a:spcBef>
                <a:spcPts val="1000"/>
              </a:spcBef>
              <a:spcAft>
                <a:spcPts val="0"/>
              </a:spcAft>
              <a:buNone/>
            </a:pPr>
            <a:r>
              <a:t/>
            </a:r>
            <a:endParaRPr i="1">
              <a:solidFill>
                <a:srgbClr val="4B2E83"/>
              </a:solidFill>
            </a:endParaRPr>
          </a:p>
          <a:p>
            <a:pPr indent="0" lvl="0" marL="0" rtl="0" algn="l">
              <a:spcBef>
                <a:spcPts val="1000"/>
              </a:spcBef>
              <a:spcAft>
                <a:spcPts val="0"/>
              </a:spcAft>
              <a:buNone/>
            </a:pPr>
            <a:r>
              <a:t/>
            </a:r>
            <a:endParaRPr i="1">
              <a:solidFill>
                <a:srgbClr val="4B2E83"/>
              </a:solidFill>
            </a:endParaRPr>
          </a:p>
          <a:p>
            <a:pPr indent="0" lvl="0" marL="0" rtl="0" algn="l">
              <a:spcBef>
                <a:spcPts val="1000"/>
              </a:spcBef>
              <a:spcAft>
                <a:spcPts val="0"/>
              </a:spcAft>
              <a:buNone/>
            </a:pPr>
            <a:r>
              <a:t/>
            </a:r>
            <a:endParaRPr i="1">
              <a:solidFill>
                <a:srgbClr val="4B2E83"/>
              </a:solidFill>
            </a:endParaRPr>
          </a:p>
          <a:p>
            <a:pPr indent="0" lvl="0" marL="0" rtl="0" algn="l">
              <a:spcBef>
                <a:spcPts val="1000"/>
              </a:spcBef>
              <a:spcAft>
                <a:spcPts val="1000"/>
              </a:spcAft>
              <a:buNone/>
            </a:pPr>
            <a:r>
              <a:rPr i="1" lang="en">
                <a:solidFill>
                  <a:srgbClr val="4B2E83"/>
                </a:solidFill>
              </a:rPr>
              <a:t>All prior permissions issues are now fixed!</a:t>
            </a:r>
            <a:endParaRPr i="1">
              <a:solidFill>
                <a:srgbClr val="4B2E83"/>
              </a:solidFill>
            </a:endParaRPr>
          </a:p>
        </p:txBody>
      </p:sp>
      <p:pic>
        <p:nvPicPr>
          <p:cNvPr id="98" name="Google Shape;98;p20"/>
          <p:cNvPicPr preferRelativeResize="0"/>
          <p:nvPr/>
        </p:nvPicPr>
        <p:blipFill rotWithShape="1">
          <a:blip r:embed="rId3">
            <a:alphaModFix/>
          </a:blip>
          <a:srcRect b="40999" l="3663" r="71017" t="38224"/>
          <a:stretch/>
        </p:blipFill>
        <p:spPr>
          <a:xfrm>
            <a:off x="5375750" y="4046598"/>
            <a:ext cx="2740116" cy="1361374"/>
          </a:xfrm>
          <a:prstGeom prst="rect">
            <a:avLst/>
          </a:prstGeom>
          <a:noFill/>
          <a:ln cap="flat" cmpd="sng" w="9525">
            <a:solidFill>
              <a:schemeClr val="dk2"/>
            </a:solidFill>
            <a:prstDash val="solid"/>
            <a:round/>
            <a:headEnd len="sm" w="sm" type="none"/>
            <a:tailEnd len="sm" w="sm" type="none"/>
          </a:ln>
        </p:spPr>
      </p:pic>
      <p:pic>
        <p:nvPicPr>
          <p:cNvPr id="99" name="Google Shape;99;p20"/>
          <p:cNvPicPr preferRelativeResize="0"/>
          <p:nvPr/>
        </p:nvPicPr>
        <p:blipFill rotWithShape="1">
          <a:blip r:embed="rId4">
            <a:alphaModFix/>
          </a:blip>
          <a:srcRect b="41485" l="0" r="65922" t="25569"/>
          <a:stretch/>
        </p:blipFill>
        <p:spPr>
          <a:xfrm>
            <a:off x="1797450" y="4046600"/>
            <a:ext cx="2686474" cy="15725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WORKFLOW REVIEW:</a:t>
            </a:r>
            <a:r>
              <a:rPr b="1" lang="en">
                <a:latin typeface="Encode Sans"/>
                <a:ea typeface="Encode Sans"/>
                <a:cs typeface="Encode Sans"/>
                <a:sym typeface="Encode Sans"/>
              </a:rPr>
              <a:t> </a:t>
            </a:r>
            <a:r>
              <a:rPr lang="en">
                <a:latin typeface="Encode Sans"/>
                <a:ea typeface="Encode Sans"/>
                <a:cs typeface="Encode Sans"/>
                <a:sym typeface="Encode Sans"/>
              </a:rPr>
              <a:t>CREATING AN ASR</a:t>
            </a:r>
            <a:endParaRPr>
              <a:latin typeface="Encode Sans"/>
              <a:ea typeface="Encode Sans"/>
              <a:cs typeface="Encode Sans"/>
              <a:sym typeface="Encode Sans"/>
            </a:endParaRPr>
          </a:p>
        </p:txBody>
      </p:sp>
      <p:pic>
        <p:nvPicPr>
          <p:cNvPr id="105" name="Google Shape;105;p21"/>
          <p:cNvPicPr preferRelativeResize="0"/>
          <p:nvPr/>
        </p:nvPicPr>
        <p:blipFill>
          <a:blip r:embed="rId3">
            <a:alphaModFix/>
          </a:blip>
          <a:stretch>
            <a:fillRect/>
          </a:stretch>
        </p:blipFill>
        <p:spPr>
          <a:xfrm>
            <a:off x="469450" y="1721800"/>
            <a:ext cx="8502001" cy="3943799"/>
          </a:xfrm>
          <a:prstGeom prst="rect">
            <a:avLst/>
          </a:prstGeom>
          <a:noFill/>
          <a:ln>
            <a:noFill/>
          </a:ln>
        </p:spPr>
      </p:pic>
      <p:sp>
        <p:nvSpPr>
          <p:cNvPr id="106" name="Google Shape;106;p21"/>
          <p:cNvSpPr/>
          <p:nvPr/>
        </p:nvSpPr>
        <p:spPr>
          <a:xfrm>
            <a:off x="2882275" y="3023925"/>
            <a:ext cx="1313100" cy="5481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REQUIRED ENTRY</a:t>
            </a:r>
            <a:endParaRPr>
              <a:latin typeface="Encode Sans Black"/>
              <a:ea typeface="Encode Sans Black"/>
              <a:cs typeface="Encode Sans Black"/>
              <a:sym typeface="Encode Sans Black"/>
            </a:endParaRPr>
          </a:p>
        </p:txBody>
      </p:sp>
      <p:sp>
        <p:nvSpPr>
          <p:cNvPr id="112" name="Google Shape;112;p22"/>
          <p:cNvSpPr txBox="1"/>
          <p:nvPr>
            <p:ph idx="2" type="body"/>
          </p:nvPr>
        </p:nvSpPr>
        <p:spPr>
          <a:xfrm>
            <a:off x="659300" y="1736725"/>
            <a:ext cx="8196300" cy="1377000"/>
          </a:xfrm>
          <a:prstGeom prst="rect">
            <a:avLst/>
          </a:prstGeom>
        </p:spPr>
        <p:txBody>
          <a:bodyPr anchorCtr="0" anchor="t" bIns="91425" lIns="91425" spcFirstLastPara="1" rIns="91425" wrap="square" tIns="91425">
            <a:normAutofit lnSpcReduction="10000"/>
          </a:bodyPr>
          <a:lstStyle/>
          <a:p>
            <a:pPr indent="-381000" lvl="0" marL="457200" rtl="0" algn="l">
              <a:spcBef>
                <a:spcPts val="480"/>
              </a:spcBef>
              <a:spcAft>
                <a:spcPts val="0"/>
              </a:spcAft>
              <a:buSzPts val="2400"/>
              <a:buChar char="&gt;"/>
            </a:pPr>
            <a:r>
              <a:rPr lang="en"/>
              <a:t>All missing required entry by campus is highlighted </a:t>
            </a:r>
            <a:r>
              <a:rPr lang="en"/>
              <a:t>in the yellow header of the Review &amp; Submit page </a:t>
            </a:r>
            <a:endParaRPr/>
          </a:p>
          <a:p>
            <a:pPr indent="0" lvl="0" marL="0" rtl="0" algn="l">
              <a:spcBef>
                <a:spcPts val="1000"/>
              </a:spcBef>
              <a:spcAft>
                <a:spcPts val="0"/>
              </a:spcAft>
              <a:buNone/>
            </a:pPr>
            <a:r>
              <a:t/>
            </a:r>
            <a:endParaRPr/>
          </a:p>
        </p:txBody>
      </p:sp>
      <p:pic>
        <p:nvPicPr>
          <p:cNvPr id="113" name="Google Shape;113;p22"/>
          <p:cNvPicPr preferRelativeResize="0"/>
          <p:nvPr/>
        </p:nvPicPr>
        <p:blipFill>
          <a:blip r:embed="rId3">
            <a:alphaModFix/>
          </a:blip>
          <a:stretch>
            <a:fillRect/>
          </a:stretch>
        </p:blipFill>
        <p:spPr>
          <a:xfrm>
            <a:off x="1782813" y="2613500"/>
            <a:ext cx="5578374" cy="2663500"/>
          </a:xfrm>
          <a:prstGeom prst="rect">
            <a:avLst/>
          </a:prstGeom>
          <a:noFill/>
          <a:ln cap="flat" cmpd="sng" w="9525">
            <a:solidFill>
              <a:srgbClr val="4B2E83"/>
            </a:solidFill>
            <a:prstDash val="solid"/>
            <a:round/>
            <a:headEnd len="sm" w="sm" type="none"/>
            <a:tailEnd len="sm" w="sm" type="none"/>
          </a:ln>
        </p:spPr>
      </p:pic>
      <p:sp>
        <p:nvSpPr>
          <p:cNvPr id="114" name="Google Shape;114;p22"/>
          <p:cNvSpPr txBox="1"/>
          <p:nvPr>
            <p:ph idx="2" type="body"/>
          </p:nvPr>
        </p:nvSpPr>
        <p:spPr>
          <a:xfrm>
            <a:off x="473850" y="5500925"/>
            <a:ext cx="8196300" cy="1238400"/>
          </a:xfrm>
          <a:prstGeom prst="rect">
            <a:avLst/>
          </a:prstGeom>
        </p:spPr>
        <p:txBody>
          <a:bodyPr anchorCtr="0" anchor="t" bIns="91425" lIns="91425" spcFirstLastPara="1" rIns="91425" wrap="square" tIns="91425">
            <a:normAutofit lnSpcReduction="20000"/>
          </a:bodyPr>
          <a:lstStyle/>
          <a:p>
            <a:pPr indent="-381000" lvl="0" marL="457200" rtl="0" algn="l">
              <a:spcBef>
                <a:spcPts val="480"/>
              </a:spcBef>
              <a:spcAft>
                <a:spcPts val="0"/>
              </a:spcAft>
              <a:buSzPts val="2400"/>
              <a:buChar char="&gt;"/>
            </a:pPr>
            <a:r>
              <a:rPr lang="en"/>
              <a:t>Refer to OSP </a:t>
            </a:r>
            <a:r>
              <a:rPr lang="en"/>
              <a:t>guidance</a:t>
            </a:r>
            <a:r>
              <a:rPr lang="en"/>
              <a:t> on </a:t>
            </a:r>
            <a:r>
              <a:rPr lang="en"/>
              <a:t>which attachments are needed</a:t>
            </a:r>
            <a:r>
              <a:rPr lang="en"/>
              <a:t>, since that is award-specific</a:t>
            </a:r>
            <a:endParaRPr/>
          </a:p>
          <a:p>
            <a:pPr indent="0" lvl="0" marL="0" rtl="0" algn="l">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idx="1" type="body"/>
          </p:nvPr>
        </p:nvSpPr>
        <p:spPr>
          <a:xfrm>
            <a:off x="671757" y="371510"/>
            <a:ext cx="8184600" cy="992100"/>
          </a:xfrm>
          <a:prstGeom prst="rect">
            <a:avLst/>
          </a:prstGeom>
        </p:spPr>
        <p:txBody>
          <a:bodyPr anchorCtr="0" anchor="b" bIns="91425" lIns="91425" spcFirstLastPara="1" rIns="91425" wrap="square" tIns="91425">
            <a:normAutofit fontScale="85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WORKFLOW REVIEW:</a:t>
            </a:r>
            <a:r>
              <a:rPr b="1" lang="en">
                <a:latin typeface="Encode Sans"/>
                <a:ea typeface="Encode Sans"/>
                <a:cs typeface="Encode Sans"/>
                <a:sym typeface="Encode Sans"/>
              </a:rPr>
              <a:t> </a:t>
            </a:r>
            <a:r>
              <a:rPr lang="en">
                <a:latin typeface="Encode Sans"/>
                <a:ea typeface="Encode Sans"/>
                <a:cs typeface="Encode Sans"/>
                <a:sym typeface="Encode Sans"/>
              </a:rPr>
              <a:t>SAGE BUDGET CREATION &amp; INFORMATION ENTRY</a:t>
            </a:r>
            <a:endParaRPr>
              <a:latin typeface="Encode Sans"/>
              <a:ea typeface="Encode Sans"/>
              <a:cs typeface="Encode Sans"/>
              <a:sym typeface="Encode Sans"/>
            </a:endParaRPr>
          </a:p>
        </p:txBody>
      </p:sp>
      <p:pic>
        <p:nvPicPr>
          <p:cNvPr id="120" name="Google Shape;120;p23"/>
          <p:cNvPicPr preferRelativeResize="0"/>
          <p:nvPr/>
        </p:nvPicPr>
        <p:blipFill>
          <a:blip r:embed="rId3">
            <a:alphaModFix/>
          </a:blip>
          <a:stretch>
            <a:fillRect/>
          </a:stretch>
        </p:blipFill>
        <p:spPr>
          <a:xfrm>
            <a:off x="469450" y="1721800"/>
            <a:ext cx="8502001" cy="3943799"/>
          </a:xfrm>
          <a:prstGeom prst="rect">
            <a:avLst/>
          </a:prstGeom>
          <a:noFill/>
          <a:ln>
            <a:noFill/>
          </a:ln>
        </p:spPr>
      </p:pic>
      <p:sp>
        <p:nvSpPr>
          <p:cNvPr id="121" name="Google Shape;121;p23"/>
          <p:cNvSpPr/>
          <p:nvPr/>
        </p:nvSpPr>
        <p:spPr>
          <a:xfrm>
            <a:off x="2907775" y="3635800"/>
            <a:ext cx="1287600" cy="5481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