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Lst>
  <p:sldSz cy="6858000" cx="9144000"/>
  <p:notesSz cx="6858000" cy="9144000"/>
  <p:embeddedFontLst>
    <p:embeddedFont>
      <p:font typeface="Encode Sans Black"/>
      <p:bold r:id="rId12"/>
    </p:embeddedFont>
    <p:embeddedFont>
      <p:font typeface="Open Sans"/>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OpenSans-regular.fntdata"/><Relationship Id="rId12" Type="http://schemas.openxmlformats.org/officeDocument/2006/relationships/font" Target="fonts/EncodeSansBlack-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penSans-italic.fntdata"/><Relationship Id="rId14" Type="http://schemas.openxmlformats.org/officeDocument/2006/relationships/font" Target="fonts/OpenSans-bold.fntdata"/><Relationship Id="rId16" Type="http://schemas.openxmlformats.org/officeDocument/2006/relationships/font" Target="fonts/Open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286d3071527_0_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275"/>
              <a:buFont typeface="Arial"/>
              <a:buNone/>
            </a:pPr>
            <a:r>
              <a:t/>
            </a:r>
            <a:endParaRPr b="0" i="0" sz="1100" u="none" cap="none" strike="noStrike">
              <a:solidFill>
                <a:schemeClr val="dk1"/>
              </a:solidFill>
              <a:latin typeface="Arial"/>
              <a:ea typeface="Arial"/>
              <a:cs typeface="Arial"/>
              <a:sym typeface="Arial"/>
            </a:endParaRPr>
          </a:p>
        </p:txBody>
      </p:sp>
      <p:sp>
        <p:nvSpPr>
          <p:cNvPr id="62" name="Google Shape;62;g286d3071527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86d3071527_0_7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86d3071527_0_7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480"/>
              </a:spcBef>
              <a:spcAft>
                <a:spcPts val="0"/>
              </a:spcAft>
              <a:buNone/>
            </a:pPr>
            <a:r>
              <a:rPr lang="en"/>
              <a:t>The SAGE Awards course provides an overview of the award and modification process in SAGE. Prior knowledge in creating SAGE eGC1s, sponsored project proposal budgets, and SAGE Budgets is recommended for this course</a:t>
            </a:r>
            <a:endParaRPr/>
          </a:p>
        </p:txBody>
      </p:sp>
      <p:sp>
        <p:nvSpPr>
          <p:cNvPr id="69" name="Google Shape;69;g286d3071527_0_75:notes"/>
          <p:cNvSpPr txBox="1"/>
          <p:nvPr>
            <p:ph idx="12" type="sldNum"/>
          </p:nvPr>
        </p:nvSpPr>
        <p:spPr>
          <a:xfrm>
            <a:off x="3884613" y="8685213"/>
            <a:ext cx="2971800" cy="45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4aeafb436f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4aeafb436f_0_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480"/>
              </a:spcBef>
              <a:spcAft>
                <a:spcPts val="0"/>
              </a:spcAft>
              <a:buNone/>
            </a:pPr>
            <a:r>
              <a:t/>
            </a:r>
            <a:endParaRPr/>
          </a:p>
        </p:txBody>
      </p:sp>
      <p:sp>
        <p:nvSpPr>
          <p:cNvPr id="77" name="Google Shape;77;g24aeafb436f_0_0:notes"/>
          <p:cNvSpPr txBox="1"/>
          <p:nvPr>
            <p:ph idx="12" type="sldNum"/>
          </p:nvPr>
        </p:nvSpPr>
        <p:spPr>
          <a:xfrm>
            <a:off x="3884613" y="8685213"/>
            <a:ext cx="2971800" cy="45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86d3071527_0_8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86d3071527_0_8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480"/>
              </a:spcBef>
              <a:spcAft>
                <a:spcPts val="0"/>
              </a:spcAft>
              <a:buNone/>
            </a:pPr>
            <a:r>
              <a:t/>
            </a:r>
            <a:endParaRPr/>
          </a:p>
        </p:txBody>
      </p:sp>
      <p:sp>
        <p:nvSpPr>
          <p:cNvPr id="85" name="Google Shape;85;g286d3071527_0_81:notes"/>
          <p:cNvSpPr txBox="1"/>
          <p:nvPr>
            <p:ph idx="12" type="sldNum"/>
          </p:nvPr>
        </p:nvSpPr>
        <p:spPr>
          <a:xfrm>
            <a:off x="3884613" y="8685213"/>
            <a:ext cx="2971800" cy="45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286d3071527_0_16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286d3071527_0_16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480"/>
              </a:spcBef>
              <a:spcAft>
                <a:spcPts val="0"/>
              </a:spcAft>
              <a:buNone/>
            </a:pPr>
            <a:r>
              <a:t/>
            </a:r>
            <a:endParaRPr/>
          </a:p>
        </p:txBody>
      </p:sp>
      <p:sp>
        <p:nvSpPr>
          <p:cNvPr id="93" name="Google Shape;93;g286d3071527_0_161:notes"/>
          <p:cNvSpPr txBox="1"/>
          <p:nvPr>
            <p:ph idx="12" type="sldNum"/>
          </p:nvPr>
        </p:nvSpPr>
        <p:spPr>
          <a:xfrm>
            <a:off x="3884613" y="8685213"/>
            <a:ext cx="2971800" cy="45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4aeafb436f_0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4aeafb436f_0_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480"/>
              </a:spcBef>
              <a:spcAft>
                <a:spcPts val="0"/>
              </a:spcAft>
              <a:buNone/>
            </a:pPr>
            <a:r>
              <a:t/>
            </a:r>
            <a:endParaRPr/>
          </a:p>
        </p:txBody>
      </p:sp>
      <p:sp>
        <p:nvSpPr>
          <p:cNvPr id="101" name="Google Shape;101;g24aeafb436f_0_6:notes"/>
          <p:cNvSpPr txBox="1"/>
          <p:nvPr>
            <p:ph idx="12" type="sldNum"/>
          </p:nvPr>
        </p:nvSpPr>
        <p:spPr>
          <a:xfrm>
            <a:off x="3884613" y="8685213"/>
            <a:ext cx="2971800" cy="45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992767"/>
            <a:ext cx="8520600" cy="273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3778833"/>
            <a:ext cx="8520600" cy="10569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4202967"/>
            <a:ext cx="8520600" cy="17343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bg>
      <p:bgPr>
        <a:solidFill>
          <a:srgbClr val="4B2E83"/>
        </a:solidFill>
      </p:bgPr>
    </p:bg>
    <p:spTree>
      <p:nvGrpSpPr>
        <p:cNvPr id="50" name="Shape 50"/>
        <p:cNvGrpSpPr/>
        <p:nvPr/>
      </p:nvGrpSpPr>
      <p:grpSpPr>
        <a:xfrm>
          <a:off x="0" y="0"/>
          <a:ext cx="0" cy="0"/>
          <a:chOff x="0" y="0"/>
          <a:chExt cx="0" cy="0"/>
        </a:xfrm>
      </p:grpSpPr>
      <p:pic>
        <p:nvPicPr>
          <p:cNvPr descr="UW_W Logo_White.png" id="51" name="Google Shape;51;p13"/>
          <p:cNvPicPr preferRelativeResize="0"/>
          <p:nvPr/>
        </p:nvPicPr>
        <p:blipFill rotWithShape="1">
          <a:blip r:embed="rId2">
            <a:alphaModFix/>
          </a:blip>
          <a:srcRect b="0" l="0" r="0" t="0"/>
          <a:stretch/>
        </p:blipFill>
        <p:spPr>
          <a:xfrm>
            <a:off x="7445814" y="5945853"/>
            <a:ext cx="769595" cy="519442"/>
          </a:xfrm>
          <a:prstGeom prst="rect">
            <a:avLst/>
          </a:prstGeom>
          <a:noFill/>
          <a:ln>
            <a:noFill/>
          </a:ln>
        </p:spPr>
      </p:pic>
      <p:pic>
        <p:nvPicPr>
          <p:cNvPr id="52" name="Google Shape;52;p13"/>
          <p:cNvPicPr preferRelativeResize="0"/>
          <p:nvPr/>
        </p:nvPicPr>
        <p:blipFill rotWithShape="1">
          <a:blip r:embed="rId3">
            <a:alphaModFix/>
          </a:blip>
          <a:srcRect b="0" l="0" r="0" t="0"/>
          <a:stretch/>
        </p:blipFill>
        <p:spPr>
          <a:xfrm>
            <a:off x="677333" y="6354232"/>
            <a:ext cx="1428750" cy="150013"/>
          </a:xfrm>
          <a:prstGeom prst="rect">
            <a:avLst/>
          </a:prstGeom>
          <a:noFill/>
          <a:ln>
            <a:noFill/>
          </a:ln>
        </p:spPr>
      </p:pic>
      <p:sp>
        <p:nvSpPr>
          <p:cNvPr id="53" name="Google Shape;53;p13"/>
          <p:cNvSpPr txBox="1"/>
          <p:nvPr>
            <p:ph idx="1" type="body"/>
          </p:nvPr>
        </p:nvSpPr>
        <p:spPr>
          <a:xfrm>
            <a:off x="671756" y="1179824"/>
            <a:ext cx="6972300" cy="2642100"/>
          </a:xfrm>
          <a:prstGeom prst="rect">
            <a:avLst/>
          </a:prstGeom>
          <a:noFill/>
          <a:ln>
            <a:noFill/>
          </a:ln>
        </p:spPr>
        <p:txBody>
          <a:bodyPr anchorCtr="0" anchor="b" bIns="91425" lIns="91425" spcFirstLastPara="1" rIns="91425" wrap="square" tIns="91425">
            <a:normAutofit/>
          </a:bodyPr>
          <a:lstStyle>
            <a:lvl1pPr indent="-546100" lvl="0" marL="457200" marR="0" rtl="0" algn="l">
              <a:lnSpc>
                <a:spcPct val="100000"/>
              </a:lnSpc>
              <a:spcBef>
                <a:spcPts val="1000"/>
              </a:spcBef>
              <a:spcAft>
                <a:spcPts val="0"/>
              </a:spcAft>
              <a:buClr>
                <a:schemeClr val="accent3"/>
              </a:buClr>
              <a:buSzPts val="5000"/>
              <a:buFont typeface="Arial"/>
              <a:buChar char="●"/>
              <a:defRPr b="0" i="0" sz="5000" u="none" cap="none" strike="noStrike">
                <a:solidFill>
                  <a:schemeClr val="accent3"/>
                </a:solidFill>
                <a:latin typeface="Arial"/>
                <a:ea typeface="Arial"/>
                <a:cs typeface="Arial"/>
                <a:sym typeface="Arial"/>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Arial"/>
                <a:ea typeface="Arial"/>
                <a:cs typeface="Arial"/>
                <a:sym typeface="Arial"/>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Arial"/>
                <a:ea typeface="Arial"/>
                <a:cs typeface="Arial"/>
                <a:sym typeface="Arial"/>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Arial"/>
                <a:ea typeface="Arial"/>
                <a:cs typeface="Arial"/>
                <a:sym typeface="Arial"/>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Arial"/>
                <a:ea typeface="Arial"/>
                <a:cs typeface="Arial"/>
                <a:sym typeface="Arial"/>
              </a:defRPr>
            </a:lvl5pPr>
            <a:lvl6pPr indent="-355600" lvl="5" marL="27432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descr="Bar_RtAngle_7502_RGB.png" id="54" name="Google Shape;54;p13"/>
          <p:cNvPicPr preferRelativeResize="0"/>
          <p:nvPr/>
        </p:nvPicPr>
        <p:blipFill rotWithShape="1">
          <a:blip r:embed="rId4">
            <a:alphaModFix/>
          </a:blip>
          <a:srcRect b="0" l="0" r="0" t="0"/>
          <a:stretch/>
        </p:blipFill>
        <p:spPr>
          <a:xfrm>
            <a:off x="813587" y="4006085"/>
            <a:ext cx="1273774" cy="63429"/>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Content">
  <p:cSld name="Header + Content">
    <p:spTree>
      <p:nvGrpSpPr>
        <p:cNvPr id="55" name="Shape 55"/>
        <p:cNvGrpSpPr/>
        <p:nvPr/>
      </p:nvGrpSpPr>
      <p:grpSpPr>
        <a:xfrm>
          <a:off x="0" y="0"/>
          <a:ext cx="0" cy="0"/>
          <a:chOff x="0" y="0"/>
          <a:chExt cx="0" cy="0"/>
        </a:xfrm>
      </p:grpSpPr>
      <p:sp>
        <p:nvSpPr>
          <p:cNvPr id="56" name="Google Shape;56;p14"/>
          <p:cNvSpPr txBox="1"/>
          <p:nvPr>
            <p:ph idx="1" type="body"/>
          </p:nvPr>
        </p:nvSpPr>
        <p:spPr>
          <a:xfrm>
            <a:off x="671757" y="371510"/>
            <a:ext cx="8184600" cy="992100"/>
          </a:xfrm>
          <a:prstGeom prst="rect">
            <a:avLst/>
          </a:prstGeom>
          <a:noFill/>
          <a:ln>
            <a:noFill/>
          </a:ln>
        </p:spPr>
        <p:txBody>
          <a:bodyPr anchorCtr="0" anchor="b" bIns="91425" lIns="91425" spcFirstLastPara="1" rIns="91425" wrap="square" tIns="91425">
            <a:normAutofit/>
          </a:bodyPr>
          <a:lstStyle>
            <a:lvl1pPr indent="-419100" lvl="0" marL="457200" marR="0" rtl="0" algn="l">
              <a:lnSpc>
                <a:spcPct val="90000"/>
              </a:lnSpc>
              <a:spcBef>
                <a:spcPts val="600"/>
              </a:spcBef>
              <a:spcAft>
                <a:spcPts val="0"/>
              </a:spcAft>
              <a:buClr>
                <a:srgbClr val="4B2E83"/>
              </a:buClr>
              <a:buSzPts val="3000"/>
              <a:buFont typeface="Arial"/>
              <a:buChar char="●"/>
              <a:defRPr b="0" i="0" sz="30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Black"/>
                <a:ea typeface="Encode Sans Black"/>
                <a:cs typeface="Encode Sans Black"/>
                <a:sym typeface="Encode Sans Black"/>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Black"/>
                <a:ea typeface="Encode Sans Black"/>
                <a:cs typeface="Encode Sans Black"/>
                <a:sym typeface="Encode Sans Black"/>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Black"/>
                <a:ea typeface="Encode Sans Black"/>
                <a:cs typeface="Encode Sans Black"/>
                <a:sym typeface="Encode Sans Black"/>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7" name="Google Shape;57;p14"/>
          <p:cNvSpPr txBox="1"/>
          <p:nvPr>
            <p:ph idx="2" type="body"/>
          </p:nvPr>
        </p:nvSpPr>
        <p:spPr>
          <a:xfrm>
            <a:off x="659305" y="1736725"/>
            <a:ext cx="8196300" cy="4015500"/>
          </a:xfrm>
          <a:prstGeom prst="rect">
            <a:avLst/>
          </a:prstGeom>
          <a:noFill/>
          <a:ln>
            <a:noFill/>
          </a:ln>
        </p:spPr>
        <p:txBody>
          <a:bodyPr anchorCtr="0" anchor="t" bIns="91425" lIns="91425" spcFirstLastPara="1" rIns="91425" wrap="square" tIns="91425">
            <a:normAutofit/>
          </a:bodyPr>
          <a:lstStyle>
            <a:lvl1pPr indent="-381000" lvl="0" marL="457200" marR="0" rtl="0" algn="l">
              <a:lnSpc>
                <a:spcPct val="100000"/>
              </a:lnSpc>
              <a:spcBef>
                <a:spcPts val="480"/>
              </a:spcBef>
              <a:spcAft>
                <a:spcPts val="0"/>
              </a:spcAft>
              <a:buClr>
                <a:srgbClr val="4B2E83"/>
              </a:buClr>
              <a:buSzPts val="2400"/>
              <a:buFont typeface="Merriweather Sans"/>
              <a:buChar char="&gt;"/>
              <a:defRPr b="0" i="0" sz="2400" u="none" cap="none" strike="noStrike">
                <a:solidFill>
                  <a:srgbClr val="4B2E83"/>
                </a:solidFill>
                <a:latin typeface="Open Sans"/>
                <a:ea typeface="Open Sans"/>
                <a:cs typeface="Open Sans"/>
                <a:sym typeface="Open Sans"/>
              </a:defRPr>
            </a:lvl1pPr>
            <a:lvl2pPr indent="-355600" lvl="1" marL="914400" marR="0" rtl="0" algn="l">
              <a:lnSpc>
                <a:spcPct val="100000"/>
              </a:lnSpc>
              <a:spcBef>
                <a:spcPts val="400"/>
              </a:spcBef>
              <a:spcAft>
                <a:spcPts val="0"/>
              </a:spcAft>
              <a:buClr>
                <a:srgbClr val="4B2E83"/>
              </a:buClr>
              <a:buSzPts val="2000"/>
              <a:buFont typeface="Open Sans"/>
              <a:buChar char="–"/>
              <a:defRPr b="0" i="0" sz="2000" u="none" cap="none" strike="noStrike">
                <a:solidFill>
                  <a:srgbClr val="4B2E83"/>
                </a:solidFill>
                <a:latin typeface="Open Sans"/>
                <a:ea typeface="Open Sans"/>
                <a:cs typeface="Open Sans"/>
                <a:sym typeface="Open Sans"/>
              </a:defRPr>
            </a:lvl2pPr>
            <a:lvl3pPr indent="-342900" lvl="2" marL="1371600" marR="0" rtl="0" algn="l">
              <a:lnSpc>
                <a:spcPct val="100000"/>
              </a:lnSpc>
              <a:spcBef>
                <a:spcPts val="360"/>
              </a:spcBef>
              <a:spcAft>
                <a:spcPts val="0"/>
              </a:spcAft>
              <a:buClr>
                <a:srgbClr val="4B2E83"/>
              </a:buClr>
              <a:buSzPts val="1800"/>
              <a:buFont typeface="Merriweather Sans"/>
              <a:buChar char="&gt;"/>
              <a:defRPr b="0" i="0" sz="1800" u="none" cap="none" strike="noStrike">
                <a:solidFill>
                  <a:srgbClr val="4B2E83"/>
                </a:solidFill>
                <a:latin typeface="Open Sans"/>
                <a:ea typeface="Open Sans"/>
                <a:cs typeface="Open Sans"/>
                <a:sym typeface="Open Sans"/>
              </a:defRPr>
            </a:lvl3pPr>
            <a:lvl4pPr indent="-330200" lvl="3" marL="1828800" marR="0" rtl="0" algn="l">
              <a:lnSpc>
                <a:spcPct val="100000"/>
              </a:lnSpc>
              <a:spcBef>
                <a:spcPts val="320"/>
              </a:spcBef>
              <a:spcAft>
                <a:spcPts val="0"/>
              </a:spcAft>
              <a:buClr>
                <a:srgbClr val="4B2E83"/>
              </a:buClr>
              <a:buSzPts val="1600"/>
              <a:buFont typeface="Open Sans"/>
              <a:buChar char="–"/>
              <a:defRPr b="0" i="0" sz="1600" u="none" cap="none" strike="noStrike">
                <a:solidFill>
                  <a:srgbClr val="4B2E83"/>
                </a:solidFill>
                <a:latin typeface="Open Sans"/>
                <a:ea typeface="Open Sans"/>
                <a:cs typeface="Open Sans"/>
                <a:sym typeface="Open Sans"/>
              </a:defRPr>
            </a:lvl4pPr>
            <a:lvl5pPr indent="-317500" lvl="4" marL="2286000" marR="0" rtl="0" algn="l">
              <a:lnSpc>
                <a:spcPct val="100000"/>
              </a:lnSpc>
              <a:spcBef>
                <a:spcPts val="280"/>
              </a:spcBef>
              <a:spcAft>
                <a:spcPts val="0"/>
              </a:spcAft>
              <a:buClr>
                <a:srgbClr val="4B2E83"/>
              </a:buClr>
              <a:buSzPts val="1400"/>
              <a:buFont typeface="Merriweather Sans"/>
              <a:buChar char="&gt;"/>
              <a:defRPr b="0" i="0" sz="1400" u="none" cap="none" strike="noStrike">
                <a:solidFill>
                  <a:srgbClr val="4B2E83"/>
                </a:solidFill>
                <a:latin typeface="Open Sans"/>
                <a:ea typeface="Open Sans"/>
                <a:cs typeface="Open Sans"/>
                <a:sym typeface="Open Sans"/>
              </a:defRPr>
            </a:lvl5pPr>
            <a:lvl6pPr indent="-355600" lvl="5" marL="2743200" marR="0" rtl="0" algn="l">
              <a:lnSpc>
                <a:spcPct val="100000"/>
              </a:lnSpc>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9pPr>
          </a:lstStyle>
          <a:p/>
        </p:txBody>
      </p:sp>
      <p:pic>
        <p:nvPicPr>
          <p:cNvPr descr="W Logo_Purple_2685_HEX.png" id="58" name="Google Shape;58;p14"/>
          <p:cNvPicPr preferRelativeResize="0"/>
          <p:nvPr/>
        </p:nvPicPr>
        <p:blipFill rotWithShape="1">
          <a:blip r:embed="rId2">
            <a:alphaModFix/>
          </a:blip>
          <a:srcRect b="0" l="0" r="0" t="0"/>
          <a:stretch/>
        </p:blipFill>
        <p:spPr>
          <a:xfrm>
            <a:off x="7448139" y="5949410"/>
            <a:ext cx="769596" cy="519442"/>
          </a:xfrm>
          <a:prstGeom prst="rect">
            <a:avLst/>
          </a:prstGeom>
          <a:noFill/>
          <a:ln>
            <a:noFill/>
          </a:ln>
        </p:spPr>
      </p:pic>
      <p:pic>
        <p:nvPicPr>
          <p:cNvPr descr="Bar_RtAngle_7502_RGB.png" id="59" name="Google Shape;59;p14"/>
          <p:cNvPicPr preferRelativeResize="0"/>
          <p:nvPr/>
        </p:nvPicPr>
        <p:blipFill rotWithShape="1">
          <a:blip r:embed="rId3">
            <a:alphaModFix/>
          </a:blip>
          <a:srcRect b="0" l="0" r="0" t="0"/>
          <a:stretch/>
        </p:blipFill>
        <p:spPr>
          <a:xfrm>
            <a:off x="784225" y="1437805"/>
            <a:ext cx="757351" cy="3771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852800"/>
            <a:ext cx="2808000" cy="42393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600200"/>
            <a:ext cx="6367800" cy="54543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644233"/>
            <a:ext cx="4045200" cy="1976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3737433"/>
            <a:ext cx="4045200" cy="16467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965433"/>
            <a:ext cx="3837000" cy="4926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5640767"/>
            <a:ext cx="5998800" cy="80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hyperlink" Target="https://uwresearch.gosignmeup.com/public/Course/browse?courseid=4293" TargetMode="External"/><Relationship Id="rId4" Type="http://schemas.openxmlformats.org/officeDocument/2006/relationships/hyperlink" Target="https://www.washington.edu/research/research-administration-learning/understanding-your-new-award/" TargetMode="External"/><Relationship Id="rId5" Type="http://schemas.openxmlformats.org/officeDocument/2006/relationships/hyperlink" Target="https://uwresearch.gosignmeup.com/public/Course/browse?courseid=4304" TargetMode="External"/><Relationship Id="rId6" Type="http://schemas.openxmlformats.org/officeDocument/2006/relationships/hyperlink" Target="https://uwresearch.gosignmeup.com/public/Course/browse?courseid=4306" TargetMode="External"/><Relationship Id="rId7" Type="http://schemas.openxmlformats.org/officeDocument/2006/relationships/image" Target="../media/image6.png"/></Relationships>
</file>

<file path=ppt/slides/_rels/slide3.xml.rels><?xml version="1.0" encoding="UTF-8" standalone="yes"?><Relationships xmlns="http://schemas.openxmlformats.org/package/2006/relationships"><Relationship Id="rId11" Type="http://schemas.openxmlformats.org/officeDocument/2006/relationships/hyperlink" Target="https://www.washington.edu/research/announcements/tips-asr-mod-in-sage/" TargetMode="External"/><Relationship Id="rId10" Type="http://schemas.openxmlformats.org/officeDocument/2006/relationships/hyperlink" Target="https://finance.uw.edu/gca/award-lifecycle/award-setup/award-line-setup" TargetMode="External"/><Relationship Id="rId13" Type="http://schemas.openxmlformats.org/officeDocument/2006/relationships/image" Target="../media/image1.png"/><Relationship Id="rId12" Type="http://schemas.openxmlformats.org/officeDocument/2006/relationships/hyperlink" Target="https://www.washington.edu/research/learning/online/index.php/lessons/award-setup-and-tracking-in-sage/" TargetMode="External"/><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hyperlink" Target="https://www.washington.edu/research/myresearch-lifecycle/setup/financials/" TargetMode="External"/><Relationship Id="rId4" Type="http://schemas.openxmlformats.org/officeDocument/2006/relationships/hyperlink" Target="https://www.washington.edu/research/myresearch-lifecycle/setup/financials/#asr-steps" TargetMode="External"/><Relationship Id="rId9" Type="http://schemas.openxmlformats.org/officeDocument/2006/relationships/hyperlink" Target="https://finance.uw.edu/gca/award-lifecycle/award-setup/new-award-review" TargetMode="External"/><Relationship Id="rId5" Type="http://schemas.openxmlformats.org/officeDocument/2006/relationships/hyperlink" Target="https://www.washington.edu/research/myresearch-lifecycle/setup/financials/#complete-asr" TargetMode="External"/><Relationship Id="rId6" Type="http://schemas.openxmlformats.org/officeDocument/2006/relationships/hyperlink" Target="https://www.washington.edu/research/myresearch-lifecycle/setup/financials/#communicating-compliance" TargetMode="External"/><Relationship Id="rId7" Type="http://schemas.openxmlformats.org/officeDocument/2006/relationships/hyperlink" Target="https://finance.uw.edu/gca/award-lifecycle/award-setup" TargetMode="External"/><Relationship Id="rId8" Type="http://schemas.openxmlformats.org/officeDocument/2006/relationships/hyperlink" Target="https://finance.uw.edu/gca/award-lifecycle/award-setup/new-award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hyperlink" Target="https://www.washington.edu/research/myresearch-lifecycle/manage/award-changes/" TargetMode="External"/><Relationship Id="rId4" Type="http://schemas.openxmlformats.org/officeDocument/2006/relationships/hyperlink" Target="https://www.washington.edu/research/faq/when-will-i-need-an-egc1-vs-create-a-modification-request/" TargetMode="External"/><Relationship Id="rId9" Type="http://schemas.openxmlformats.org/officeDocument/2006/relationships/image" Target="../media/image1.png"/><Relationship Id="rId5" Type="http://schemas.openxmlformats.org/officeDocument/2006/relationships/hyperlink" Target="https://www.washington.edu/research/faq/when-will-i-need-an-egc1-vs-create-a-modification-request/" TargetMode="External"/><Relationship Id="rId6" Type="http://schemas.openxmlformats.org/officeDocument/2006/relationships/hyperlink" Target="https://finance.uw.edu/gca/award-lifecycle/award-setup/modifications" TargetMode="External"/><Relationship Id="rId7" Type="http://schemas.openxmlformats.org/officeDocument/2006/relationships/hyperlink" Target="https://finance.uw.edu/gca/sites/default/files/SAGE%20Modification%20Checklist.xlsx" TargetMode="External"/><Relationship Id="rId8" Type="http://schemas.openxmlformats.org/officeDocument/2006/relationships/hyperlink" Target="https://www.washington.edu/research/announcements/tips-asr-mod-in-sag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hyperlink" Target="https://www.washington.edu/research/learning/online/index.php/lessons/award-modifications-in-sage-job-aid/" TargetMode="External"/><Relationship Id="rId4" Type="http://schemas.openxmlformats.org/officeDocument/2006/relationships/hyperlink" Target="https://www.washington.edu/research/learning/online/index.php/lessons/what-workday-worktag-grant-id-information-do-i-need-for-a-sage-modification-request/" TargetMode="External"/><Relationship Id="rId5" Type="http://schemas.openxmlformats.org/officeDocument/2006/relationships/hyperlink" Target="https://www.washington.edu/research/learning/online/index.php/lessons/how-to-include-your-sage-budget-snapshot-on-a-sage-modification-request/" TargetMode="External"/><Relationship Id="rId6"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hyperlink" Target="https://www.washington.edu/research/uwft-for-the-research-community/#sage-office-hours" TargetMode="External"/><Relationship Id="rId4" Type="http://schemas.openxmlformats.org/officeDocument/2006/relationships/hyperlink" Target="https://washington.zoom.us/j/99699095464" TargetMode="External"/><Relationship Id="rId5" Type="http://schemas.openxmlformats.org/officeDocument/2006/relationships/hyperlink" Target="https://washington.zoom.us/j/92827219203" TargetMode="External"/><Relationship Id="rId6" Type="http://schemas.openxmlformats.org/officeDocument/2006/relationships/hyperlink" Target="https://washington.zoom.us/j/99354670368" TargetMode="External"/><Relationship Id="rId7" Type="http://schemas.openxmlformats.org/officeDocument/2006/relationships/hyperlink" Target="https://washington.zoom.us/j/92827219203" TargetMode="External"/><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5"/>
          <p:cNvSpPr txBox="1"/>
          <p:nvPr>
            <p:ph idx="1" type="body"/>
          </p:nvPr>
        </p:nvSpPr>
        <p:spPr>
          <a:xfrm>
            <a:off x="692025" y="1640278"/>
            <a:ext cx="6972300" cy="20211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accent3"/>
              </a:buClr>
              <a:buSzPts val="1063"/>
              <a:buFont typeface="Arial"/>
              <a:buNone/>
            </a:pPr>
            <a:r>
              <a:rPr lang="en" sz="4250">
                <a:solidFill>
                  <a:schemeClr val="lt1"/>
                </a:solidFill>
                <a:latin typeface="Encode Sans Black"/>
                <a:ea typeface="Encode Sans Black"/>
                <a:cs typeface="Encode Sans Black"/>
                <a:sym typeface="Encode Sans Black"/>
              </a:rPr>
              <a:t>TRAINING RESOURCES</a:t>
            </a:r>
            <a:endParaRPr sz="4250">
              <a:solidFill>
                <a:schemeClr val="lt1"/>
              </a:solidFill>
              <a:latin typeface="Encode Sans Black"/>
              <a:ea typeface="Encode Sans Black"/>
              <a:cs typeface="Encode Sans Black"/>
              <a:sym typeface="Encode Sans Black"/>
            </a:endParaRPr>
          </a:p>
        </p:txBody>
      </p:sp>
      <p:sp>
        <p:nvSpPr>
          <p:cNvPr id="65" name="Google Shape;65;p15"/>
          <p:cNvSpPr txBox="1"/>
          <p:nvPr/>
        </p:nvSpPr>
        <p:spPr>
          <a:xfrm>
            <a:off x="692029" y="4308048"/>
            <a:ext cx="6656700" cy="1812300"/>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rgbClr val="FFFFFF"/>
              </a:buClr>
              <a:buSzPts val="500"/>
              <a:buFont typeface="Arial"/>
              <a:buNone/>
            </a:pPr>
            <a:r>
              <a:rPr lang="en" sz="2000">
                <a:solidFill>
                  <a:srgbClr val="FFFFFF"/>
                </a:solidFill>
                <a:latin typeface="Open Sans"/>
                <a:ea typeface="Open Sans"/>
                <a:cs typeface="Open Sans"/>
                <a:sym typeface="Open Sans"/>
              </a:rPr>
              <a:t>October 4, 2023</a:t>
            </a:r>
            <a:endParaRPr/>
          </a:p>
          <a:p>
            <a:pPr indent="0" lvl="0" marL="0" marR="0" rtl="0" algn="l">
              <a:spcBef>
                <a:spcPts val="320"/>
              </a:spcBef>
              <a:spcAft>
                <a:spcPts val="0"/>
              </a:spcAft>
              <a:buClr>
                <a:srgbClr val="FFFFFF"/>
              </a:buClr>
              <a:buSzPts val="500"/>
              <a:buFont typeface="Arial"/>
              <a:buNone/>
            </a:pPr>
            <a:r>
              <a:t/>
            </a:r>
            <a:endParaRPr/>
          </a:p>
          <a:p>
            <a:pPr indent="0" lvl="0" marL="0" marR="0" rtl="0" algn="l">
              <a:spcBef>
                <a:spcPts val="320"/>
              </a:spcBef>
              <a:spcAft>
                <a:spcPts val="0"/>
              </a:spcAft>
              <a:buClr>
                <a:srgbClr val="FFFFFF"/>
              </a:buClr>
              <a:buSzPts val="500"/>
              <a:buFont typeface="Arial"/>
              <a:buNone/>
            </a:pPr>
            <a:r>
              <a:rPr lang="en" sz="2000">
                <a:solidFill>
                  <a:srgbClr val="FFFFFF"/>
                </a:solidFill>
                <a:latin typeface="Open Sans"/>
                <a:ea typeface="Open Sans"/>
                <a:cs typeface="Open Sans"/>
                <a:sym typeface="Open Sans"/>
              </a:rPr>
              <a:t>Grant &amp; Contract Accounting</a:t>
            </a:r>
            <a:endParaRPr sz="2000">
              <a:solidFill>
                <a:srgbClr val="FFFFFF"/>
              </a:solidFill>
              <a:latin typeface="Open Sans"/>
              <a:ea typeface="Open Sans"/>
              <a:cs typeface="Open Sans"/>
              <a:sym typeface="Open Sans"/>
            </a:endParaRPr>
          </a:p>
          <a:p>
            <a:pPr indent="0" lvl="0" marL="0" marR="0" rtl="0" algn="l">
              <a:spcBef>
                <a:spcPts val="320"/>
              </a:spcBef>
              <a:spcAft>
                <a:spcPts val="0"/>
              </a:spcAft>
              <a:buClr>
                <a:srgbClr val="FFFFFF"/>
              </a:buClr>
              <a:buSzPts val="500"/>
              <a:buFont typeface="Arial"/>
              <a:buNone/>
            </a:pPr>
            <a:r>
              <a:rPr lang="en" sz="2000">
                <a:solidFill>
                  <a:srgbClr val="FFFFFF"/>
                </a:solidFill>
                <a:latin typeface="Open Sans"/>
                <a:ea typeface="Open Sans"/>
                <a:cs typeface="Open Sans"/>
                <a:sym typeface="Open Sans"/>
              </a:rPr>
              <a:t>Office of Sponsored Programs</a:t>
            </a:r>
            <a:endParaRPr sz="2000">
              <a:solidFill>
                <a:srgbClr val="FFFFFF"/>
              </a:solidFill>
              <a:latin typeface="Open Sans"/>
              <a:ea typeface="Open Sans"/>
              <a:cs typeface="Open Sans"/>
              <a:sym typeface="Open Sans"/>
            </a:endParaRPr>
          </a:p>
          <a:p>
            <a:pPr indent="0" lvl="0" marL="0" marR="0" rtl="0" algn="l">
              <a:spcBef>
                <a:spcPts val="320"/>
              </a:spcBef>
              <a:spcAft>
                <a:spcPts val="0"/>
              </a:spcAft>
              <a:buClr>
                <a:srgbClr val="FFFFFF"/>
              </a:buClr>
              <a:buSzPts val="500"/>
              <a:buFont typeface="Arial"/>
              <a:buNone/>
            </a:pPr>
            <a:r>
              <a:rPr b="0" i="0" lang="en" sz="2000" u="none" cap="none" strike="noStrike">
                <a:solidFill>
                  <a:srgbClr val="FFFFFF"/>
                </a:solidFill>
                <a:latin typeface="Open Sans"/>
                <a:ea typeface="Open Sans"/>
                <a:cs typeface="Open Sans"/>
                <a:sym typeface="Open Sans"/>
              </a:rPr>
              <a:t>Office of </a:t>
            </a:r>
            <a:r>
              <a:rPr lang="en" sz="2000">
                <a:solidFill>
                  <a:srgbClr val="FFFFFF"/>
                </a:solidFill>
                <a:latin typeface="Open Sans"/>
                <a:ea typeface="Open Sans"/>
                <a:cs typeface="Open Sans"/>
                <a:sym typeface="Open Sans"/>
              </a:rPr>
              <a:t>Research Information Services</a:t>
            </a:r>
            <a:endParaRPr/>
          </a:p>
          <a:p>
            <a:pPr indent="0" lvl="0" marL="0" marR="0" rtl="0" algn="l">
              <a:spcBef>
                <a:spcPts val="320"/>
              </a:spcBef>
              <a:spcAft>
                <a:spcPts val="0"/>
              </a:spcAft>
              <a:buClr>
                <a:srgbClr val="FFFFFF"/>
              </a:buClr>
              <a:buSzPts val="35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idx="1" type="body"/>
          </p:nvPr>
        </p:nvSpPr>
        <p:spPr>
          <a:xfrm>
            <a:off x="671750" y="371500"/>
            <a:ext cx="7426500" cy="992100"/>
          </a:xfrm>
          <a:prstGeom prst="rect">
            <a:avLst/>
          </a:prstGeom>
        </p:spPr>
        <p:txBody>
          <a:bodyPr anchorCtr="0" anchor="b" bIns="91425" lIns="91425" spcFirstLastPara="1" rIns="91425" wrap="square" tIns="91425">
            <a:normAutofit/>
          </a:bodyPr>
          <a:lstStyle/>
          <a:p>
            <a:pPr indent="0" lvl="0" marL="0" rtl="0" algn="l">
              <a:lnSpc>
                <a:spcPct val="80000"/>
              </a:lnSpc>
              <a:spcBef>
                <a:spcPts val="600"/>
              </a:spcBef>
              <a:spcAft>
                <a:spcPts val="0"/>
              </a:spcAft>
              <a:buNone/>
            </a:pPr>
            <a:r>
              <a:rPr lang="en">
                <a:latin typeface="Encode Sans Black"/>
                <a:ea typeface="Encode Sans Black"/>
                <a:cs typeface="Encode Sans Black"/>
                <a:sym typeface="Encode Sans Black"/>
              </a:rPr>
              <a:t>VIRTUAL INSTRUCTOR</a:t>
            </a:r>
            <a:r>
              <a:rPr lang="en">
                <a:latin typeface="Encode Sans Black"/>
                <a:ea typeface="Encode Sans Black"/>
                <a:cs typeface="Encode Sans Black"/>
                <a:sym typeface="Encode Sans Black"/>
              </a:rPr>
              <a:t>-</a:t>
            </a:r>
            <a:r>
              <a:rPr lang="en">
                <a:latin typeface="Encode Sans Black"/>
                <a:ea typeface="Encode Sans Black"/>
                <a:cs typeface="Encode Sans Black"/>
                <a:sym typeface="Encode Sans Black"/>
              </a:rPr>
              <a:t>LED </a:t>
            </a:r>
            <a:endParaRPr>
              <a:latin typeface="Encode Sans Black"/>
              <a:ea typeface="Encode Sans Black"/>
              <a:cs typeface="Encode Sans Black"/>
              <a:sym typeface="Encode Sans Black"/>
            </a:endParaRPr>
          </a:p>
          <a:p>
            <a:pPr indent="0" lvl="0" marL="0" rtl="0" algn="l">
              <a:lnSpc>
                <a:spcPct val="80000"/>
              </a:lnSpc>
              <a:spcBef>
                <a:spcPts val="600"/>
              </a:spcBef>
              <a:spcAft>
                <a:spcPts val="0"/>
              </a:spcAft>
              <a:buNone/>
            </a:pPr>
            <a:r>
              <a:rPr lang="en">
                <a:latin typeface="Encode Sans Black"/>
                <a:ea typeface="Encode Sans Black"/>
                <a:cs typeface="Encode Sans Black"/>
                <a:sym typeface="Encode Sans Black"/>
              </a:rPr>
              <a:t>CORE TRAINING</a:t>
            </a:r>
            <a:endParaRPr>
              <a:latin typeface="Encode Sans Black"/>
              <a:ea typeface="Encode Sans Black"/>
              <a:cs typeface="Encode Sans Black"/>
              <a:sym typeface="Encode Sans Black"/>
            </a:endParaRPr>
          </a:p>
        </p:txBody>
      </p:sp>
      <p:sp>
        <p:nvSpPr>
          <p:cNvPr id="72" name="Google Shape;72;p16"/>
          <p:cNvSpPr txBox="1"/>
          <p:nvPr>
            <p:ph idx="2" type="body"/>
          </p:nvPr>
        </p:nvSpPr>
        <p:spPr>
          <a:xfrm>
            <a:off x="665905" y="1504150"/>
            <a:ext cx="8196300" cy="4015500"/>
          </a:xfrm>
          <a:prstGeom prst="rect">
            <a:avLst/>
          </a:prstGeom>
        </p:spPr>
        <p:txBody>
          <a:bodyPr anchorCtr="0" anchor="t" bIns="91425" lIns="91425" spcFirstLastPara="1" rIns="91425" wrap="square" tIns="91425">
            <a:normAutofit/>
          </a:bodyPr>
          <a:lstStyle/>
          <a:p>
            <a:pPr indent="-381000" lvl="0" marL="457200" rtl="0" algn="l">
              <a:lnSpc>
                <a:spcPct val="115000"/>
              </a:lnSpc>
              <a:spcBef>
                <a:spcPts val="480"/>
              </a:spcBef>
              <a:spcAft>
                <a:spcPts val="0"/>
              </a:spcAft>
              <a:buClr>
                <a:srgbClr val="4B2E83"/>
              </a:buClr>
              <a:buSzPts val="2400"/>
              <a:buChar char="&gt;"/>
            </a:pPr>
            <a:r>
              <a:rPr b="1" lang="en"/>
              <a:t>Today, 1 - 3 p.m.</a:t>
            </a:r>
            <a:r>
              <a:rPr lang="en"/>
              <a:t>: </a:t>
            </a:r>
            <a:r>
              <a:rPr lang="en" u="sng">
                <a:solidFill>
                  <a:srgbClr val="4B2E83"/>
                </a:solidFill>
                <a:hlinkClick r:id="rId3">
                  <a:extLst>
                    <a:ext uri="{A12FA001-AC4F-418D-AE19-62706E023703}">
                      <ahyp:hlinkClr val="tx"/>
                    </a:ext>
                  </a:extLst>
                </a:hlinkClick>
              </a:rPr>
              <a:t>SAGE Budge</a:t>
            </a:r>
            <a:r>
              <a:rPr lang="en"/>
              <a:t>t</a:t>
            </a:r>
            <a:br>
              <a:rPr lang="en"/>
            </a:br>
            <a:endParaRPr/>
          </a:p>
          <a:p>
            <a:pPr indent="-381000" lvl="0" marL="457200" rtl="0" algn="l">
              <a:lnSpc>
                <a:spcPct val="115000"/>
              </a:lnSpc>
              <a:spcBef>
                <a:spcPts val="0"/>
              </a:spcBef>
              <a:spcAft>
                <a:spcPts val="0"/>
              </a:spcAft>
              <a:buClr>
                <a:srgbClr val="4B2E83"/>
              </a:buClr>
              <a:buSzPts val="2400"/>
              <a:buChar char="&gt;"/>
            </a:pPr>
            <a:r>
              <a:rPr b="1" lang="en"/>
              <a:t>Thursday, 10/19</a:t>
            </a:r>
            <a:r>
              <a:rPr lang="en"/>
              <a:t>:</a:t>
            </a:r>
            <a:r>
              <a:rPr lang="en"/>
              <a:t> </a:t>
            </a:r>
            <a:r>
              <a:rPr lang="en" u="sng">
                <a:solidFill>
                  <a:srgbClr val="4B2E83"/>
                </a:solidFill>
                <a:hlinkClick r:id="rId4">
                  <a:extLst>
                    <a:ext uri="{A12FA001-AC4F-418D-AE19-62706E023703}">
                      <ahyp:hlinkClr val="tx"/>
                    </a:ext>
                  </a:extLst>
                </a:hlinkClick>
              </a:rPr>
              <a:t>Understanding Your New Award</a:t>
            </a:r>
            <a:br>
              <a:rPr lang="en"/>
            </a:br>
            <a:endParaRPr>
              <a:solidFill>
                <a:srgbClr val="4B2E83"/>
              </a:solidFill>
            </a:endParaRPr>
          </a:p>
          <a:p>
            <a:pPr indent="-381000" lvl="0" marL="457200" rtl="0" algn="l">
              <a:lnSpc>
                <a:spcPct val="115000"/>
              </a:lnSpc>
              <a:spcBef>
                <a:spcPts val="0"/>
              </a:spcBef>
              <a:spcAft>
                <a:spcPts val="0"/>
              </a:spcAft>
              <a:buClr>
                <a:srgbClr val="4B2E83"/>
              </a:buClr>
              <a:buSzPts val="2400"/>
              <a:buChar char="&gt;"/>
            </a:pPr>
            <a:r>
              <a:rPr b="1" lang="en">
                <a:solidFill>
                  <a:srgbClr val="4B2E83"/>
                </a:solidFill>
              </a:rPr>
              <a:t>Tuesday, 10/24</a:t>
            </a:r>
            <a:r>
              <a:rPr lang="en">
                <a:solidFill>
                  <a:srgbClr val="4B2E83"/>
                </a:solidFill>
              </a:rPr>
              <a:t>: </a:t>
            </a:r>
            <a:r>
              <a:rPr lang="en" u="sng">
                <a:solidFill>
                  <a:srgbClr val="4B2E83"/>
                </a:solidFill>
                <a:hlinkClick r:id="rId5">
                  <a:extLst>
                    <a:ext uri="{A12FA001-AC4F-418D-AE19-62706E023703}">
                      <ahyp:hlinkClr val="tx"/>
                    </a:ext>
                  </a:extLst>
                </a:hlinkClick>
              </a:rPr>
              <a:t>Reading the Notice of Award</a:t>
            </a:r>
            <a:br>
              <a:rPr lang="en">
                <a:solidFill>
                  <a:srgbClr val="4B2E83"/>
                </a:solidFill>
              </a:rPr>
            </a:br>
            <a:endParaRPr>
              <a:solidFill>
                <a:srgbClr val="4B2E83"/>
              </a:solidFill>
            </a:endParaRPr>
          </a:p>
          <a:p>
            <a:pPr indent="-381000" lvl="0" marL="457200" rtl="0" algn="l">
              <a:lnSpc>
                <a:spcPct val="115000"/>
              </a:lnSpc>
              <a:spcBef>
                <a:spcPts val="0"/>
              </a:spcBef>
              <a:spcAft>
                <a:spcPts val="0"/>
              </a:spcAft>
              <a:buClr>
                <a:srgbClr val="4B2E83"/>
              </a:buClr>
              <a:buSzPts val="2400"/>
              <a:buChar char="&gt;"/>
            </a:pPr>
            <a:r>
              <a:rPr b="1" lang="en">
                <a:solidFill>
                  <a:srgbClr val="4B2E83"/>
                </a:solidFill>
              </a:rPr>
              <a:t>New!</a:t>
            </a:r>
            <a:r>
              <a:rPr b="1" lang="en"/>
              <a:t> Wednesday, 11/15</a:t>
            </a:r>
            <a:r>
              <a:rPr lang="en"/>
              <a:t>: </a:t>
            </a:r>
            <a:r>
              <a:rPr lang="en" u="sng">
                <a:solidFill>
                  <a:srgbClr val="4B2E83"/>
                </a:solidFill>
                <a:hlinkClick r:id="rId6">
                  <a:extLst>
                    <a:ext uri="{A12FA001-AC4F-418D-AE19-62706E023703}">
                      <ahyp:hlinkClr val="tx"/>
                    </a:ext>
                  </a:extLst>
                </a:hlinkClick>
              </a:rPr>
              <a:t>SAGE Awards</a:t>
            </a:r>
            <a:endParaRPr>
              <a:solidFill>
                <a:srgbClr val="4B2E83"/>
              </a:solidFill>
            </a:endParaRPr>
          </a:p>
          <a:p>
            <a:pPr indent="0" lvl="0" marL="0" rtl="0" algn="l">
              <a:spcBef>
                <a:spcPts val="480"/>
              </a:spcBef>
              <a:spcAft>
                <a:spcPts val="0"/>
              </a:spcAft>
              <a:buNone/>
            </a:pPr>
            <a:r>
              <a:t/>
            </a:r>
            <a:endParaRPr/>
          </a:p>
        </p:txBody>
      </p:sp>
      <p:pic>
        <p:nvPicPr>
          <p:cNvPr id="73" name="Google Shape;73;p16"/>
          <p:cNvPicPr preferRelativeResize="0"/>
          <p:nvPr/>
        </p:nvPicPr>
        <p:blipFill>
          <a:blip r:embed="rId7">
            <a:alphaModFix/>
          </a:blip>
          <a:stretch>
            <a:fillRect/>
          </a:stretch>
        </p:blipFill>
        <p:spPr>
          <a:xfrm>
            <a:off x="6277100" y="371500"/>
            <a:ext cx="914400" cy="914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idx="1" type="body"/>
          </p:nvPr>
        </p:nvSpPr>
        <p:spPr>
          <a:xfrm>
            <a:off x="671757" y="371510"/>
            <a:ext cx="8184600" cy="992100"/>
          </a:xfrm>
          <a:prstGeom prst="rect">
            <a:avLst/>
          </a:prstGeom>
        </p:spPr>
        <p:txBody>
          <a:bodyPr anchorCtr="0" anchor="b" bIns="91425" lIns="91425" spcFirstLastPara="1" rIns="91425" wrap="square" tIns="91425">
            <a:normAutofit/>
          </a:bodyPr>
          <a:lstStyle/>
          <a:p>
            <a:pPr indent="0" lvl="0" marL="0" rtl="0" algn="l">
              <a:spcBef>
                <a:spcPts val="600"/>
              </a:spcBef>
              <a:spcAft>
                <a:spcPts val="0"/>
              </a:spcAft>
              <a:buNone/>
            </a:pPr>
            <a:r>
              <a:rPr lang="en">
                <a:latin typeface="Encode Sans Black"/>
                <a:ea typeface="Encode Sans Black"/>
                <a:cs typeface="Encode Sans Black"/>
                <a:sym typeface="Encode Sans Black"/>
              </a:rPr>
              <a:t>AWARD SETUP REQUEST RESOURCES</a:t>
            </a:r>
            <a:endParaRPr>
              <a:latin typeface="Encode Sans Black"/>
              <a:ea typeface="Encode Sans Black"/>
              <a:cs typeface="Encode Sans Black"/>
              <a:sym typeface="Encode Sans Black"/>
            </a:endParaRPr>
          </a:p>
        </p:txBody>
      </p:sp>
      <p:sp>
        <p:nvSpPr>
          <p:cNvPr id="80" name="Google Shape;80;p17"/>
          <p:cNvSpPr txBox="1"/>
          <p:nvPr>
            <p:ph idx="2" type="body"/>
          </p:nvPr>
        </p:nvSpPr>
        <p:spPr>
          <a:xfrm>
            <a:off x="665900" y="1504150"/>
            <a:ext cx="8184600" cy="4800900"/>
          </a:xfrm>
          <a:prstGeom prst="rect">
            <a:avLst/>
          </a:prstGeom>
        </p:spPr>
        <p:txBody>
          <a:bodyPr anchorCtr="0" anchor="t" bIns="91425" lIns="91425" spcFirstLastPara="1" rIns="91425" wrap="square" tIns="91425">
            <a:noAutofit/>
          </a:bodyPr>
          <a:lstStyle/>
          <a:p>
            <a:pPr indent="-353695" lvl="0" marL="457200" rtl="0" algn="l">
              <a:lnSpc>
                <a:spcPct val="115000"/>
              </a:lnSpc>
              <a:spcBef>
                <a:spcPts val="480"/>
              </a:spcBef>
              <a:spcAft>
                <a:spcPts val="0"/>
              </a:spcAft>
              <a:buClr>
                <a:srgbClr val="4B2E83"/>
              </a:buClr>
              <a:buSzPts val="1970"/>
              <a:buChar char="&gt;"/>
            </a:pPr>
            <a:r>
              <a:rPr lang="en" sz="1970" u="sng">
                <a:hlinkClick r:id="rId3"/>
              </a:rPr>
              <a:t>OSP Setup Financials</a:t>
            </a:r>
            <a:r>
              <a:rPr lang="en" sz="1970"/>
              <a:t> includes:</a:t>
            </a:r>
            <a:endParaRPr sz="2243" u="sng">
              <a:solidFill>
                <a:srgbClr val="4B2E83"/>
              </a:solidFill>
              <a:highlight>
                <a:srgbClr val="FFFFFF"/>
              </a:highlight>
            </a:endParaRPr>
          </a:p>
          <a:p>
            <a:pPr indent="-353694" lvl="1" marL="914400" rtl="0" algn="l">
              <a:lnSpc>
                <a:spcPct val="115000"/>
              </a:lnSpc>
              <a:spcBef>
                <a:spcPts val="0"/>
              </a:spcBef>
              <a:spcAft>
                <a:spcPts val="0"/>
              </a:spcAft>
              <a:buClr>
                <a:srgbClr val="4B2E83"/>
              </a:buClr>
              <a:buSzPts val="1970"/>
              <a:buChar char="–"/>
            </a:pPr>
            <a:r>
              <a:rPr lang="en" sz="1700" u="sng">
                <a:solidFill>
                  <a:srgbClr val="4B2E83"/>
                </a:solidFill>
                <a:highlight>
                  <a:srgbClr val="FFFFFF"/>
                </a:highlight>
                <a:hlinkClick r:id="rId4">
                  <a:extLst>
                    <a:ext uri="{A12FA001-AC4F-418D-AE19-62706E023703}">
                      <ahyp:hlinkClr val="tx"/>
                    </a:ext>
                  </a:extLst>
                </a:hlinkClick>
              </a:rPr>
              <a:t>How to get an Award set up at the UW</a:t>
            </a:r>
            <a:endParaRPr sz="1700" u="sng">
              <a:solidFill>
                <a:srgbClr val="4B2E83"/>
              </a:solidFill>
              <a:highlight>
                <a:srgbClr val="FFFFFF"/>
              </a:highlight>
            </a:endParaRPr>
          </a:p>
          <a:p>
            <a:pPr indent="-336550" lvl="1" marL="914400" rtl="0" algn="l">
              <a:lnSpc>
                <a:spcPct val="115000"/>
              </a:lnSpc>
              <a:spcBef>
                <a:spcPts val="0"/>
              </a:spcBef>
              <a:spcAft>
                <a:spcPts val="0"/>
              </a:spcAft>
              <a:buClr>
                <a:srgbClr val="4B2E83"/>
              </a:buClr>
              <a:buSzPts val="1700"/>
              <a:buChar char="–"/>
            </a:pPr>
            <a:r>
              <a:rPr lang="en" sz="1700" u="sng">
                <a:solidFill>
                  <a:srgbClr val="4B2E83"/>
                </a:solidFill>
                <a:highlight>
                  <a:srgbClr val="FFFFFF"/>
                </a:highlight>
                <a:hlinkClick r:id="rId5">
                  <a:extLst>
                    <a:ext uri="{A12FA001-AC4F-418D-AE19-62706E023703}">
                      <ahyp:hlinkClr val="tx"/>
                    </a:ext>
                  </a:extLst>
                </a:hlinkClick>
              </a:rPr>
              <a:t>What is a Complete Award Setup Request?</a:t>
            </a:r>
            <a:endParaRPr sz="1700" u="sng">
              <a:solidFill>
                <a:srgbClr val="4B2E83"/>
              </a:solidFill>
              <a:highlight>
                <a:srgbClr val="FFFFFF"/>
              </a:highlight>
            </a:endParaRPr>
          </a:p>
          <a:p>
            <a:pPr indent="-336550" lvl="1" marL="914400" rtl="0" algn="l">
              <a:lnSpc>
                <a:spcPct val="100000"/>
              </a:lnSpc>
              <a:spcBef>
                <a:spcPts val="0"/>
              </a:spcBef>
              <a:spcAft>
                <a:spcPts val="0"/>
              </a:spcAft>
              <a:buClr>
                <a:srgbClr val="4B2E83"/>
              </a:buClr>
              <a:buSzPts val="1700"/>
              <a:buChar char="–"/>
            </a:pPr>
            <a:r>
              <a:rPr lang="en" sz="1700" u="sng">
                <a:solidFill>
                  <a:srgbClr val="4B2E83"/>
                </a:solidFill>
                <a:highlight>
                  <a:srgbClr val="FFFFFF"/>
                </a:highlight>
                <a:hlinkClick r:id="rId6">
                  <a:extLst>
                    <a:ext uri="{A12FA001-AC4F-418D-AE19-62706E023703}">
                      <ahyp:hlinkClr val="tx"/>
                    </a:ext>
                  </a:extLst>
                </a:hlinkClick>
              </a:rPr>
              <a:t>Communicating Compliance Information</a:t>
            </a:r>
            <a:endParaRPr sz="2040"/>
          </a:p>
          <a:p>
            <a:pPr indent="0" lvl="0" marL="914400" rtl="0" algn="l">
              <a:lnSpc>
                <a:spcPct val="100000"/>
              </a:lnSpc>
              <a:spcBef>
                <a:spcPts val="1100"/>
              </a:spcBef>
              <a:spcAft>
                <a:spcPts val="0"/>
              </a:spcAft>
              <a:buNone/>
            </a:pPr>
            <a:r>
              <a:t/>
            </a:r>
            <a:endParaRPr sz="640"/>
          </a:p>
          <a:p>
            <a:pPr indent="-364490" lvl="0" marL="457200" rtl="0" algn="l">
              <a:lnSpc>
                <a:spcPct val="100000"/>
              </a:lnSpc>
              <a:spcBef>
                <a:spcPts val="1100"/>
              </a:spcBef>
              <a:spcAft>
                <a:spcPts val="0"/>
              </a:spcAft>
              <a:buClr>
                <a:srgbClr val="4B2E83"/>
              </a:buClr>
              <a:buSzPts val="2140"/>
              <a:buChar char="&gt;"/>
            </a:pPr>
            <a:r>
              <a:rPr lang="en" sz="2140" u="sng">
                <a:solidFill>
                  <a:srgbClr val="4B2E83"/>
                </a:solidFill>
                <a:hlinkClick r:id="rId7">
                  <a:extLst>
                    <a:ext uri="{A12FA001-AC4F-418D-AE19-62706E023703}">
                      <ahyp:hlinkClr val="tx"/>
                    </a:ext>
                  </a:extLst>
                </a:hlinkClick>
              </a:rPr>
              <a:t>GCA Award Setup</a:t>
            </a:r>
            <a:r>
              <a:rPr lang="en" sz="2140">
                <a:solidFill>
                  <a:srgbClr val="4B2E83"/>
                </a:solidFill>
              </a:rPr>
              <a:t> includes:</a:t>
            </a:r>
            <a:endParaRPr sz="2140">
              <a:solidFill>
                <a:srgbClr val="4B2E83"/>
              </a:solidFill>
            </a:endParaRPr>
          </a:p>
          <a:p>
            <a:pPr indent="-336550" lvl="1" marL="914400" rtl="0" algn="l">
              <a:lnSpc>
                <a:spcPct val="100000"/>
              </a:lnSpc>
              <a:spcBef>
                <a:spcPts val="400"/>
              </a:spcBef>
              <a:spcAft>
                <a:spcPts val="0"/>
              </a:spcAft>
              <a:buClr>
                <a:srgbClr val="4B2E83"/>
              </a:buClr>
              <a:buSzPts val="1700"/>
              <a:buChar char="–"/>
            </a:pPr>
            <a:r>
              <a:rPr lang="en" sz="1700" u="sng">
                <a:solidFill>
                  <a:srgbClr val="4B2E83"/>
                </a:solidFill>
                <a:hlinkClick r:id="rId8">
                  <a:extLst>
                    <a:ext uri="{A12FA001-AC4F-418D-AE19-62706E023703}">
                      <ahyp:hlinkClr val="tx"/>
                    </a:ext>
                  </a:extLst>
                </a:hlinkClick>
              </a:rPr>
              <a:t>New Awards</a:t>
            </a:r>
            <a:endParaRPr sz="1700">
              <a:solidFill>
                <a:srgbClr val="4B2E83"/>
              </a:solidFill>
            </a:endParaRPr>
          </a:p>
          <a:p>
            <a:pPr indent="-336550" lvl="1" marL="914400" rtl="0" algn="l">
              <a:lnSpc>
                <a:spcPct val="115000"/>
              </a:lnSpc>
              <a:spcBef>
                <a:spcPts val="400"/>
              </a:spcBef>
              <a:spcAft>
                <a:spcPts val="0"/>
              </a:spcAft>
              <a:buClr>
                <a:srgbClr val="4B2E83"/>
              </a:buClr>
              <a:buSzPts val="1700"/>
              <a:buChar char="–"/>
            </a:pPr>
            <a:r>
              <a:rPr lang="en" sz="1700" u="sng">
                <a:solidFill>
                  <a:srgbClr val="4B2E83"/>
                </a:solidFill>
                <a:hlinkClick r:id="rId9">
                  <a:extLst>
                    <a:ext uri="{A12FA001-AC4F-418D-AE19-62706E023703}">
                      <ahyp:hlinkClr val="tx"/>
                    </a:ext>
                  </a:extLst>
                </a:hlinkClick>
              </a:rPr>
              <a:t>How to Review Your New Award</a:t>
            </a:r>
            <a:endParaRPr sz="1700">
              <a:solidFill>
                <a:srgbClr val="4B2E83"/>
              </a:solidFill>
            </a:endParaRPr>
          </a:p>
          <a:p>
            <a:pPr indent="-336550" lvl="1" marL="914400" rtl="0" algn="l">
              <a:lnSpc>
                <a:spcPct val="115000"/>
              </a:lnSpc>
              <a:spcBef>
                <a:spcPts val="400"/>
              </a:spcBef>
              <a:spcAft>
                <a:spcPts val="0"/>
              </a:spcAft>
              <a:buClr>
                <a:srgbClr val="4B2E83"/>
              </a:buClr>
              <a:buSzPts val="1700"/>
              <a:buChar char="–"/>
            </a:pPr>
            <a:r>
              <a:rPr lang="en" sz="1700" u="sng">
                <a:solidFill>
                  <a:srgbClr val="4B2E83"/>
                </a:solidFill>
                <a:hlinkClick r:id="rId10">
                  <a:extLst>
                    <a:ext uri="{A12FA001-AC4F-418D-AE19-62706E023703}">
                      <ahyp:hlinkClr val="tx"/>
                    </a:ext>
                  </a:extLst>
                </a:hlinkClick>
              </a:rPr>
              <a:t>Award Line Setup (Formerly Sub Budgets)</a:t>
            </a:r>
            <a:endParaRPr sz="1870">
              <a:solidFill>
                <a:srgbClr val="4B2E83"/>
              </a:solidFill>
            </a:endParaRPr>
          </a:p>
          <a:p>
            <a:pPr indent="0" lvl="0" marL="0" rtl="0" algn="l">
              <a:lnSpc>
                <a:spcPct val="95000"/>
              </a:lnSpc>
              <a:spcBef>
                <a:spcPts val="480"/>
              </a:spcBef>
              <a:spcAft>
                <a:spcPts val="0"/>
              </a:spcAft>
              <a:buSzPts val="935"/>
              <a:buNone/>
            </a:pPr>
            <a:r>
              <a:t/>
            </a:r>
            <a:endParaRPr sz="1970">
              <a:solidFill>
                <a:srgbClr val="4B2E83"/>
              </a:solidFill>
            </a:endParaRPr>
          </a:p>
          <a:p>
            <a:pPr indent="0" lvl="0" marL="0" rtl="0" algn="l">
              <a:lnSpc>
                <a:spcPct val="150000"/>
              </a:lnSpc>
              <a:spcBef>
                <a:spcPts val="480"/>
              </a:spcBef>
              <a:spcAft>
                <a:spcPts val="0"/>
              </a:spcAft>
              <a:buNone/>
            </a:pPr>
            <a:r>
              <a:rPr lang="en" sz="2100" u="sng">
                <a:hlinkClick r:id="rId11"/>
              </a:rPr>
              <a:t>Tips for Success - Award Setup &amp; Modification Requests</a:t>
            </a:r>
            <a:endParaRPr sz="1970"/>
          </a:p>
          <a:p>
            <a:pPr indent="0" lvl="0" marL="0" rtl="0" algn="l">
              <a:lnSpc>
                <a:spcPct val="150000"/>
              </a:lnSpc>
              <a:spcBef>
                <a:spcPts val="480"/>
              </a:spcBef>
              <a:spcAft>
                <a:spcPts val="0"/>
              </a:spcAft>
              <a:buNone/>
            </a:pPr>
            <a:r>
              <a:rPr lang="en" sz="2100" u="sng">
                <a:solidFill>
                  <a:srgbClr val="4B2E83"/>
                </a:solidFill>
                <a:hlinkClick r:id="rId12">
                  <a:extLst>
                    <a:ext uri="{A12FA001-AC4F-418D-AE19-62706E023703}">
                      <ahyp:hlinkClr val="tx"/>
                    </a:ext>
                  </a:extLst>
                </a:hlinkClick>
              </a:rPr>
              <a:t>SAGE Awards: Setup. Tracking &amp; Modifications</a:t>
            </a:r>
            <a:r>
              <a:rPr lang="en" sz="2100">
                <a:solidFill>
                  <a:srgbClr val="4B2E83"/>
                </a:solidFill>
              </a:rPr>
              <a:t> eLearning</a:t>
            </a:r>
            <a:endParaRPr sz="2100">
              <a:solidFill>
                <a:srgbClr val="4B2E83"/>
              </a:solidFill>
            </a:endParaRPr>
          </a:p>
          <a:p>
            <a:pPr indent="0" lvl="0" marL="0" rtl="0" algn="l">
              <a:lnSpc>
                <a:spcPct val="80000"/>
              </a:lnSpc>
              <a:spcBef>
                <a:spcPts val="480"/>
              </a:spcBef>
              <a:spcAft>
                <a:spcPts val="0"/>
              </a:spcAft>
              <a:buSzPts val="935"/>
              <a:buNone/>
            </a:pPr>
            <a:r>
              <a:t/>
            </a:r>
            <a:endParaRPr sz="1970"/>
          </a:p>
        </p:txBody>
      </p:sp>
      <p:pic>
        <p:nvPicPr>
          <p:cNvPr id="81" name="Google Shape;81;p17"/>
          <p:cNvPicPr preferRelativeResize="0"/>
          <p:nvPr/>
        </p:nvPicPr>
        <p:blipFill>
          <a:blip r:embed="rId13">
            <a:alphaModFix/>
          </a:blip>
          <a:stretch>
            <a:fillRect/>
          </a:stretch>
        </p:blipFill>
        <p:spPr>
          <a:xfrm>
            <a:off x="8145075" y="589750"/>
            <a:ext cx="914400" cy="914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idx="1" type="body"/>
          </p:nvPr>
        </p:nvSpPr>
        <p:spPr>
          <a:xfrm>
            <a:off x="671757" y="371510"/>
            <a:ext cx="8184600" cy="992100"/>
          </a:xfrm>
          <a:prstGeom prst="rect">
            <a:avLst/>
          </a:prstGeom>
        </p:spPr>
        <p:txBody>
          <a:bodyPr anchorCtr="0" anchor="b" bIns="91425" lIns="91425" spcFirstLastPara="1" rIns="91425" wrap="square" tIns="91425">
            <a:normAutofit lnSpcReduction="10000"/>
          </a:bodyPr>
          <a:lstStyle/>
          <a:p>
            <a:pPr indent="0" lvl="0" marL="0" rtl="0" algn="l">
              <a:spcBef>
                <a:spcPts val="600"/>
              </a:spcBef>
              <a:spcAft>
                <a:spcPts val="0"/>
              </a:spcAft>
              <a:buNone/>
            </a:pPr>
            <a:r>
              <a:t/>
            </a:r>
            <a:endParaRPr>
              <a:latin typeface="Encode Sans Black"/>
              <a:ea typeface="Encode Sans Black"/>
              <a:cs typeface="Encode Sans Black"/>
              <a:sym typeface="Encode Sans Black"/>
            </a:endParaRPr>
          </a:p>
          <a:p>
            <a:pPr indent="0" lvl="0" marL="0" rtl="0" algn="l">
              <a:spcBef>
                <a:spcPts val="600"/>
              </a:spcBef>
              <a:spcAft>
                <a:spcPts val="0"/>
              </a:spcAft>
              <a:buNone/>
            </a:pPr>
            <a:r>
              <a:rPr lang="en">
                <a:latin typeface="Encode Sans Black"/>
                <a:ea typeface="Encode Sans Black"/>
                <a:cs typeface="Encode Sans Black"/>
                <a:sym typeface="Encode Sans Black"/>
              </a:rPr>
              <a:t>MODIFICATION RESOURCES</a:t>
            </a:r>
            <a:endParaRPr>
              <a:latin typeface="Encode Sans Black"/>
              <a:ea typeface="Encode Sans Black"/>
              <a:cs typeface="Encode Sans Black"/>
              <a:sym typeface="Encode Sans Black"/>
            </a:endParaRPr>
          </a:p>
        </p:txBody>
      </p:sp>
      <p:sp>
        <p:nvSpPr>
          <p:cNvPr id="88" name="Google Shape;88;p18"/>
          <p:cNvSpPr txBox="1"/>
          <p:nvPr>
            <p:ph idx="2" type="body"/>
          </p:nvPr>
        </p:nvSpPr>
        <p:spPr>
          <a:xfrm>
            <a:off x="665900" y="1504150"/>
            <a:ext cx="8184600" cy="4800900"/>
          </a:xfrm>
          <a:prstGeom prst="rect">
            <a:avLst/>
          </a:prstGeom>
        </p:spPr>
        <p:txBody>
          <a:bodyPr anchorCtr="0" anchor="t" bIns="91425" lIns="91425" spcFirstLastPara="1" rIns="91425" wrap="square" tIns="91425">
            <a:normAutofit/>
          </a:bodyPr>
          <a:lstStyle/>
          <a:p>
            <a:pPr indent="-374650" lvl="0" marL="457200" rtl="0" algn="l">
              <a:lnSpc>
                <a:spcPct val="115000"/>
              </a:lnSpc>
              <a:spcBef>
                <a:spcPts val="480"/>
              </a:spcBef>
              <a:spcAft>
                <a:spcPts val="0"/>
              </a:spcAft>
              <a:buClr>
                <a:srgbClr val="4B2E83"/>
              </a:buClr>
              <a:buSzPts val="2300"/>
              <a:buChar char="&gt;"/>
            </a:pPr>
            <a:r>
              <a:rPr lang="en" sz="2300" u="sng">
                <a:hlinkClick r:id="rId3"/>
              </a:rPr>
              <a:t>OSP Award Changes</a:t>
            </a:r>
            <a:r>
              <a:rPr lang="en" sz="2300"/>
              <a:t> OSP/GCA Modification guidance &amp; required forms (extensions, change of PI etc.)</a:t>
            </a:r>
            <a:endParaRPr sz="2300"/>
          </a:p>
          <a:p>
            <a:pPr indent="-374650" lvl="1" marL="914400" rtl="0" algn="l">
              <a:lnSpc>
                <a:spcPct val="115000"/>
              </a:lnSpc>
              <a:spcBef>
                <a:spcPts val="0"/>
              </a:spcBef>
              <a:spcAft>
                <a:spcPts val="0"/>
              </a:spcAft>
              <a:buClr>
                <a:srgbClr val="4B2E83"/>
              </a:buClr>
              <a:buSzPts val="2300"/>
              <a:buChar char="–"/>
            </a:pPr>
            <a:r>
              <a:rPr lang="en" u="sng">
                <a:hlinkClick r:id="rId4"/>
              </a:rPr>
              <a:t>When will I need an eGC1 vs. a Modification request?</a:t>
            </a:r>
            <a:r>
              <a:rPr lang="en" u="sng">
                <a:solidFill>
                  <a:schemeClr val="hlink"/>
                </a:solidFill>
                <a:hlinkClick r:id="rId5"/>
              </a:rPr>
              <a:t> </a:t>
            </a:r>
            <a:endParaRPr/>
          </a:p>
          <a:p>
            <a:pPr indent="0" lvl="0" marL="457200" rtl="0" algn="l">
              <a:lnSpc>
                <a:spcPct val="115000"/>
              </a:lnSpc>
              <a:spcBef>
                <a:spcPts val="480"/>
              </a:spcBef>
              <a:spcAft>
                <a:spcPts val="0"/>
              </a:spcAft>
              <a:buNone/>
            </a:pPr>
            <a:r>
              <a:t/>
            </a:r>
            <a:endParaRPr sz="2300"/>
          </a:p>
          <a:p>
            <a:pPr indent="-381000" lvl="0" marL="457200" rtl="0" algn="l">
              <a:lnSpc>
                <a:spcPct val="115000"/>
              </a:lnSpc>
              <a:spcBef>
                <a:spcPts val="480"/>
              </a:spcBef>
              <a:spcAft>
                <a:spcPts val="0"/>
              </a:spcAft>
              <a:buClr>
                <a:srgbClr val="4B2E83"/>
              </a:buClr>
              <a:buSzPts val="2400"/>
              <a:buChar char="&gt;"/>
            </a:pPr>
            <a:r>
              <a:rPr lang="en" u="sng">
                <a:solidFill>
                  <a:srgbClr val="4B2E83"/>
                </a:solidFill>
                <a:hlinkClick r:id="rId6">
                  <a:extLst>
                    <a:ext uri="{A12FA001-AC4F-418D-AE19-62706E023703}">
                      <ahyp:hlinkClr val="tx"/>
                    </a:ext>
                  </a:extLst>
                </a:hlinkClick>
              </a:rPr>
              <a:t>GCA Modifications</a:t>
            </a:r>
            <a:r>
              <a:rPr lang="en">
                <a:solidFill>
                  <a:srgbClr val="4B2E83"/>
                </a:solidFill>
              </a:rPr>
              <a:t> includes:</a:t>
            </a:r>
            <a:endParaRPr>
              <a:solidFill>
                <a:srgbClr val="4B2E83"/>
              </a:solidFill>
            </a:endParaRPr>
          </a:p>
          <a:p>
            <a:pPr indent="-355600" lvl="1" marL="914400" rtl="0" algn="l">
              <a:lnSpc>
                <a:spcPct val="115000"/>
              </a:lnSpc>
              <a:spcBef>
                <a:spcPts val="0"/>
              </a:spcBef>
              <a:spcAft>
                <a:spcPts val="0"/>
              </a:spcAft>
              <a:buClr>
                <a:srgbClr val="4B2E83"/>
              </a:buClr>
              <a:buSzPts val="2000"/>
              <a:buChar char="–"/>
            </a:pPr>
            <a:r>
              <a:rPr lang="en" u="sng">
                <a:solidFill>
                  <a:srgbClr val="4B2E83"/>
                </a:solidFill>
                <a:hlinkClick r:id="rId7">
                  <a:extLst>
                    <a:ext uri="{A12FA001-AC4F-418D-AE19-62706E023703}">
                      <ahyp:hlinkClr val="tx"/>
                    </a:ext>
                  </a:extLst>
                </a:hlinkClick>
              </a:rPr>
              <a:t>SAGE Modification Request Checklist</a:t>
            </a:r>
            <a:endParaRPr>
              <a:solidFill>
                <a:srgbClr val="4B2E83"/>
              </a:solidFill>
            </a:endParaRPr>
          </a:p>
          <a:p>
            <a:pPr indent="-374650" lvl="1" marL="914400" rtl="0" algn="l">
              <a:lnSpc>
                <a:spcPct val="115000"/>
              </a:lnSpc>
              <a:spcBef>
                <a:spcPts val="0"/>
              </a:spcBef>
              <a:spcAft>
                <a:spcPts val="0"/>
              </a:spcAft>
              <a:buClr>
                <a:srgbClr val="4B2E83"/>
              </a:buClr>
              <a:buSzPts val="2300"/>
              <a:buChar char="–"/>
            </a:pPr>
            <a:r>
              <a:rPr lang="en" sz="2000">
                <a:solidFill>
                  <a:srgbClr val="4B2E83"/>
                </a:solidFill>
              </a:rPr>
              <a:t>How to Submit a GCA Only Modification</a:t>
            </a:r>
            <a:endParaRPr sz="1900">
              <a:solidFill>
                <a:srgbClr val="4B2E83"/>
              </a:solidFill>
            </a:endParaRPr>
          </a:p>
          <a:p>
            <a:pPr indent="0" lvl="0" marL="0" rtl="0" algn="l">
              <a:lnSpc>
                <a:spcPct val="150000"/>
              </a:lnSpc>
              <a:spcBef>
                <a:spcPts val="480"/>
              </a:spcBef>
              <a:spcAft>
                <a:spcPts val="0"/>
              </a:spcAft>
              <a:buNone/>
            </a:pPr>
            <a:r>
              <a:t/>
            </a:r>
            <a:endParaRPr sz="2300"/>
          </a:p>
          <a:p>
            <a:pPr indent="0" lvl="0" marL="0" rtl="0" algn="l">
              <a:lnSpc>
                <a:spcPct val="115000"/>
              </a:lnSpc>
              <a:spcBef>
                <a:spcPts val="480"/>
              </a:spcBef>
              <a:spcAft>
                <a:spcPts val="0"/>
              </a:spcAft>
              <a:buNone/>
            </a:pPr>
            <a:r>
              <a:rPr lang="en" sz="2300" u="sng">
                <a:hlinkClick r:id="rId8"/>
              </a:rPr>
              <a:t>Tips for Success - Award Setup and Modification Requests</a:t>
            </a:r>
            <a:endParaRPr sz="2300"/>
          </a:p>
        </p:txBody>
      </p:sp>
      <p:pic>
        <p:nvPicPr>
          <p:cNvPr id="89" name="Google Shape;89;p18"/>
          <p:cNvPicPr preferRelativeResize="0"/>
          <p:nvPr/>
        </p:nvPicPr>
        <p:blipFill>
          <a:blip r:embed="rId9">
            <a:alphaModFix/>
          </a:blip>
          <a:stretch>
            <a:fillRect/>
          </a:stretch>
        </p:blipFill>
        <p:spPr>
          <a:xfrm>
            <a:off x="6312225" y="513375"/>
            <a:ext cx="914400" cy="9144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idx="1" type="body"/>
          </p:nvPr>
        </p:nvSpPr>
        <p:spPr>
          <a:xfrm>
            <a:off x="671757" y="371510"/>
            <a:ext cx="8184600" cy="992100"/>
          </a:xfrm>
          <a:prstGeom prst="rect">
            <a:avLst/>
          </a:prstGeom>
        </p:spPr>
        <p:txBody>
          <a:bodyPr anchorCtr="0" anchor="b" bIns="91425" lIns="91425" spcFirstLastPara="1" rIns="91425" wrap="square" tIns="91425">
            <a:normAutofit lnSpcReduction="10000"/>
          </a:bodyPr>
          <a:lstStyle/>
          <a:p>
            <a:pPr indent="0" lvl="0" marL="0" rtl="0" algn="l">
              <a:spcBef>
                <a:spcPts val="600"/>
              </a:spcBef>
              <a:spcAft>
                <a:spcPts val="0"/>
              </a:spcAft>
              <a:buNone/>
            </a:pPr>
            <a:r>
              <a:t/>
            </a:r>
            <a:endParaRPr>
              <a:latin typeface="Encode Sans Black"/>
              <a:ea typeface="Encode Sans Black"/>
              <a:cs typeface="Encode Sans Black"/>
              <a:sym typeface="Encode Sans Black"/>
            </a:endParaRPr>
          </a:p>
          <a:p>
            <a:pPr indent="0" lvl="0" marL="0" rtl="0" algn="l">
              <a:spcBef>
                <a:spcPts val="600"/>
              </a:spcBef>
              <a:spcAft>
                <a:spcPts val="0"/>
              </a:spcAft>
              <a:buNone/>
            </a:pPr>
            <a:r>
              <a:rPr lang="en">
                <a:latin typeface="Encode Sans Black"/>
                <a:ea typeface="Encode Sans Black"/>
                <a:cs typeface="Encode Sans Black"/>
                <a:sym typeface="Encode Sans Black"/>
              </a:rPr>
              <a:t>MODIFICATION JOB AIDS</a:t>
            </a:r>
            <a:endParaRPr>
              <a:latin typeface="Encode Sans Black"/>
              <a:ea typeface="Encode Sans Black"/>
              <a:cs typeface="Encode Sans Black"/>
              <a:sym typeface="Encode Sans Black"/>
            </a:endParaRPr>
          </a:p>
        </p:txBody>
      </p:sp>
      <p:sp>
        <p:nvSpPr>
          <p:cNvPr id="96" name="Google Shape;96;p19"/>
          <p:cNvSpPr txBox="1"/>
          <p:nvPr>
            <p:ph idx="2" type="body"/>
          </p:nvPr>
        </p:nvSpPr>
        <p:spPr>
          <a:xfrm>
            <a:off x="665900" y="1504150"/>
            <a:ext cx="8184600" cy="4800900"/>
          </a:xfrm>
          <a:prstGeom prst="rect">
            <a:avLst/>
          </a:prstGeom>
        </p:spPr>
        <p:txBody>
          <a:bodyPr anchorCtr="0" anchor="t" bIns="91425" lIns="91425" spcFirstLastPara="1" rIns="91425" wrap="square" tIns="91425">
            <a:normAutofit lnSpcReduction="10000"/>
          </a:bodyPr>
          <a:lstStyle/>
          <a:p>
            <a:pPr indent="-374650" lvl="0" marL="457200" rtl="0" algn="l">
              <a:lnSpc>
                <a:spcPct val="115000"/>
              </a:lnSpc>
              <a:spcBef>
                <a:spcPts val="480"/>
              </a:spcBef>
              <a:spcAft>
                <a:spcPts val="0"/>
              </a:spcAft>
              <a:buClr>
                <a:srgbClr val="4B2E83"/>
              </a:buClr>
              <a:buSzPts val="2300"/>
              <a:buChar char="&gt;"/>
            </a:pPr>
            <a:r>
              <a:rPr lang="en" sz="2300" u="sng">
                <a:solidFill>
                  <a:srgbClr val="4B2E83"/>
                </a:solidFill>
                <a:hlinkClick r:id="rId3">
                  <a:extLst>
                    <a:ext uri="{A12FA001-AC4F-418D-AE19-62706E023703}">
                      <ahyp:hlinkClr val="tx"/>
                    </a:ext>
                  </a:extLst>
                </a:hlinkClick>
              </a:rPr>
              <a:t>Award Modifications in SAGE</a:t>
            </a:r>
            <a:endParaRPr sz="2300">
              <a:solidFill>
                <a:srgbClr val="4B2E83"/>
              </a:solidFill>
            </a:endParaRPr>
          </a:p>
          <a:p>
            <a:pPr indent="-374650" lvl="1" marL="914400" rtl="0" algn="l">
              <a:lnSpc>
                <a:spcPct val="115000"/>
              </a:lnSpc>
              <a:spcBef>
                <a:spcPts val="0"/>
              </a:spcBef>
              <a:spcAft>
                <a:spcPts val="0"/>
              </a:spcAft>
              <a:buClr>
                <a:srgbClr val="4B2E83"/>
              </a:buClr>
              <a:buSzPts val="2300"/>
              <a:buChar char="–"/>
            </a:pPr>
            <a:r>
              <a:rPr lang="en" sz="2300">
                <a:solidFill>
                  <a:srgbClr val="4B2E83"/>
                </a:solidFill>
              </a:rPr>
              <a:t>Review a walkthrough on creating a Modification.</a:t>
            </a:r>
            <a:br>
              <a:rPr lang="en" sz="2300">
                <a:solidFill>
                  <a:srgbClr val="4B2E83"/>
                </a:solidFill>
              </a:rPr>
            </a:br>
            <a:endParaRPr sz="2300">
              <a:solidFill>
                <a:srgbClr val="4B2E83"/>
              </a:solidFill>
            </a:endParaRPr>
          </a:p>
          <a:p>
            <a:pPr indent="-374650" lvl="0" marL="457200" rtl="0" algn="l">
              <a:lnSpc>
                <a:spcPct val="115000"/>
              </a:lnSpc>
              <a:spcBef>
                <a:spcPts val="0"/>
              </a:spcBef>
              <a:spcAft>
                <a:spcPts val="0"/>
              </a:spcAft>
              <a:buSzPts val="2300"/>
              <a:buChar char="&gt;"/>
            </a:pPr>
            <a:r>
              <a:rPr lang="en" sz="2300" u="sng">
                <a:solidFill>
                  <a:srgbClr val="4B2E83"/>
                </a:solidFill>
                <a:hlinkClick r:id="rId4">
                  <a:extLst>
                    <a:ext uri="{A12FA001-AC4F-418D-AE19-62706E023703}">
                      <ahyp:hlinkClr val="tx"/>
                    </a:ext>
                  </a:extLst>
                </a:hlinkClick>
              </a:rPr>
              <a:t>What Workday Grant Worktag ID Information Do I Need for a SAGE Modification Request?</a:t>
            </a:r>
            <a:endParaRPr sz="2300"/>
          </a:p>
          <a:p>
            <a:pPr indent="-374650" lvl="1" marL="914400" rtl="0" algn="l">
              <a:lnSpc>
                <a:spcPct val="115000"/>
              </a:lnSpc>
              <a:spcBef>
                <a:spcPts val="0"/>
              </a:spcBef>
              <a:spcAft>
                <a:spcPts val="0"/>
              </a:spcAft>
              <a:buSzPts val="2300"/>
              <a:buChar char="–"/>
            </a:pPr>
            <a:r>
              <a:rPr lang="en" sz="2300"/>
              <a:t>View a roadmap of what worktag information is needed to process a Modification.</a:t>
            </a:r>
            <a:br>
              <a:rPr lang="en" sz="2300"/>
            </a:br>
            <a:endParaRPr sz="2300"/>
          </a:p>
          <a:p>
            <a:pPr indent="-374650" lvl="0" marL="457200" rtl="0" algn="l">
              <a:lnSpc>
                <a:spcPct val="115000"/>
              </a:lnSpc>
              <a:spcBef>
                <a:spcPts val="0"/>
              </a:spcBef>
              <a:spcAft>
                <a:spcPts val="0"/>
              </a:spcAft>
              <a:buClr>
                <a:srgbClr val="4B2E83"/>
              </a:buClr>
              <a:buSzPts val="2300"/>
              <a:buChar char="&gt;"/>
            </a:pPr>
            <a:r>
              <a:rPr lang="en" sz="2300" u="sng">
                <a:solidFill>
                  <a:srgbClr val="4B2E83"/>
                </a:solidFill>
                <a:hlinkClick r:id="rId5">
                  <a:extLst>
                    <a:ext uri="{A12FA001-AC4F-418D-AE19-62706E023703}">
                      <ahyp:hlinkClr val="tx"/>
                    </a:ext>
                  </a:extLst>
                </a:hlinkClick>
              </a:rPr>
              <a:t>How to Include Your SAGE Budget Snapshot on a SAGE Modification Request</a:t>
            </a:r>
            <a:endParaRPr sz="2300">
              <a:solidFill>
                <a:srgbClr val="4B2E83"/>
              </a:solidFill>
            </a:endParaRPr>
          </a:p>
          <a:p>
            <a:pPr indent="-374650" lvl="1" marL="914400" rtl="0" algn="l">
              <a:lnSpc>
                <a:spcPct val="115000"/>
              </a:lnSpc>
              <a:spcBef>
                <a:spcPts val="0"/>
              </a:spcBef>
              <a:spcAft>
                <a:spcPts val="0"/>
              </a:spcAft>
              <a:buSzPts val="2300"/>
              <a:buChar char="–"/>
            </a:pPr>
            <a:r>
              <a:rPr lang="en" sz="2300"/>
              <a:t>Temporarily, requested budget Award Modification require SAGE Budget snapshots to be sent to GCA.</a:t>
            </a:r>
            <a:endParaRPr sz="2300"/>
          </a:p>
        </p:txBody>
      </p:sp>
      <p:pic>
        <p:nvPicPr>
          <p:cNvPr id="97" name="Google Shape;97;p19"/>
          <p:cNvPicPr preferRelativeResize="0"/>
          <p:nvPr/>
        </p:nvPicPr>
        <p:blipFill>
          <a:blip r:embed="rId6">
            <a:alphaModFix/>
          </a:blip>
          <a:stretch>
            <a:fillRect/>
          </a:stretch>
        </p:blipFill>
        <p:spPr>
          <a:xfrm>
            <a:off x="5682145" y="691228"/>
            <a:ext cx="672400" cy="6723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0"/>
          <p:cNvSpPr txBox="1"/>
          <p:nvPr>
            <p:ph idx="1" type="body"/>
          </p:nvPr>
        </p:nvSpPr>
        <p:spPr>
          <a:xfrm>
            <a:off x="671757" y="371510"/>
            <a:ext cx="8184600" cy="992100"/>
          </a:xfrm>
          <a:prstGeom prst="rect">
            <a:avLst/>
          </a:prstGeom>
        </p:spPr>
        <p:txBody>
          <a:bodyPr anchorCtr="0" anchor="b" bIns="91425" lIns="91425" spcFirstLastPara="1" rIns="91425" wrap="square" tIns="91425">
            <a:normAutofit lnSpcReduction="10000"/>
          </a:bodyPr>
          <a:lstStyle/>
          <a:p>
            <a:pPr indent="0" lvl="0" marL="0" rtl="0" algn="l">
              <a:spcBef>
                <a:spcPts val="600"/>
              </a:spcBef>
              <a:spcAft>
                <a:spcPts val="0"/>
              </a:spcAft>
              <a:buNone/>
            </a:pPr>
            <a:r>
              <a:t/>
            </a:r>
            <a:endParaRPr>
              <a:latin typeface="Encode Sans Black"/>
              <a:ea typeface="Encode Sans Black"/>
              <a:cs typeface="Encode Sans Black"/>
              <a:sym typeface="Encode Sans Black"/>
            </a:endParaRPr>
          </a:p>
          <a:p>
            <a:pPr indent="0" lvl="0" marL="0" rtl="0" algn="l">
              <a:spcBef>
                <a:spcPts val="600"/>
              </a:spcBef>
              <a:spcAft>
                <a:spcPts val="0"/>
              </a:spcAft>
              <a:buNone/>
            </a:pPr>
            <a:r>
              <a:rPr lang="en">
                <a:latin typeface="Encode Sans Black"/>
                <a:ea typeface="Encode Sans Black"/>
                <a:cs typeface="Encode Sans Black"/>
                <a:sym typeface="Encode Sans Black"/>
              </a:rPr>
              <a:t>SAGE OFFICE HOURS</a:t>
            </a:r>
            <a:endParaRPr>
              <a:latin typeface="Encode Sans Black"/>
              <a:ea typeface="Encode Sans Black"/>
              <a:cs typeface="Encode Sans Black"/>
              <a:sym typeface="Encode Sans Black"/>
            </a:endParaRPr>
          </a:p>
        </p:txBody>
      </p:sp>
      <p:sp>
        <p:nvSpPr>
          <p:cNvPr id="104" name="Google Shape;104;p20"/>
          <p:cNvSpPr txBox="1"/>
          <p:nvPr>
            <p:ph idx="2" type="body"/>
          </p:nvPr>
        </p:nvSpPr>
        <p:spPr>
          <a:xfrm>
            <a:off x="665900" y="1504150"/>
            <a:ext cx="8184600" cy="4800900"/>
          </a:xfrm>
          <a:prstGeom prst="rect">
            <a:avLst/>
          </a:prstGeom>
        </p:spPr>
        <p:txBody>
          <a:bodyPr anchorCtr="0" anchor="t" bIns="91425" lIns="91425" spcFirstLastPara="1" rIns="91425" wrap="square" tIns="91425">
            <a:normAutofit/>
          </a:bodyPr>
          <a:lstStyle/>
          <a:p>
            <a:pPr indent="0" lvl="0" marL="0" rtl="0" algn="l">
              <a:lnSpc>
                <a:spcPct val="115000"/>
              </a:lnSpc>
              <a:spcBef>
                <a:spcPts val="480"/>
              </a:spcBef>
              <a:spcAft>
                <a:spcPts val="0"/>
              </a:spcAft>
              <a:buNone/>
            </a:pPr>
            <a:r>
              <a:rPr lang="en" sz="3100" u="sng">
                <a:solidFill>
                  <a:srgbClr val="4B2E83"/>
                </a:solidFill>
                <a:hlinkClick r:id="rId3">
                  <a:extLst>
                    <a:ext uri="{A12FA001-AC4F-418D-AE19-62706E023703}">
                      <ahyp:hlinkClr val="tx"/>
                    </a:ext>
                  </a:extLst>
                </a:hlinkClick>
              </a:rPr>
              <a:t>SAGE Office Hours Schedule</a:t>
            </a:r>
            <a:endParaRPr sz="3100">
              <a:solidFill>
                <a:srgbClr val="4B2E83"/>
              </a:solidFill>
            </a:endParaRPr>
          </a:p>
          <a:p>
            <a:pPr indent="-400050" lvl="1" marL="914400" rtl="0" algn="l">
              <a:lnSpc>
                <a:spcPct val="115000"/>
              </a:lnSpc>
              <a:spcBef>
                <a:spcPts val="400"/>
              </a:spcBef>
              <a:spcAft>
                <a:spcPts val="0"/>
              </a:spcAft>
              <a:buSzPts val="2700"/>
              <a:buChar char="–"/>
            </a:pPr>
            <a:r>
              <a:rPr lang="en" sz="2700"/>
              <a:t>Thursday, </a:t>
            </a:r>
            <a:r>
              <a:rPr lang="en" sz="2700" u="sng">
                <a:solidFill>
                  <a:srgbClr val="4B2E83"/>
                </a:solidFill>
                <a:hlinkClick r:id="rId4">
                  <a:extLst>
                    <a:ext uri="{A12FA001-AC4F-418D-AE19-62706E023703}">
                      <ahyp:hlinkClr val="tx"/>
                    </a:ext>
                  </a:extLst>
                </a:hlinkClick>
              </a:rPr>
              <a:t>October 5</a:t>
            </a:r>
            <a:r>
              <a:rPr lang="en" sz="2700"/>
              <a:t>, 11 a.m. - noon</a:t>
            </a:r>
            <a:endParaRPr sz="2700"/>
          </a:p>
          <a:p>
            <a:pPr indent="-400050" lvl="1" marL="914400" rtl="0" algn="l">
              <a:lnSpc>
                <a:spcPct val="115000"/>
              </a:lnSpc>
              <a:spcBef>
                <a:spcPts val="0"/>
              </a:spcBef>
              <a:spcAft>
                <a:spcPts val="0"/>
              </a:spcAft>
              <a:buClr>
                <a:srgbClr val="4B2E83"/>
              </a:buClr>
              <a:buSzPts val="2700"/>
              <a:buChar char="–"/>
            </a:pPr>
            <a:r>
              <a:rPr lang="en" sz="2700">
                <a:highlight>
                  <a:srgbClr val="FFFFFF"/>
                </a:highlight>
              </a:rPr>
              <a:t>Wednesday, </a:t>
            </a:r>
            <a:r>
              <a:rPr lang="en" sz="2700" u="sng">
                <a:solidFill>
                  <a:srgbClr val="4B2E83"/>
                </a:solidFill>
                <a:highlight>
                  <a:srgbClr val="FFFFFF"/>
                </a:highlight>
                <a:hlinkClick r:id="rId5">
                  <a:extLst>
                    <a:ext uri="{A12FA001-AC4F-418D-AE19-62706E023703}">
                      <ahyp:hlinkClr val="tx"/>
                    </a:ext>
                  </a:extLst>
                </a:hlinkClick>
              </a:rPr>
              <a:t>October 11</a:t>
            </a:r>
            <a:r>
              <a:rPr lang="en" sz="2700">
                <a:highlight>
                  <a:srgbClr val="FFFFFF"/>
                </a:highlight>
              </a:rPr>
              <a:t>, 11 a.m. - noon</a:t>
            </a:r>
            <a:endParaRPr sz="2700" u="sng">
              <a:solidFill>
                <a:srgbClr val="4B2E83"/>
              </a:solidFill>
              <a:highlight>
                <a:srgbClr val="FFFFFF"/>
              </a:highlight>
            </a:endParaRPr>
          </a:p>
          <a:p>
            <a:pPr indent="-400050" lvl="1" marL="914400" rtl="0" algn="l">
              <a:lnSpc>
                <a:spcPct val="115000"/>
              </a:lnSpc>
              <a:spcBef>
                <a:spcPts val="0"/>
              </a:spcBef>
              <a:spcAft>
                <a:spcPts val="0"/>
              </a:spcAft>
              <a:buClr>
                <a:srgbClr val="4B2E83"/>
              </a:buClr>
              <a:buSzPts val="2700"/>
              <a:buChar char="–"/>
            </a:pPr>
            <a:r>
              <a:rPr lang="en" sz="2700">
                <a:solidFill>
                  <a:srgbClr val="4B2E83"/>
                </a:solidFill>
                <a:highlight>
                  <a:srgbClr val="FFFFFF"/>
                </a:highlight>
              </a:rPr>
              <a:t>Thursday, </a:t>
            </a:r>
            <a:r>
              <a:rPr lang="en" sz="2700" u="sng">
                <a:solidFill>
                  <a:srgbClr val="4B2E83"/>
                </a:solidFill>
                <a:highlight>
                  <a:srgbClr val="FFFFFF"/>
                </a:highlight>
                <a:hlinkClick r:id="rId6">
                  <a:extLst>
                    <a:ext uri="{A12FA001-AC4F-418D-AE19-62706E023703}">
                      <ahyp:hlinkClr val="tx"/>
                    </a:ext>
                  </a:extLst>
                </a:hlinkClick>
              </a:rPr>
              <a:t>October 19</a:t>
            </a:r>
            <a:r>
              <a:rPr lang="en" sz="2700">
                <a:highlight>
                  <a:srgbClr val="FFFFFF"/>
                </a:highlight>
              </a:rPr>
              <a:t>, 1 - 2 p.m.</a:t>
            </a:r>
            <a:endParaRPr sz="2700" u="sng">
              <a:solidFill>
                <a:srgbClr val="4B2E83"/>
              </a:solidFill>
              <a:highlight>
                <a:srgbClr val="FFFFFF"/>
              </a:highlight>
            </a:endParaRPr>
          </a:p>
          <a:p>
            <a:pPr indent="-400050" lvl="1" marL="914400" rtl="0" algn="l">
              <a:lnSpc>
                <a:spcPct val="115000"/>
              </a:lnSpc>
              <a:spcBef>
                <a:spcPts val="0"/>
              </a:spcBef>
              <a:spcAft>
                <a:spcPts val="0"/>
              </a:spcAft>
              <a:buClr>
                <a:srgbClr val="4B2E83"/>
              </a:buClr>
              <a:buSzPts val="2700"/>
              <a:buChar char="–"/>
            </a:pPr>
            <a:r>
              <a:rPr lang="en" sz="2700">
                <a:solidFill>
                  <a:srgbClr val="4B2E83"/>
                </a:solidFill>
                <a:highlight>
                  <a:srgbClr val="FFFFFF"/>
                </a:highlight>
              </a:rPr>
              <a:t>Wednesday, </a:t>
            </a:r>
            <a:r>
              <a:rPr lang="en" sz="2700" u="sng">
                <a:solidFill>
                  <a:srgbClr val="4B2E83"/>
                </a:solidFill>
                <a:highlight>
                  <a:srgbClr val="FFFFFF"/>
                </a:highlight>
                <a:hlinkClick r:id="rId7">
                  <a:extLst>
                    <a:ext uri="{A12FA001-AC4F-418D-AE19-62706E023703}">
                      <ahyp:hlinkClr val="tx"/>
                    </a:ext>
                  </a:extLst>
                </a:hlinkClick>
              </a:rPr>
              <a:t>October 25</a:t>
            </a:r>
            <a:r>
              <a:rPr lang="en" sz="2700">
                <a:highlight>
                  <a:srgbClr val="FFFFFF"/>
                </a:highlight>
              </a:rPr>
              <a:t>, 11 a.m. - noon</a:t>
            </a:r>
            <a:endParaRPr sz="2700"/>
          </a:p>
          <a:p>
            <a:pPr indent="0" lvl="0" marL="0" rtl="0" algn="l">
              <a:spcBef>
                <a:spcPts val="1100"/>
              </a:spcBef>
              <a:spcAft>
                <a:spcPts val="0"/>
              </a:spcAft>
              <a:buNone/>
            </a:pPr>
            <a:r>
              <a:t/>
            </a:r>
            <a:endParaRPr sz="3100"/>
          </a:p>
        </p:txBody>
      </p:sp>
      <p:pic>
        <p:nvPicPr>
          <p:cNvPr id="105" name="Google Shape;105;p20"/>
          <p:cNvPicPr preferRelativeResize="0"/>
          <p:nvPr/>
        </p:nvPicPr>
        <p:blipFill>
          <a:blip r:embed="rId8">
            <a:alphaModFix/>
          </a:blip>
          <a:stretch>
            <a:fillRect/>
          </a:stretch>
        </p:blipFill>
        <p:spPr>
          <a:xfrm>
            <a:off x="4984400" y="449200"/>
            <a:ext cx="914400" cy="914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