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Encode Sans Black" panose="020B0604020202020204" charset="0"/>
      <p:bold r:id="rId14"/>
    </p:embeddedFont>
    <p:embeddedFont>
      <p:font typeface="Merriweather Sans" pitchFamily="2" charset="0"/>
      <p:regular r:id="rId15"/>
    </p:embeddedFont>
    <p:embeddedFont>
      <p:font typeface="Open Sans" panose="020B0606030504020204" pitchFamily="34" charset="0"/>
      <p:regular r:id="rId16"/>
      <p:bold r:id="rId17"/>
      <p:italic r:id="rId18"/>
      <p:boldItalic r:id="rId19"/>
    </p:embeddedFont>
    <p:embeddedFont>
      <p:font typeface="Open Sans SemiBold" panose="020B0706030804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F2025E-3912-4E1E-BCA1-3B693BFE7865}">
  <a:tblStyle styleId="{F3F2025E-3912-4E1E-BCA1-3B693BFE7865}" styleName="Table_0">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F1F5"/>
          </a:solidFill>
        </a:fill>
      </a:tcStyle>
    </a:wholeTbl>
    <a:band1H>
      <a:tcTxStyle/>
      <a:tcStyle>
        <a:tcBdr/>
        <a:fill>
          <a:solidFill>
            <a:srgbClr val="CEE2EA"/>
          </a:solidFill>
        </a:fill>
      </a:tcStyle>
    </a:band1H>
    <a:band2H>
      <a:tcTxStyle/>
      <a:tcStyle>
        <a:tcBdr/>
      </a:tcStyle>
    </a:band2H>
    <a:band1V>
      <a:tcTxStyle/>
      <a:tcStyle>
        <a:tcBdr/>
        <a:fill>
          <a:solidFill>
            <a:srgbClr val="CEE2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F1F5"/>
          </a:solidFill>
        </a:fill>
      </a:tcStyle>
    </a:lastRow>
    <a:seCell>
      <a:tcTxStyle/>
      <a:tcStyle>
        <a:tcBdr/>
      </a:tcStyle>
    </a:seCell>
    <a:swCell>
      <a:tcTxStyle/>
      <a:tcStyle>
        <a:tcBdr/>
      </a:tcStyle>
    </a:swCell>
    <a:firstRow>
      <a:tcTxStyle b="on" i="off"/>
      <a:tcStyle>
        <a:tcBdr/>
        <a:fill>
          <a:solidFill>
            <a:srgbClr val="E8F1F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Fall schedule is published. Almost all of our instructor-led courses are available.</a:t>
            </a:r>
            <a:endParaRPr/>
          </a:p>
          <a:p>
            <a:pPr marL="0" lvl="0" indent="0" algn="l" rtl="0">
              <a:spcBef>
                <a:spcPts val="0"/>
              </a:spcBef>
              <a:spcAft>
                <a:spcPts val="0"/>
              </a:spcAft>
              <a:buNone/>
            </a:pPr>
            <a:endParaRPr/>
          </a:p>
          <a:p>
            <a:pPr marL="0" lvl="0" indent="0" algn="l" rtl="0">
              <a:spcBef>
                <a:spcPts val="0"/>
              </a:spcBef>
              <a:spcAft>
                <a:spcPts val="0"/>
              </a:spcAft>
              <a:buNone/>
            </a:pPr>
            <a:r>
              <a:rPr lang="en"/>
              <a:t>Where we have information available we have made updates to the eLearning and live courses. Some updates are taking longer to make due to evolving systems.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
              <a:t>Check the Curriculum Guide for updates to course statuses. Updates will also be sent to the MRAM email list.</a:t>
            </a:r>
            <a:endParaRPr/>
          </a:p>
          <a:p>
            <a:pPr marL="0" lvl="0" indent="0" algn="l" rtl="0">
              <a:spcBef>
                <a:spcPts val="0"/>
              </a:spcBef>
              <a:spcAft>
                <a:spcPts val="0"/>
              </a:spcAft>
              <a:buNone/>
            </a:pPr>
            <a:endParaRPr/>
          </a:p>
        </p:txBody>
      </p:sp>
      <p:sp>
        <p:nvSpPr>
          <p:cNvPr id="97" name="Google Shape;9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Fall schedule is published. Almost all of our instructor-led courses are available.</a:t>
            </a:r>
            <a:endParaRPr/>
          </a:p>
          <a:p>
            <a:pPr marL="0" lvl="0" indent="0" algn="l" rtl="0">
              <a:spcBef>
                <a:spcPts val="0"/>
              </a:spcBef>
              <a:spcAft>
                <a:spcPts val="0"/>
              </a:spcAft>
              <a:buNone/>
            </a:pPr>
            <a:endParaRPr/>
          </a:p>
          <a:p>
            <a:pPr marL="0" lvl="0" indent="0" algn="l" rtl="0">
              <a:spcBef>
                <a:spcPts val="0"/>
              </a:spcBef>
              <a:spcAft>
                <a:spcPts val="0"/>
              </a:spcAft>
              <a:buNone/>
            </a:pPr>
            <a:r>
              <a:rPr lang="en"/>
              <a:t>Where we have information available we have made updates to the eLearning and live courses. Some updates are taking longer to make due to evolving systems.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
              <a:t>Check the Curriculum Guide for updates to course statuses. Updates will also be sent to the MRAM email list.</a:t>
            </a:r>
            <a:endParaRPr/>
          </a:p>
          <a:p>
            <a:pPr marL="0" lvl="0" indent="0" algn="l" rtl="0">
              <a:spcBef>
                <a:spcPts val="0"/>
              </a:spcBef>
              <a:spcAft>
                <a:spcPts val="0"/>
              </a:spcAft>
              <a:buNone/>
            </a:pPr>
            <a:endParaRPr/>
          </a:p>
        </p:txBody>
      </p:sp>
      <p:sp>
        <p:nvSpPr>
          <p:cNvPr id="113" name="Google Shape;11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125" name="Google Shape;12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Clr>
                <a:schemeClr val="dk1"/>
              </a:buClr>
              <a:buSzPts val="1200"/>
              <a:buFont typeface="Calibri"/>
              <a:buNone/>
            </a:pPr>
            <a:r>
              <a:rPr lang="en"/>
              <a:t>The SAGE Awards course provides an overview of the award and modification process in SAGE. Prior knowledge in creating SAGE eGC1s, sponsored project proposal budgets, and SAGE Budgets is recommended for this course</a:t>
            </a:r>
            <a:endParaRPr/>
          </a:p>
        </p:txBody>
      </p:sp>
      <p:sp>
        <p:nvSpPr>
          <p:cNvPr id="132" name="Google Shape;13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Clr>
                <a:schemeClr val="dk1"/>
              </a:buClr>
              <a:buSzPts val="1200"/>
              <a:buFont typeface="Calibri"/>
              <a:buNone/>
            </a:pPr>
            <a:endParaRPr/>
          </a:p>
        </p:txBody>
      </p:sp>
      <p:sp>
        <p:nvSpPr>
          <p:cNvPr id="140" name="Google Shape;14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Clr>
                <a:schemeClr val="dk1"/>
              </a:buClr>
              <a:buSzPts val="1200"/>
              <a:buFont typeface="Calibri"/>
              <a:buNone/>
            </a:pPr>
            <a:endParaRPr/>
          </a:p>
        </p:txBody>
      </p:sp>
      <p:sp>
        <p:nvSpPr>
          <p:cNvPr id="148" name="Google Shape;14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Clr>
                <a:schemeClr val="dk1"/>
              </a:buClr>
              <a:buSzPts val="1200"/>
              <a:buFont typeface="Calibri"/>
              <a:buNone/>
            </a:pPr>
            <a:endParaRPr/>
          </a:p>
        </p:txBody>
      </p:sp>
      <p:sp>
        <p:nvSpPr>
          <p:cNvPr id="156" name="Google Shape;15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1" name="Google Shape;71;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2"/>
          <p:cNvSpPr>
            <a:spLocks noGrp="1"/>
          </p:cNvSpPr>
          <p:nvPr>
            <p:ph type="pic" idx="2"/>
          </p:nvPr>
        </p:nvSpPr>
        <p:spPr>
          <a:xfrm>
            <a:off x="1792288" y="612775"/>
            <a:ext cx="5486400" cy="4114800"/>
          </a:xfrm>
          <a:prstGeom prst="rect">
            <a:avLst/>
          </a:prstGeom>
          <a:noFill/>
          <a:ln>
            <a:noFill/>
          </a:ln>
        </p:spPr>
      </p:sp>
      <p:sp>
        <p:nvSpPr>
          <p:cNvPr id="78" name="Google Shape;78;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9" name="Google Shape;79;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21"/>
        <p:cNvGrpSpPr/>
        <p:nvPr/>
      </p:nvGrpSpPr>
      <p:grpSpPr>
        <a:xfrm>
          <a:off x="0" y="0"/>
          <a:ext cx="0" cy="0"/>
          <a:chOff x="0" y="0"/>
          <a:chExt cx="0" cy="0"/>
        </a:xfrm>
      </p:grpSpPr>
      <p:pic>
        <p:nvPicPr>
          <p:cNvPr id="22" name="Google Shape;22;p3" descr="UW_W Logo_White.png"/>
          <p:cNvPicPr preferRelativeResize="0"/>
          <p:nvPr/>
        </p:nvPicPr>
        <p:blipFill rotWithShape="1">
          <a:blip r:embed="rId2">
            <a:alphaModFix/>
          </a:blip>
          <a:srcRect/>
          <a:stretch/>
        </p:blipFill>
        <p:spPr>
          <a:xfrm>
            <a:off x="7445814" y="5945853"/>
            <a:ext cx="577196" cy="389581"/>
          </a:xfrm>
          <a:prstGeom prst="rect">
            <a:avLst/>
          </a:prstGeom>
          <a:noFill/>
          <a:ln>
            <a:noFill/>
          </a:ln>
        </p:spPr>
      </p:pic>
      <p:pic>
        <p:nvPicPr>
          <p:cNvPr id="23" name="Google Shape;23;p3"/>
          <p:cNvPicPr preferRelativeResize="0"/>
          <p:nvPr/>
        </p:nvPicPr>
        <p:blipFill rotWithShape="1">
          <a:blip r:embed="rId3">
            <a:alphaModFix/>
          </a:blip>
          <a:srcRect/>
          <a:stretch/>
        </p:blipFill>
        <p:spPr>
          <a:xfrm>
            <a:off x="677333" y="6354232"/>
            <a:ext cx="1071562" cy="112509"/>
          </a:xfrm>
          <a:prstGeom prst="rect">
            <a:avLst/>
          </a:prstGeom>
          <a:noFill/>
          <a:ln>
            <a:noFill/>
          </a:ln>
        </p:spPr>
      </p:pic>
      <p:sp>
        <p:nvSpPr>
          <p:cNvPr id="24" name="Google Shape;24;p3"/>
          <p:cNvSpPr txBox="1">
            <a:spLocks noGrp="1"/>
          </p:cNvSpPr>
          <p:nvPr>
            <p:ph type="body" idx="1"/>
          </p:nvPr>
        </p:nvSpPr>
        <p:spPr>
          <a:xfrm>
            <a:off x="671756" y="1179824"/>
            <a:ext cx="6972300" cy="2642100"/>
          </a:xfrm>
          <a:prstGeom prst="rect">
            <a:avLst/>
          </a:prstGeom>
          <a:noFill/>
          <a:ln>
            <a:noFill/>
          </a:ln>
        </p:spPr>
        <p:txBody>
          <a:bodyPr spcFirstLastPara="1" wrap="square" lIns="91425" tIns="91425" rIns="91425" bIns="91425" anchor="b" anchorCtr="0">
            <a:normAutofit/>
          </a:bodyPr>
          <a:lstStyle>
            <a:lvl1pPr marL="457200" marR="0" lvl="0" indent="-546100" algn="l">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5" name="Google Shape;25;p3" descr="Bar_RtAngle_7502_RGB.png"/>
          <p:cNvPicPr preferRelativeResize="0"/>
          <p:nvPr/>
        </p:nvPicPr>
        <p:blipFill rotWithShape="1">
          <a:blip r:embed="rId4">
            <a:alphaModFix/>
          </a:blip>
          <a:srcRect/>
          <a:stretch/>
        </p:blipFill>
        <p:spPr>
          <a:xfrm>
            <a:off x="813587" y="4006085"/>
            <a:ext cx="955329" cy="475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rmAutofit/>
          </a:bodyPr>
          <a:lstStyle>
            <a:lvl1pPr marL="457200" marR="0" lvl="0" indent="-419100" algn="l">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rmAutofit/>
          </a:bodyPr>
          <a:lstStyle>
            <a:lvl1pPr marL="457200" marR="0" lvl="0" indent="-381000" algn="l">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4" descr="W Logo_Purple_2685_HEX.png"/>
          <p:cNvPicPr preferRelativeResize="0"/>
          <p:nvPr/>
        </p:nvPicPr>
        <p:blipFill rotWithShape="1">
          <a:blip r:embed="rId2">
            <a:alphaModFix/>
          </a:blip>
          <a:srcRect/>
          <a:stretch/>
        </p:blipFill>
        <p:spPr>
          <a:xfrm>
            <a:off x="7448139" y="5949410"/>
            <a:ext cx="577197" cy="389581"/>
          </a:xfrm>
          <a:prstGeom prst="rect">
            <a:avLst/>
          </a:prstGeom>
          <a:noFill/>
          <a:ln>
            <a:noFill/>
          </a:ln>
        </p:spPr>
      </p:pic>
      <p:pic>
        <p:nvPicPr>
          <p:cNvPr id="30" name="Google Shape;30;p4" descr="Bar_RtAngle_7502_RGB.png"/>
          <p:cNvPicPr preferRelativeResize="0"/>
          <p:nvPr/>
        </p:nvPicPr>
        <p:blipFill rotWithShape="1">
          <a:blip r:embed="rId3">
            <a:alphaModFix/>
          </a:blip>
          <a:srcRect/>
          <a:stretch/>
        </p:blipFill>
        <p:spPr>
          <a:xfrm>
            <a:off x="784225" y="1437805"/>
            <a:ext cx="568014" cy="2828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hyperlink" Target="https://uwresearch.gosignmeup.com/public/course/brow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washington.edu/research/training/core/" TargetMode="External"/><Relationship Id="rId4" Type="http://schemas.openxmlformats.org/officeDocument/2006/relationships/hyperlink" Target="https://www.washington.edu/research/training/core/certificate-in-research-administration/certificate-in-research-administration-core-course-plann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ashington.edu/research/research-administration-learning/understanding-your-new-award/"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uwresearch.gosignmeup.com/public/Course/browse?courseid=4306" TargetMode="External"/><Relationship Id="rId4" Type="http://schemas.openxmlformats.org/officeDocument/2006/relationships/hyperlink" Target="https://uwresearch.gosignmeup.com/public/Course/browse?courseid=4304"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washington.edu/research/myresearch-lifecycle/setup/financials/" TargetMode="External"/><Relationship Id="rId7" Type="http://schemas.openxmlformats.org/officeDocument/2006/relationships/hyperlink" Target="https://www.washington.edu/research/uwft-for-the-research-community/#job-aid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washington.edu/research/learning/online/index.php/lessons/award-setup-and-tracking-in-sage/" TargetMode="External"/><Relationship Id="rId5" Type="http://schemas.openxmlformats.org/officeDocument/2006/relationships/hyperlink" Target="https://www.washington.edu/research/announcements/tips-asr-mod-in-sage/" TargetMode="External"/><Relationship Id="rId4" Type="http://schemas.openxmlformats.org/officeDocument/2006/relationships/hyperlink" Target="https://finance.uw.edu/gca/award-lifecycle/award-setu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ashington.edu/research/myresearch-lifecycle/manage/award-changes/"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washington.edu/research/uwft-for-the-research-community/#job-aids" TargetMode="External"/><Relationship Id="rId5" Type="http://schemas.openxmlformats.org/officeDocument/2006/relationships/hyperlink" Target="https://www.washington.edu/research/announcements/tips-asr-mod-in-sage/" TargetMode="External"/><Relationship Id="rId4" Type="http://schemas.openxmlformats.org/officeDocument/2006/relationships/hyperlink" Target="https://finance.uw.edu/gca/award-lifecycle/award-setup/modification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ashington.edu/research/uwft-for-the-research-community/#sage-office-hour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5"/>
          <p:cNvPicPr preferRelativeResize="0"/>
          <p:nvPr/>
        </p:nvPicPr>
        <p:blipFill rotWithShape="1">
          <a:blip r:embed="rId3">
            <a:alphaModFix/>
          </a:blip>
          <a:srcRect t="29927" b="29927"/>
          <a:stretch/>
        </p:blipFill>
        <p:spPr>
          <a:xfrm>
            <a:off x="0" y="5562600"/>
            <a:ext cx="9144000" cy="1290934"/>
          </a:xfrm>
          <a:prstGeom prst="rect">
            <a:avLst/>
          </a:prstGeom>
          <a:noFill/>
          <a:ln>
            <a:noFill/>
          </a:ln>
        </p:spPr>
      </p:pic>
      <p:sp>
        <p:nvSpPr>
          <p:cNvPr id="100" name="Google Shape;100;p15"/>
          <p:cNvSpPr/>
          <p:nvPr/>
        </p:nvSpPr>
        <p:spPr>
          <a:xfrm>
            <a:off x="0" y="1066800"/>
            <a:ext cx="9144000" cy="48723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15"/>
          <p:cNvSpPr/>
          <p:nvPr/>
        </p:nvSpPr>
        <p:spPr>
          <a:xfrm>
            <a:off x="6934200" y="1150443"/>
            <a:ext cx="2170858" cy="4754880"/>
          </a:xfrm>
          <a:prstGeom prst="rect">
            <a:avLst/>
          </a:prstGeom>
          <a:solidFill>
            <a:srgbClr val="DDD9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5"/>
          <p:cNvSpPr/>
          <p:nvPr/>
        </p:nvSpPr>
        <p:spPr>
          <a:xfrm>
            <a:off x="0" y="-76200"/>
            <a:ext cx="9153525" cy="1174554"/>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15"/>
          <p:cNvSpPr txBox="1"/>
          <p:nvPr/>
        </p:nvSpPr>
        <p:spPr>
          <a:xfrm>
            <a:off x="246434" y="1197114"/>
            <a:ext cx="6459165" cy="4001095"/>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 sz="2800" b="0" i="0" u="none" strike="noStrike" cap="none">
                <a:solidFill>
                  <a:schemeClr val="lt1"/>
                </a:solidFill>
                <a:latin typeface="Open Sans"/>
                <a:ea typeface="Open Sans"/>
                <a:cs typeface="Open Sans"/>
                <a:sym typeface="Open Sans"/>
              </a:rPr>
              <a:t>FT and CORE coursework</a:t>
            </a:r>
            <a:endParaRPr/>
          </a:p>
          <a:p>
            <a:pPr marL="731520" marR="0" lvl="2" indent="-342900" algn="l" rtl="0">
              <a:spcBef>
                <a:spcPts val="2400"/>
              </a:spcBef>
              <a:spcAft>
                <a:spcPts val="0"/>
              </a:spcAft>
              <a:buClr>
                <a:schemeClr val="lt1"/>
              </a:buClr>
              <a:buSzPts val="2400"/>
              <a:buFont typeface="Arial"/>
              <a:buChar char="•"/>
            </a:pPr>
            <a:r>
              <a:rPr lang="en" sz="2400" b="0" i="0" u="none" strike="noStrike" cap="none">
                <a:solidFill>
                  <a:schemeClr val="lt1"/>
                </a:solidFill>
                <a:latin typeface="Open Sans"/>
                <a:ea typeface="Open Sans"/>
                <a:cs typeface="Open Sans"/>
                <a:sym typeface="Open Sans"/>
              </a:rPr>
              <a:t>Fall quarter schedule published.</a:t>
            </a:r>
            <a:endParaRPr/>
          </a:p>
          <a:p>
            <a:pPr marL="731520" marR="0" lvl="2" indent="-342900" algn="l" rtl="0">
              <a:spcBef>
                <a:spcPts val="2400"/>
              </a:spcBef>
              <a:spcAft>
                <a:spcPts val="0"/>
              </a:spcAft>
              <a:buClr>
                <a:schemeClr val="lt1"/>
              </a:buClr>
              <a:buSzPts val="2400"/>
              <a:buFont typeface="Arial"/>
              <a:buChar char="•"/>
            </a:pPr>
            <a:r>
              <a:rPr lang="en" sz="2400" b="0" i="0" u="none" strike="noStrike" cap="none">
                <a:solidFill>
                  <a:schemeClr val="lt1"/>
                </a:solidFill>
                <a:latin typeface="Open Sans"/>
                <a:ea typeface="Open Sans"/>
                <a:cs typeface="Open Sans"/>
                <a:sym typeface="Open Sans"/>
              </a:rPr>
              <a:t>Learners must restart on-demand coursework not completed prior to July 6, 2023.</a:t>
            </a:r>
            <a:endParaRPr/>
          </a:p>
          <a:p>
            <a:pPr marL="731520" marR="0" lvl="2" indent="-342900" algn="l" rtl="0">
              <a:spcBef>
                <a:spcPts val="2400"/>
              </a:spcBef>
              <a:spcAft>
                <a:spcPts val="0"/>
              </a:spcAft>
              <a:buClr>
                <a:schemeClr val="lt1"/>
              </a:buClr>
              <a:buSzPts val="2400"/>
              <a:buFont typeface="Arial"/>
              <a:buChar char="•"/>
            </a:pPr>
            <a:r>
              <a:rPr lang="en" sz="2400" b="0" i="0" u="sng" strike="noStrike" cap="none">
                <a:solidFill>
                  <a:schemeClr val="lt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Curriculum Guide</a:t>
            </a:r>
            <a:r>
              <a:rPr lang="en" sz="2400" b="0" i="0" u="none" strike="noStrike" cap="none">
                <a:solidFill>
                  <a:schemeClr val="lt1"/>
                </a:solidFill>
                <a:latin typeface="Open Sans"/>
                <a:ea typeface="Open Sans"/>
                <a:cs typeface="Open Sans"/>
                <a:sym typeface="Open Sans"/>
              </a:rPr>
              <a:t> contains up-to-date information about course status.</a:t>
            </a:r>
            <a:endParaRPr/>
          </a:p>
        </p:txBody>
      </p:sp>
      <p:sp>
        <p:nvSpPr>
          <p:cNvPr id="104" name="Google Shape;104;p15"/>
          <p:cNvSpPr txBox="1"/>
          <p:nvPr/>
        </p:nvSpPr>
        <p:spPr>
          <a:xfrm>
            <a:off x="6968587" y="3071336"/>
            <a:ext cx="2023013" cy="738664"/>
          </a:xfrm>
          <a:prstGeom prst="rect">
            <a:avLst/>
          </a:prstGeom>
          <a:noFill/>
          <a:ln>
            <a:noFill/>
          </a:ln>
        </p:spPr>
        <p:txBody>
          <a:bodyPr spcFirstLastPara="1" wrap="square" lIns="0" tIns="45700" rIns="91425" bIns="45700" anchor="t" anchorCtr="0">
            <a:spAutoFit/>
          </a:bodyPr>
          <a:lstStyle/>
          <a:p>
            <a:pPr marL="112713" marR="0" lvl="0" indent="0" algn="l" rtl="0">
              <a:spcBef>
                <a:spcPts val="0"/>
              </a:spcBef>
              <a:spcAft>
                <a:spcPts val="0"/>
              </a:spcAft>
              <a:buNone/>
            </a:pPr>
            <a:r>
              <a:rPr lang="en" sz="1800" b="1" i="0" u="none" strike="noStrike" cap="none">
                <a:solidFill>
                  <a:srgbClr val="595959"/>
                </a:solidFill>
                <a:latin typeface="Open Sans"/>
                <a:ea typeface="Open Sans"/>
                <a:cs typeface="Open Sans"/>
                <a:sym typeface="Open Sans"/>
              </a:rPr>
              <a:t>CORE Home </a:t>
            </a:r>
            <a:r>
              <a:rPr lang="en" sz="1200" b="0" i="0" u="sng" strike="noStrike" cap="none">
                <a:solidFill>
                  <a:srgbClr val="36609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https://www.washington.edu/research/training/core/</a:t>
            </a:r>
            <a:endParaRPr sz="1200" b="0" i="0" u="none" strike="noStrike" cap="none">
              <a:solidFill>
                <a:srgbClr val="366092"/>
              </a:solidFill>
              <a:latin typeface="Calibri"/>
              <a:ea typeface="Calibri"/>
              <a:cs typeface="Calibri"/>
              <a:sym typeface="Calibri"/>
            </a:endParaRPr>
          </a:p>
        </p:txBody>
      </p:sp>
      <p:sp>
        <p:nvSpPr>
          <p:cNvPr id="105" name="Google Shape;105;p15"/>
          <p:cNvSpPr txBox="1"/>
          <p:nvPr/>
        </p:nvSpPr>
        <p:spPr>
          <a:xfrm>
            <a:off x="152400" y="3555529"/>
            <a:ext cx="737616" cy="307777"/>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endParaRPr sz="1400" b="1" i="0" u="none" strike="noStrike" cap="none">
              <a:solidFill>
                <a:srgbClr val="595959"/>
              </a:solidFill>
              <a:latin typeface="Calibri"/>
              <a:ea typeface="Calibri"/>
              <a:cs typeface="Calibri"/>
              <a:sym typeface="Calibri"/>
            </a:endParaRPr>
          </a:p>
        </p:txBody>
      </p:sp>
      <p:pic>
        <p:nvPicPr>
          <p:cNvPr id="106" name="Google Shape;106;p15" descr="C:\Users\hient2\Desktop\Untitled-1.png"/>
          <p:cNvPicPr preferRelativeResize="0"/>
          <p:nvPr/>
        </p:nvPicPr>
        <p:blipFill rotWithShape="1">
          <a:blip r:embed="rId6">
            <a:alphaModFix/>
          </a:blip>
          <a:srcRect/>
          <a:stretch/>
        </p:blipFill>
        <p:spPr>
          <a:xfrm>
            <a:off x="6553200" y="152400"/>
            <a:ext cx="2768927" cy="1006186"/>
          </a:xfrm>
          <a:prstGeom prst="rect">
            <a:avLst/>
          </a:prstGeom>
          <a:noFill/>
          <a:ln>
            <a:noFill/>
          </a:ln>
        </p:spPr>
      </p:pic>
      <p:sp>
        <p:nvSpPr>
          <p:cNvPr id="107" name="Google Shape;107;p15"/>
          <p:cNvSpPr txBox="1"/>
          <p:nvPr/>
        </p:nvSpPr>
        <p:spPr>
          <a:xfrm>
            <a:off x="6959062" y="1600200"/>
            <a:ext cx="222367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1" i="0" u="none" strike="noStrike" cap="none">
                <a:solidFill>
                  <a:srgbClr val="595959"/>
                </a:solidFill>
                <a:latin typeface="Open Sans"/>
                <a:ea typeface="Open Sans"/>
                <a:cs typeface="Open Sans"/>
                <a:sym typeface="Open Sans"/>
              </a:rPr>
              <a:t>CORE Registration</a:t>
            </a:r>
            <a:endParaRPr/>
          </a:p>
          <a:p>
            <a:pPr marL="0" marR="0" lvl="0" indent="0" algn="l" rtl="0">
              <a:spcBef>
                <a:spcPts val="0"/>
              </a:spcBef>
              <a:spcAft>
                <a:spcPts val="0"/>
              </a:spcAft>
              <a:buNone/>
            </a:pPr>
            <a:r>
              <a:rPr lang="en" sz="1200" u="sng">
                <a:solidFill>
                  <a:srgbClr val="36609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https://uwresearch.gosignmeup.com/public/course/browse</a:t>
            </a:r>
            <a:endParaRPr sz="1200" u="sng">
              <a:solidFill>
                <a:srgbClr val="366092"/>
              </a:solidFill>
              <a:latin typeface="Calibri"/>
              <a:ea typeface="Calibri"/>
              <a:cs typeface="Calibri"/>
              <a:sym typeface="Calibri"/>
            </a:endParaRPr>
          </a:p>
        </p:txBody>
      </p:sp>
      <p:pic>
        <p:nvPicPr>
          <p:cNvPr id="108" name="Google Shape;108;p15"/>
          <p:cNvPicPr preferRelativeResize="0"/>
          <p:nvPr/>
        </p:nvPicPr>
        <p:blipFill rotWithShape="1">
          <a:blip r:embed="rId8">
            <a:alphaModFix/>
          </a:blip>
          <a:srcRect/>
          <a:stretch/>
        </p:blipFill>
        <p:spPr>
          <a:xfrm>
            <a:off x="7857188" y="6000690"/>
            <a:ext cx="1273231" cy="857309"/>
          </a:xfrm>
          <a:prstGeom prst="rect">
            <a:avLst/>
          </a:prstGeom>
          <a:noFill/>
          <a:ln>
            <a:noFill/>
          </a:ln>
        </p:spPr>
      </p:pic>
      <p:sp>
        <p:nvSpPr>
          <p:cNvPr id="109" name="Google Shape;109;p15"/>
          <p:cNvSpPr txBox="1"/>
          <p:nvPr/>
        </p:nvSpPr>
        <p:spPr>
          <a:xfrm>
            <a:off x="17663" y="206514"/>
            <a:ext cx="6886205" cy="707886"/>
          </a:xfrm>
          <a:prstGeom prst="rect">
            <a:avLst/>
          </a:prstGeom>
          <a:noFill/>
          <a:ln>
            <a:noFill/>
          </a:ln>
        </p:spPr>
        <p:txBody>
          <a:bodyPr spcFirstLastPara="1" wrap="square" lIns="91425" tIns="45700" rIns="91425" bIns="45700" anchor="t" anchorCtr="0">
            <a:spAutoFit/>
          </a:bodyPr>
          <a:lstStyle/>
          <a:p>
            <a:pPr marL="182880" marR="0" lvl="0" indent="0" algn="l" rtl="0">
              <a:spcBef>
                <a:spcPts val="0"/>
              </a:spcBef>
              <a:spcAft>
                <a:spcPts val="0"/>
              </a:spcAft>
              <a:buNone/>
            </a:pPr>
            <a:r>
              <a:rPr lang="en" sz="4000" b="1">
                <a:solidFill>
                  <a:schemeClr val="lt1"/>
                </a:solidFill>
                <a:latin typeface="Open Sans SemiBold"/>
                <a:ea typeface="Open Sans SemiBold"/>
                <a:cs typeface="Open Sans SemiBold"/>
                <a:sym typeface="Open Sans SemiBold"/>
              </a:rPr>
              <a:t>Updates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3">
                                            <p:txEl>
                                              <p:pRg st="0" end="0"/>
                                            </p:txEl>
                                          </p:spTgt>
                                        </p:tgtEl>
                                        <p:attrNameLst>
                                          <p:attrName>style.visibility</p:attrName>
                                        </p:attrNameLst>
                                      </p:cBhvr>
                                      <p:to>
                                        <p:strVal val="visible"/>
                                      </p:to>
                                    </p:set>
                                    <p:animEffect transition="in" filter="fade">
                                      <p:cBhvr>
                                        <p:cTn id="11" dur="500"/>
                                        <p:tgtEl>
                                          <p:spTgt spid="10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3">
                                            <p:txEl>
                                              <p:pRg st="1" end="1"/>
                                            </p:txEl>
                                          </p:spTgt>
                                        </p:tgtEl>
                                        <p:attrNameLst>
                                          <p:attrName>style.visibility</p:attrName>
                                        </p:attrNameLst>
                                      </p:cBhvr>
                                      <p:to>
                                        <p:strVal val="visible"/>
                                      </p:to>
                                    </p:set>
                                    <p:animEffect transition="in" filter="fade">
                                      <p:cBhvr>
                                        <p:cTn id="16" dur="500"/>
                                        <p:tgtEl>
                                          <p:spTgt spid="10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3">
                                            <p:txEl>
                                              <p:pRg st="2" end="2"/>
                                            </p:txEl>
                                          </p:spTgt>
                                        </p:tgtEl>
                                        <p:attrNameLst>
                                          <p:attrName>style.visibility</p:attrName>
                                        </p:attrNameLst>
                                      </p:cBhvr>
                                      <p:to>
                                        <p:strVal val="visible"/>
                                      </p:to>
                                    </p:set>
                                    <p:animEffect transition="in" filter="fade">
                                      <p:cBhvr>
                                        <p:cTn id="21" dur="500"/>
                                        <p:tgtEl>
                                          <p:spTgt spid="10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3">
                                            <p:txEl>
                                              <p:pRg st="3" end="3"/>
                                            </p:txEl>
                                          </p:spTgt>
                                        </p:tgtEl>
                                        <p:attrNameLst>
                                          <p:attrName>style.visibility</p:attrName>
                                        </p:attrNameLst>
                                      </p:cBhvr>
                                      <p:to>
                                        <p:strVal val="visible"/>
                                      </p:to>
                                    </p:set>
                                    <p:animEffect transition="in" filter="fade">
                                      <p:cBhvr>
                                        <p:cTn id="26" dur="500"/>
                                        <p:tgtEl>
                                          <p:spTgt spid="1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6"/>
          <p:cNvPicPr preferRelativeResize="0"/>
          <p:nvPr/>
        </p:nvPicPr>
        <p:blipFill rotWithShape="1">
          <a:blip r:embed="rId3">
            <a:alphaModFix/>
          </a:blip>
          <a:srcRect t="29927" b="29927"/>
          <a:stretch/>
        </p:blipFill>
        <p:spPr>
          <a:xfrm>
            <a:off x="0" y="5562600"/>
            <a:ext cx="9144000" cy="1290934"/>
          </a:xfrm>
          <a:prstGeom prst="rect">
            <a:avLst/>
          </a:prstGeom>
          <a:noFill/>
          <a:ln>
            <a:noFill/>
          </a:ln>
        </p:spPr>
      </p:pic>
      <p:sp>
        <p:nvSpPr>
          <p:cNvPr id="116" name="Google Shape;116;p16"/>
          <p:cNvSpPr/>
          <p:nvPr/>
        </p:nvSpPr>
        <p:spPr>
          <a:xfrm>
            <a:off x="0" y="1066800"/>
            <a:ext cx="9144000" cy="4927197"/>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6"/>
          <p:cNvSpPr/>
          <p:nvPr/>
        </p:nvSpPr>
        <p:spPr>
          <a:xfrm>
            <a:off x="0" y="-76200"/>
            <a:ext cx="9153525" cy="1174554"/>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6"/>
          <p:cNvSpPr txBox="1"/>
          <p:nvPr/>
        </p:nvSpPr>
        <p:spPr>
          <a:xfrm>
            <a:off x="152400" y="3555529"/>
            <a:ext cx="737616" cy="307777"/>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endParaRPr sz="1400" b="1">
              <a:solidFill>
                <a:srgbClr val="595959"/>
              </a:solidFill>
              <a:latin typeface="Calibri"/>
              <a:ea typeface="Calibri"/>
              <a:cs typeface="Calibri"/>
              <a:sym typeface="Calibri"/>
            </a:endParaRPr>
          </a:p>
        </p:txBody>
      </p:sp>
      <p:pic>
        <p:nvPicPr>
          <p:cNvPr id="119" name="Google Shape;119;p16" descr="C:\Users\hient2\Desktop\Untitled-1.png"/>
          <p:cNvPicPr preferRelativeResize="0"/>
          <p:nvPr/>
        </p:nvPicPr>
        <p:blipFill rotWithShape="1">
          <a:blip r:embed="rId4">
            <a:alphaModFix/>
          </a:blip>
          <a:srcRect/>
          <a:stretch/>
        </p:blipFill>
        <p:spPr>
          <a:xfrm>
            <a:off x="6553200" y="152400"/>
            <a:ext cx="2768927" cy="1006186"/>
          </a:xfrm>
          <a:prstGeom prst="rect">
            <a:avLst/>
          </a:prstGeom>
          <a:noFill/>
          <a:ln>
            <a:noFill/>
          </a:ln>
        </p:spPr>
      </p:pic>
      <p:sp>
        <p:nvSpPr>
          <p:cNvPr id="120" name="Google Shape;120;p16"/>
          <p:cNvSpPr txBox="1"/>
          <p:nvPr/>
        </p:nvSpPr>
        <p:spPr>
          <a:xfrm>
            <a:off x="17663" y="206514"/>
            <a:ext cx="6886205" cy="707886"/>
          </a:xfrm>
          <a:prstGeom prst="rect">
            <a:avLst/>
          </a:prstGeom>
          <a:noFill/>
          <a:ln>
            <a:noFill/>
          </a:ln>
        </p:spPr>
        <p:txBody>
          <a:bodyPr spcFirstLastPara="1" wrap="square" lIns="91425" tIns="45700" rIns="91425" bIns="45700" anchor="t" anchorCtr="0">
            <a:spAutoFit/>
          </a:bodyPr>
          <a:lstStyle/>
          <a:p>
            <a:pPr marL="182880" marR="0" lvl="0" indent="0" algn="l" rtl="0">
              <a:spcBef>
                <a:spcPts val="0"/>
              </a:spcBef>
              <a:spcAft>
                <a:spcPts val="0"/>
              </a:spcAft>
              <a:buNone/>
            </a:pPr>
            <a:r>
              <a:rPr lang="en" sz="4000" b="1">
                <a:solidFill>
                  <a:schemeClr val="lt1"/>
                </a:solidFill>
                <a:latin typeface="Open Sans SemiBold"/>
                <a:ea typeface="Open Sans SemiBold"/>
                <a:cs typeface="Open Sans SemiBold"/>
                <a:sym typeface="Open Sans SemiBold"/>
              </a:rPr>
              <a:t>Updates</a:t>
            </a:r>
            <a:endParaRPr/>
          </a:p>
        </p:txBody>
      </p:sp>
      <p:graphicFrame>
        <p:nvGraphicFramePr>
          <p:cNvPr id="121" name="Google Shape;121;p16"/>
          <p:cNvGraphicFramePr/>
          <p:nvPr/>
        </p:nvGraphicFramePr>
        <p:xfrm>
          <a:off x="890016" y="1152468"/>
          <a:ext cx="3000000" cy="3000000"/>
        </p:xfrm>
        <a:graphic>
          <a:graphicData uri="http://schemas.openxmlformats.org/drawingml/2006/table">
            <a:tbl>
              <a:tblPr firstRow="1" bandRow="1">
                <a:noFill/>
                <a:tableStyleId>{F3F2025E-3912-4E1E-BCA1-3B693BFE7865}</a:tableStyleId>
              </a:tblPr>
              <a:tblGrid>
                <a:gridCol w="3822200">
                  <a:extLst>
                    <a:ext uri="{9D8B030D-6E8A-4147-A177-3AD203B41FA5}">
                      <a16:colId xmlns:a16="http://schemas.microsoft.com/office/drawing/2014/main" val="20000"/>
                    </a:ext>
                  </a:extLst>
                </a:gridCol>
                <a:gridCol w="3822200">
                  <a:extLst>
                    <a:ext uri="{9D8B030D-6E8A-4147-A177-3AD203B41FA5}">
                      <a16:colId xmlns:a16="http://schemas.microsoft.com/office/drawing/2014/main" val="20001"/>
                    </a:ext>
                  </a:extLst>
                </a:gridCol>
              </a:tblGrid>
              <a:tr h="1133525">
                <a:tc gridSpan="2">
                  <a:txBody>
                    <a:bodyPr/>
                    <a:lstStyle/>
                    <a:p>
                      <a:pPr marL="0" marR="0" lvl="0" indent="0" algn="l" rtl="0">
                        <a:spcBef>
                          <a:spcPts val="0"/>
                        </a:spcBef>
                        <a:spcAft>
                          <a:spcPts val="0"/>
                        </a:spcAft>
                        <a:buNone/>
                      </a:pPr>
                      <a:r>
                        <a:rPr lang="en" sz="4400" u="none" strike="noStrike" cap="none"/>
                        <a:t>New Courses</a:t>
                      </a:r>
                      <a:endParaRPr sz="4400">
                        <a:latin typeface="Open Sans SemiBold"/>
                        <a:ea typeface="Open Sans SemiBold"/>
                        <a:cs typeface="Open Sans SemiBold"/>
                        <a:sym typeface="Open Sans SemiBold"/>
                      </a:endParaRPr>
                    </a:p>
                  </a:txBody>
                  <a:tcPr marL="137150" marR="137150" marT="137150" marB="137150" anchor="ctr"/>
                </a:tc>
                <a:tc hMerge="1">
                  <a:txBody>
                    <a:bodyPr/>
                    <a:lstStyle/>
                    <a:p>
                      <a:endParaRPr lang="en-US"/>
                    </a:p>
                  </a:txBody>
                  <a:tcPr/>
                </a:tc>
                <a:extLst>
                  <a:ext uri="{0D108BD9-81ED-4DB2-BD59-A6C34878D82A}">
                    <a16:rowId xmlns:a16="http://schemas.microsoft.com/office/drawing/2014/main" val="10000"/>
                  </a:ext>
                </a:extLst>
              </a:tr>
              <a:tr h="1295400">
                <a:tc>
                  <a:txBody>
                    <a:bodyPr/>
                    <a:lstStyle/>
                    <a:p>
                      <a:pPr marL="0" marR="0" lvl="0" indent="0" algn="l" rtl="0">
                        <a:spcBef>
                          <a:spcPts val="0"/>
                        </a:spcBef>
                        <a:spcAft>
                          <a:spcPts val="0"/>
                        </a:spcAft>
                        <a:buNone/>
                      </a:pPr>
                      <a:r>
                        <a:rPr lang="en" sz="2000"/>
                        <a:t>November 1</a:t>
                      </a:r>
                      <a:endParaRPr/>
                    </a:p>
                    <a:p>
                      <a:pPr marL="0" marR="0" lvl="0" indent="0" algn="l" rtl="0">
                        <a:spcBef>
                          <a:spcPts val="0"/>
                        </a:spcBef>
                        <a:spcAft>
                          <a:spcPts val="0"/>
                        </a:spcAft>
                        <a:buNone/>
                      </a:pPr>
                      <a:r>
                        <a:rPr lang="en" sz="2000"/>
                        <a:t>9:30 am – 12:00 pm</a:t>
                      </a:r>
                      <a:endParaRPr sz="2000">
                        <a:latin typeface="Open Sans SemiBold"/>
                        <a:ea typeface="Open Sans SemiBold"/>
                        <a:cs typeface="Open Sans SemiBold"/>
                        <a:sym typeface="Open Sans SemiBold"/>
                      </a:endParaRPr>
                    </a:p>
                  </a:txBody>
                  <a:tcPr marL="137150" marR="137150" marT="137150" marB="137150" anchor="ctr"/>
                </a:tc>
                <a:tc>
                  <a:txBody>
                    <a:bodyPr/>
                    <a:lstStyle/>
                    <a:p>
                      <a:pPr marL="0" marR="0" lvl="0" indent="0" algn="l" rtl="0">
                        <a:lnSpc>
                          <a:spcPct val="100000"/>
                        </a:lnSpc>
                        <a:spcBef>
                          <a:spcPts val="0"/>
                        </a:spcBef>
                        <a:spcAft>
                          <a:spcPts val="0"/>
                        </a:spcAft>
                        <a:buClr>
                          <a:srgbClr val="33000B"/>
                        </a:buClr>
                        <a:buSzPts val="2000"/>
                        <a:buFont typeface="Calibri"/>
                        <a:buNone/>
                      </a:pPr>
                      <a:r>
                        <a:rPr lang="en" sz="2000">
                          <a:solidFill>
                            <a:srgbClr val="33000B"/>
                          </a:solidFill>
                        </a:rPr>
                        <a:t>Compliance Case Studies: Humans, Animals and Substances</a:t>
                      </a:r>
                      <a:endParaRPr sz="1800">
                        <a:solidFill>
                          <a:srgbClr val="33000B"/>
                        </a:solidFill>
                        <a:latin typeface="Open Sans SemiBold"/>
                        <a:ea typeface="Open Sans SemiBold"/>
                        <a:cs typeface="Open Sans SemiBold"/>
                        <a:sym typeface="Open Sans SemiBold"/>
                      </a:endParaRPr>
                    </a:p>
                  </a:txBody>
                  <a:tcPr marL="137150" marR="137150" marT="137150" marB="137150" anchor="ctr"/>
                </a:tc>
                <a:extLst>
                  <a:ext uri="{0D108BD9-81ED-4DB2-BD59-A6C34878D82A}">
                    <a16:rowId xmlns:a16="http://schemas.microsoft.com/office/drawing/2014/main" val="10001"/>
                  </a:ext>
                </a:extLst>
              </a:tr>
              <a:tr h="1143000">
                <a:tc>
                  <a:txBody>
                    <a:bodyPr/>
                    <a:lstStyle/>
                    <a:p>
                      <a:pPr marL="0" marR="0" lvl="0" indent="0" algn="l" rtl="0">
                        <a:spcBef>
                          <a:spcPts val="0"/>
                        </a:spcBef>
                        <a:spcAft>
                          <a:spcPts val="0"/>
                        </a:spcAft>
                        <a:buNone/>
                      </a:pPr>
                      <a:r>
                        <a:rPr lang="en" sz="2000"/>
                        <a:t>November 15</a:t>
                      </a:r>
                      <a:endParaRPr/>
                    </a:p>
                    <a:p>
                      <a:pPr marL="0" marR="0" lvl="0" indent="0" algn="l" rtl="0">
                        <a:spcBef>
                          <a:spcPts val="0"/>
                        </a:spcBef>
                        <a:spcAft>
                          <a:spcPts val="0"/>
                        </a:spcAft>
                        <a:buNone/>
                      </a:pPr>
                      <a:r>
                        <a:rPr lang="en" sz="2000"/>
                        <a:t>1:00 – 3:00 pm</a:t>
                      </a:r>
                      <a:endParaRPr/>
                    </a:p>
                  </a:txBody>
                  <a:tcPr marL="137150" marR="137150" marT="137150" marB="137150" anchor="ctr"/>
                </a:tc>
                <a:tc>
                  <a:txBody>
                    <a:bodyPr/>
                    <a:lstStyle/>
                    <a:p>
                      <a:pPr marL="0" marR="0" lvl="0" indent="0" algn="l" rtl="0">
                        <a:lnSpc>
                          <a:spcPct val="100000"/>
                        </a:lnSpc>
                        <a:spcBef>
                          <a:spcPts val="0"/>
                        </a:spcBef>
                        <a:spcAft>
                          <a:spcPts val="0"/>
                        </a:spcAft>
                        <a:buClr>
                          <a:srgbClr val="33000B"/>
                        </a:buClr>
                        <a:buSzPts val="2000"/>
                        <a:buFont typeface="Calibri"/>
                        <a:buNone/>
                      </a:pPr>
                      <a:r>
                        <a:rPr lang="en" sz="2000">
                          <a:solidFill>
                            <a:srgbClr val="33000B"/>
                          </a:solidFill>
                        </a:rPr>
                        <a:t>SAGE Awards</a:t>
                      </a:r>
                      <a:endParaRPr sz="2000">
                        <a:solidFill>
                          <a:srgbClr val="33000B"/>
                        </a:solidFill>
                        <a:latin typeface="Open Sans SemiBold"/>
                        <a:ea typeface="Open Sans SemiBold"/>
                        <a:cs typeface="Open Sans SemiBold"/>
                        <a:sym typeface="Open Sans SemiBold"/>
                      </a:endParaRPr>
                    </a:p>
                  </a:txBody>
                  <a:tcPr marL="137150" marR="137150" marT="137150" marB="137150" anchor="ctr"/>
                </a:tc>
                <a:extLst>
                  <a:ext uri="{0D108BD9-81ED-4DB2-BD59-A6C34878D82A}">
                    <a16:rowId xmlns:a16="http://schemas.microsoft.com/office/drawing/2014/main" val="10002"/>
                  </a:ext>
                </a:extLst>
              </a:tr>
              <a:tr h="1205550">
                <a:tc>
                  <a:txBody>
                    <a:bodyPr/>
                    <a:lstStyle/>
                    <a:p>
                      <a:pPr marL="0" marR="0" lvl="0" indent="0" algn="l" rtl="0">
                        <a:spcBef>
                          <a:spcPts val="0"/>
                        </a:spcBef>
                        <a:spcAft>
                          <a:spcPts val="0"/>
                        </a:spcAft>
                        <a:buNone/>
                      </a:pPr>
                      <a:r>
                        <a:rPr lang="en" sz="2000"/>
                        <a:t>November 19</a:t>
                      </a:r>
                      <a:endParaRPr/>
                    </a:p>
                    <a:p>
                      <a:pPr marL="0" marR="0" lvl="0" indent="0" algn="l" rtl="0">
                        <a:spcBef>
                          <a:spcPts val="0"/>
                        </a:spcBef>
                        <a:spcAft>
                          <a:spcPts val="0"/>
                        </a:spcAft>
                        <a:buNone/>
                      </a:pPr>
                      <a:r>
                        <a:rPr lang="en" sz="2000"/>
                        <a:t>10:00 – 11:30 am</a:t>
                      </a:r>
                      <a:endParaRPr/>
                    </a:p>
                  </a:txBody>
                  <a:tcPr marL="137150" marR="137150" marT="137150" marB="137150" anchor="ctr"/>
                </a:tc>
                <a:tc>
                  <a:txBody>
                    <a:bodyPr/>
                    <a:lstStyle/>
                    <a:p>
                      <a:pPr marL="0" marR="0" lvl="0" indent="0" algn="l" rtl="0">
                        <a:lnSpc>
                          <a:spcPct val="100000"/>
                        </a:lnSpc>
                        <a:spcBef>
                          <a:spcPts val="0"/>
                        </a:spcBef>
                        <a:spcAft>
                          <a:spcPts val="0"/>
                        </a:spcAft>
                        <a:buClr>
                          <a:schemeClr val="dk1"/>
                        </a:buClr>
                        <a:buSzPts val="2000"/>
                        <a:buFont typeface="Calibri"/>
                        <a:buNone/>
                      </a:pPr>
                      <a:endParaRPr sz="2000">
                        <a:solidFill>
                          <a:srgbClr val="33000B"/>
                        </a:solidFill>
                      </a:endParaRPr>
                    </a:p>
                    <a:p>
                      <a:pPr marL="0" marR="0" lvl="0" indent="0" algn="l" rtl="0">
                        <a:lnSpc>
                          <a:spcPct val="100000"/>
                        </a:lnSpc>
                        <a:spcBef>
                          <a:spcPts val="0"/>
                        </a:spcBef>
                        <a:spcAft>
                          <a:spcPts val="0"/>
                        </a:spcAft>
                        <a:buClr>
                          <a:srgbClr val="33000B"/>
                        </a:buClr>
                        <a:buSzPts val="2000"/>
                        <a:buFont typeface="Calibri"/>
                        <a:buNone/>
                      </a:pPr>
                      <a:r>
                        <a:rPr lang="en" sz="2000">
                          <a:solidFill>
                            <a:srgbClr val="33000B"/>
                          </a:solidFill>
                        </a:rPr>
                        <a:t>Reading Your Notice of Award</a:t>
                      </a:r>
                      <a:endParaRPr/>
                    </a:p>
                    <a:p>
                      <a:pPr marL="0" marR="0" lvl="0" indent="0" algn="l" rtl="0">
                        <a:lnSpc>
                          <a:spcPct val="100000"/>
                        </a:lnSpc>
                        <a:spcBef>
                          <a:spcPts val="0"/>
                        </a:spcBef>
                        <a:spcAft>
                          <a:spcPts val="0"/>
                        </a:spcAft>
                        <a:buClr>
                          <a:schemeClr val="dk1"/>
                        </a:buClr>
                        <a:buSzPts val="1800"/>
                        <a:buFont typeface="Calibri"/>
                        <a:buNone/>
                      </a:pPr>
                      <a:endParaRPr sz="1800">
                        <a:solidFill>
                          <a:srgbClr val="33000B"/>
                        </a:solidFill>
                        <a:latin typeface="Open Sans SemiBold"/>
                        <a:ea typeface="Open Sans SemiBold"/>
                        <a:cs typeface="Open Sans SemiBold"/>
                        <a:sym typeface="Open Sans SemiBold"/>
                      </a:endParaRPr>
                    </a:p>
                  </a:txBody>
                  <a:tcPr marL="137150" marR="137150" marT="137150" marB="137150" anchor="ctr"/>
                </a:tc>
                <a:extLst>
                  <a:ext uri="{0D108BD9-81ED-4DB2-BD59-A6C34878D82A}">
                    <a16:rowId xmlns:a16="http://schemas.microsoft.com/office/drawing/2014/main" val="10003"/>
                  </a:ext>
                </a:extLst>
              </a:tr>
            </a:tbl>
          </a:graphicData>
        </a:graphic>
      </p:graphicFrame>
      <p:pic>
        <p:nvPicPr>
          <p:cNvPr id="122" name="Google Shape;122;p16"/>
          <p:cNvPicPr preferRelativeResize="0"/>
          <p:nvPr/>
        </p:nvPicPr>
        <p:blipFill rotWithShape="1">
          <a:blip r:embed="rId5">
            <a:alphaModFix/>
          </a:blip>
          <a:srcRect/>
          <a:stretch/>
        </p:blipFill>
        <p:spPr>
          <a:xfrm>
            <a:off x="7867462" y="5993998"/>
            <a:ext cx="1276538" cy="8595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body" idx="1"/>
          </p:nvPr>
        </p:nvSpPr>
        <p:spPr>
          <a:xfrm>
            <a:off x="692025" y="1640278"/>
            <a:ext cx="6972300" cy="2021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3"/>
              </a:buClr>
              <a:buSzPts val="1063"/>
              <a:buFont typeface="Arial"/>
              <a:buNone/>
            </a:pPr>
            <a:r>
              <a:rPr lang="en" sz="4250">
                <a:solidFill>
                  <a:schemeClr val="lt1"/>
                </a:solidFill>
                <a:latin typeface="Encode Sans Black"/>
                <a:ea typeface="Encode Sans Black"/>
                <a:cs typeface="Encode Sans Black"/>
                <a:sym typeface="Encode Sans Black"/>
              </a:rPr>
              <a:t>SAGE TRAINING RESOURCES</a:t>
            </a:r>
            <a:endParaRPr sz="4250">
              <a:solidFill>
                <a:schemeClr val="lt1"/>
              </a:solidFill>
              <a:latin typeface="Encode Sans Black"/>
              <a:ea typeface="Encode Sans Black"/>
              <a:cs typeface="Encode Sans Black"/>
              <a:sym typeface="Encode Sans Black"/>
            </a:endParaRPr>
          </a:p>
        </p:txBody>
      </p:sp>
      <p:sp>
        <p:nvSpPr>
          <p:cNvPr id="128" name="Google Shape;128;p17"/>
          <p:cNvSpPr txBox="1"/>
          <p:nvPr/>
        </p:nvSpPr>
        <p:spPr>
          <a:xfrm>
            <a:off x="692029" y="4308048"/>
            <a:ext cx="6656700" cy="1812300"/>
          </a:xfrm>
          <a:prstGeom prst="rect">
            <a:avLst/>
          </a:prstGeom>
          <a:noFill/>
          <a:ln>
            <a:noFill/>
          </a:ln>
        </p:spPr>
        <p:txBody>
          <a:bodyPr spcFirstLastPara="1" wrap="square" lIns="91425" tIns="45700" rIns="91425" bIns="45700" anchor="t" anchorCtr="0">
            <a:noAutofit/>
          </a:bodyPr>
          <a:lstStyle/>
          <a:p>
            <a:pPr marL="0" marR="0" lvl="0" indent="0" algn="l" rtl="0">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O</a:t>
            </a:r>
            <a:r>
              <a:rPr lang="en" sz="2000" b="0" i="0" u="none" strike="noStrike" cap="none">
                <a:solidFill>
                  <a:srgbClr val="FFFFFF"/>
                </a:solidFill>
                <a:latin typeface="Open Sans"/>
                <a:ea typeface="Open Sans"/>
                <a:cs typeface="Open Sans"/>
                <a:sym typeface="Open Sans"/>
              </a:rPr>
              <a:t>ffice of </a:t>
            </a:r>
            <a:r>
              <a:rPr lang="en" sz="2000">
                <a:solidFill>
                  <a:srgbClr val="FFFFFF"/>
                </a:solidFill>
                <a:latin typeface="Open Sans"/>
                <a:ea typeface="Open Sans"/>
                <a:cs typeface="Open Sans"/>
                <a:sym typeface="Open Sans"/>
              </a:rPr>
              <a:t>Research Information Services</a:t>
            </a:r>
            <a:endParaRPr sz="1800">
              <a:solidFill>
                <a:schemeClr val="dk1"/>
              </a:solidFill>
              <a:latin typeface="Calibri"/>
              <a:ea typeface="Calibri"/>
              <a:cs typeface="Calibri"/>
              <a:sym typeface="Calibri"/>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body" idx="1"/>
          </p:nvPr>
        </p:nvSpPr>
        <p:spPr>
          <a:xfrm>
            <a:off x="671750" y="371500"/>
            <a:ext cx="7426500" cy="992100"/>
          </a:xfrm>
          <a:prstGeom prst="rect">
            <a:avLst/>
          </a:prstGeom>
          <a:noFill/>
          <a:ln>
            <a:noFill/>
          </a:ln>
        </p:spPr>
        <p:txBody>
          <a:bodyPr spcFirstLastPara="1" wrap="square" lIns="91425" tIns="91425" rIns="91425" bIns="91425" anchor="b" anchorCtr="0">
            <a:normAutofit lnSpcReduction="10000"/>
          </a:bodyPr>
          <a:lstStyle/>
          <a:p>
            <a:pPr marL="0" lvl="0" indent="0" algn="l" rtl="0">
              <a:lnSpc>
                <a:spcPct val="80000"/>
              </a:lnSpc>
              <a:spcBef>
                <a:spcPts val="600"/>
              </a:spcBef>
              <a:spcAft>
                <a:spcPts val="0"/>
              </a:spcAft>
              <a:buSzPts val="3000"/>
              <a:buNone/>
            </a:pPr>
            <a:r>
              <a:rPr lang="en">
                <a:latin typeface="Encode Sans Black"/>
                <a:ea typeface="Encode Sans Black"/>
                <a:cs typeface="Encode Sans Black"/>
                <a:sym typeface="Encode Sans Black"/>
              </a:rPr>
              <a:t>VIRTUAL INSTRUCTOR-LED </a:t>
            </a:r>
            <a:endParaRPr>
              <a:latin typeface="Encode Sans Black"/>
              <a:ea typeface="Encode Sans Black"/>
              <a:cs typeface="Encode Sans Black"/>
              <a:sym typeface="Encode Sans Black"/>
            </a:endParaRPr>
          </a:p>
          <a:p>
            <a:pPr marL="0" lvl="0" indent="0" algn="l" rtl="0">
              <a:lnSpc>
                <a:spcPct val="80000"/>
              </a:lnSpc>
              <a:spcBef>
                <a:spcPts val="600"/>
              </a:spcBef>
              <a:spcAft>
                <a:spcPts val="0"/>
              </a:spcAft>
              <a:buSzPts val="3000"/>
              <a:buNone/>
            </a:pPr>
            <a:r>
              <a:rPr lang="en">
                <a:latin typeface="Encode Sans Black"/>
                <a:ea typeface="Encode Sans Black"/>
                <a:cs typeface="Encode Sans Black"/>
                <a:sym typeface="Encode Sans Black"/>
              </a:rPr>
              <a:t>CORE TRAINING</a:t>
            </a:r>
            <a:endParaRPr>
              <a:latin typeface="Encode Sans Black"/>
              <a:ea typeface="Encode Sans Black"/>
              <a:cs typeface="Encode Sans Black"/>
              <a:sym typeface="Encode Sans Black"/>
            </a:endParaRPr>
          </a:p>
        </p:txBody>
      </p:sp>
      <p:sp>
        <p:nvSpPr>
          <p:cNvPr id="135" name="Google Shape;135;p18"/>
          <p:cNvSpPr txBox="1">
            <a:spLocks noGrp="1"/>
          </p:cNvSpPr>
          <p:nvPr>
            <p:ph type="body" idx="2"/>
          </p:nvPr>
        </p:nvSpPr>
        <p:spPr>
          <a:xfrm>
            <a:off x="665905" y="1504150"/>
            <a:ext cx="8196300" cy="40155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480"/>
              </a:spcBef>
              <a:spcAft>
                <a:spcPts val="0"/>
              </a:spcAft>
              <a:buClr>
                <a:srgbClr val="4B2E83"/>
              </a:buClr>
              <a:buSzPts val="2400"/>
              <a:buChar char="&gt;"/>
            </a:pPr>
            <a:r>
              <a:rPr lang="en" b="1"/>
              <a:t>Thursday, 10/19</a:t>
            </a:r>
            <a:r>
              <a:rPr lang="en"/>
              <a:t>: </a:t>
            </a:r>
            <a:r>
              <a:rPr lang="en" u="sng">
                <a:solidFill>
                  <a:srgbClr val="4B2E83"/>
                </a:solidFill>
                <a:hlinkClick r:id="rId3">
                  <a:extLst>
                    <a:ext uri="{A12FA001-AC4F-418D-AE19-62706E023703}">
                      <ahyp:hlinkClr xmlns:ahyp="http://schemas.microsoft.com/office/drawing/2018/hyperlinkcolor" val="tx"/>
                    </a:ext>
                  </a:extLst>
                </a:hlinkClick>
              </a:rPr>
              <a:t>Understanding Your New Award</a:t>
            </a:r>
            <a:br>
              <a:rPr lang="en"/>
            </a:br>
            <a:endParaRPr>
              <a:solidFill>
                <a:srgbClr val="4B2E83"/>
              </a:solidFill>
            </a:endParaRPr>
          </a:p>
          <a:p>
            <a:pPr marL="457200" lvl="0" indent="-381000" algn="l" rtl="0">
              <a:lnSpc>
                <a:spcPct val="115000"/>
              </a:lnSpc>
              <a:spcBef>
                <a:spcPts val="0"/>
              </a:spcBef>
              <a:spcAft>
                <a:spcPts val="0"/>
              </a:spcAft>
              <a:buClr>
                <a:srgbClr val="4B2E83"/>
              </a:buClr>
              <a:buSzPts val="2400"/>
              <a:buChar char="&gt;"/>
            </a:pPr>
            <a:r>
              <a:rPr lang="en" b="1">
                <a:solidFill>
                  <a:srgbClr val="4B2E83"/>
                </a:solidFill>
              </a:rPr>
              <a:t>Tuesday, 10/24</a:t>
            </a:r>
            <a:r>
              <a:rPr lang="en">
                <a:solidFill>
                  <a:srgbClr val="4B2E83"/>
                </a:solidFill>
              </a:rPr>
              <a:t>: </a:t>
            </a:r>
            <a:r>
              <a:rPr lang="en" u="sng">
                <a:solidFill>
                  <a:srgbClr val="4B2E83"/>
                </a:solidFill>
                <a:hlinkClick r:id="rId4">
                  <a:extLst>
                    <a:ext uri="{A12FA001-AC4F-418D-AE19-62706E023703}">
                      <ahyp:hlinkClr xmlns:ahyp="http://schemas.microsoft.com/office/drawing/2018/hyperlinkcolor" val="tx"/>
                    </a:ext>
                  </a:extLst>
                </a:hlinkClick>
              </a:rPr>
              <a:t>Reading the Notice of Award</a:t>
            </a:r>
            <a:br>
              <a:rPr lang="en">
                <a:solidFill>
                  <a:srgbClr val="4B2E83"/>
                </a:solidFill>
              </a:rPr>
            </a:br>
            <a:endParaRPr>
              <a:solidFill>
                <a:srgbClr val="4B2E83"/>
              </a:solidFill>
            </a:endParaRPr>
          </a:p>
          <a:p>
            <a:pPr marL="457200" lvl="0" indent="-381000" algn="l" rtl="0">
              <a:lnSpc>
                <a:spcPct val="115000"/>
              </a:lnSpc>
              <a:spcBef>
                <a:spcPts val="0"/>
              </a:spcBef>
              <a:spcAft>
                <a:spcPts val="0"/>
              </a:spcAft>
              <a:buClr>
                <a:srgbClr val="4B2E83"/>
              </a:buClr>
              <a:buSzPts val="2400"/>
              <a:buChar char="&gt;"/>
            </a:pPr>
            <a:r>
              <a:rPr lang="en" b="1">
                <a:solidFill>
                  <a:srgbClr val="4B2E83"/>
                </a:solidFill>
              </a:rPr>
              <a:t>New!</a:t>
            </a:r>
            <a:r>
              <a:rPr lang="en" b="1"/>
              <a:t> Wednesday, 11/15</a:t>
            </a:r>
            <a:r>
              <a:rPr lang="en"/>
              <a:t>: </a:t>
            </a:r>
            <a:r>
              <a:rPr lang="en" u="sng">
                <a:solidFill>
                  <a:srgbClr val="4B2E83"/>
                </a:solidFill>
                <a:hlinkClick r:id="rId5">
                  <a:extLst>
                    <a:ext uri="{A12FA001-AC4F-418D-AE19-62706E023703}">
                      <ahyp:hlinkClr xmlns:ahyp="http://schemas.microsoft.com/office/drawing/2018/hyperlinkcolor" val="tx"/>
                    </a:ext>
                  </a:extLst>
                </a:hlinkClick>
              </a:rPr>
              <a:t>SAGE Awards</a:t>
            </a:r>
            <a:endParaRPr>
              <a:solidFill>
                <a:srgbClr val="4B2E83"/>
              </a:solidFill>
            </a:endParaRPr>
          </a:p>
          <a:p>
            <a:pPr marL="0" lvl="0" indent="0" algn="l" rtl="0">
              <a:lnSpc>
                <a:spcPct val="100000"/>
              </a:lnSpc>
              <a:spcBef>
                <a:spcPts val="480"/>
              </a:spcBef>
              <a:spcAft>
                <a:spcPts val="0"/>
              </a:spcAft>
              <a:buSzPts val="2400"/>
              <a:buNone/>
            </a:pPr>
            <a:endParaRPr/>
          </a:p>
        </p:txBody>
      </p:sp>
      <p:pic>
        <p:nvPicPr>
          <p:cNvPr id="136" name="Google Shape;136;p18"/>
          <p:cNvPicPr preferRelativeResize="0"/>
          <p:nvPr/>
        </p:nvPicPr>
        <p:blipFill rotWithShape="1">
          <a:blip r:embed="rId6">
            <a:alphaModFix/>
          </a:blip>
          <a:srcRect/>
          <a:stretch/>
        </p:blipFill>
        <p:spPr>
          <a:xfrm>
            <a:off x="6277100" y="371500"/>
            <a:ext cx="685800" cy="685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rmAutofit/>
          </a:bodyPr>
          <a:lstStyle/>
          <a:p>
            <a:pPr marL="0" lvl="0" indent="0" algn="l" rtl="0">
              <a:lnSpc>
                <a:spcPct val="90000"/>
              </a:lnSpc>
              <a:spcBef>
                <a:spcPts val="600"/>
              </a:spcBef>
              <a:spcAft>
                <a:spcPts val="0"/>
              </a:spcAft>
              <a:buSzPts val="3000"/>
              <a:buNone/>
            </a:pPr>
            <a:r>
              <a:rPr lang="en">
                <a:latin typeface="Encode Sans Black"/>
                <a:ea typeface="Encode Sans Black"/>
                <a:cs typeface="Encode Sans Black"/>
                <a:sym typeface="Encode Sans Black"/>
              </a:rPr>
              <a:t>HELPFUL WEBPAGES</a:t>
            </a:r>
            <a:endParaRPr>
              <a:latin typeface="Encode Sans Black"/>
              <a:ea typeface="Encode Sans Black"/>
              <a:cs typeface="Encode Sans Black"/>
              <a:sym typeface="Encode Sans Black"/>
            </a:endParaRPr>
          </a:p>
        </p:txBody>
      </p:sp>
      <p:sp>
        <p:nvSpPr>
          <p:cNvPr id="143" name="Google Shape;143;p19"/>
          <p:cNvSpPr txBox="1">
            <a:spLocks noGrp="1"/>
          </p:cNvSpPr>
          <p:nvPr>
            <p:ph type="body" idx="2"/>
          </p:nvPr>
        </p:nvSpPr>
        <p:spPr>
          <a:xfrm>
            <a:off x="665900" y="1504150"/>
            <a:ext cx="8184600" cy="480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480"/>
              </a:spcBef>
              <a:spcAft>
                <a:spcPts val="0"/>
              </a:spcAft>
              <a:buSzPts val="2400"/>
              <a:buNone/>
            </a:pPr>
            <a:r>
              <a:rPr lang="en" b="1"/>
              <a:t>Award Setup Requests</a:t>
            </a:r>
            <a:endParaRPr b="1"/>
          </a:p>
          <a:p>
            <a:pPr marL="457200" lvl="0" indent="-368300" algn="l" rtl="0">
              <a:lnSpc>
                <a:spcPct val="115000"/>
              </a:lnSpc>
              <a:spcBef>
                <a:spcPts val="480"/>
              </a:spcBef>
              <a:spcAft>
                <a:spcPts val="0"/>
              </a:spcAft>
              <a:buClr>
                <a:srgbClr val="4B2E83"/>
              </a:buClr>
              <a:buSzPts val="2200"/>
              <a:buChar char="&gt;"/>
            </a:pPr>
            <a:r>
              <a:rPr lang="en" sz="2200" u="sng">
                <a:solidFill>
                  <a:schemeClr val="hlink"/>
                </a:solidFill>
                <a:hlinkClick r:id="rId3"/>
              </a:rPr>
              <a:t>OSP Setup Financials</a:t>
            </a:r>
            <a:endParaRPr sz="2200"/>
          </a:p>
          <a:p>
            <a:pPr marL="914400" lvl="0" indent="0" algn="l" rtl="0">
              <a:lnSpc>
                <a:spcPct val="100000"/>
              </a:lnSpc>
              <a:spcBef>
                <a:spcPts val="0"/>
              </a:spcBef>
              <a:spcAft>
                <a:spcPts val="0"/>
              </a:spcAft>
              <a:buSzPts val="2400"/>
              <a:buNone/>
            </a:pPr>
            <a:endParaRPr sz="2200"/>
          </a:p>
          <a:p>
            <a:pPr marL="457200" lvl="0" indent="-368300" algn="l" rtl="0">
              <a:lnSpc>
                <a:spcPct val="100000"/>
              </a:lnSpc>
              <a:spcBef>
                <a:spcPts val="1100"/>
              </a:spcBef>
              <a:spcAft>
                <a:spcPts val="0"/>
              </a:spcAft>
              <a:buClr>
                <a:srgbClr val="4B2E83"/>
              </a:buClr>
              <a:buSzPts val="2200"/>
              <a:buChar char="&gt;"/>
            </a:pPr>
            <a:r>
              <a:rPr lang="en" sz="2200" u="sng">
                <a:solidFill>
                  <a:srgbClr val="4B2E83"/>
                </a:solidFill>
                <a:hlinkClick r:id="rId4">
                  <a:extLst>
                    <a:ext uri="{A12FA001-AC4F-418D-AE19-62706E023703}">
                      <ahyp:hlinkClr xmlns:ahyp="http://schemas.microsoft.com/office/drawing/2018/hyperlinkcolor" val="tx"/>
                    </a:ext>
                  </a:extLst>
                </a:hlinkClick>
              </a:rPr>
              <a:t>GCA Award Setup</a:t>
            </a:r>
            <a:br>
              <a:rPr lang="en" sz="2200"/>
            </a:br>
            <a:endParaRPr sz="2200"/>
          </a:p>
          <a:p>
            <a:pPr marL="457200" lvl="0" indent="-368300" algn="l" rtl="0">
              <a:lnSpc>
                <a:spcPct val="100000"/>
              </a:lnSpc>
              <a:spcBef>
                <a:spcPts val="480"/>
              </a:spcBef>
              <a:spcAft>
                <a:spcPts val="0"/>
              </a:spcAft>
              <a:buClr>
                <a:srgbClr val="4B2E83"/>
              </a:buClr>
              <a:buSzPts val="2200"/>
              <a:buChar char="&gt;"/>
            </a:pPr>
            <a:r>
              <a:rPr lang="en" sz="2200" u="sng">
                <a:solidFill>
                  <a:schemeClr val="hlink"/>
                </a:solidFill>
                <a:hlinkClick r:id="rId5"/>
              </a:rPr>
              <a:t>Tips for Success - Award Setup &amp; Modification Requests</a:t>
            </a:r>
            <a:br>
              <a:rPr lang="en" sz="2200"/>
            </a:br>
            <a:endParaRPr sz="2200"/>
          </a:p>
          <a:p>
            <a:pPr marL="457200" lvl="0" indent="-368300" algn="l" rtl="0">
              <a:lnSpc>
                <a:spcPct val="100000"/>
              </a:lnSpc>
              <a:spcBef>
                <a:spcPts val="480"/>
              </a:spcBef>
              <a:spcAft>
                <a:spcPts val="0"/>
              </a:spcAft>
              <a:buClr>
                <a:srgbClr val="4B2E83"/>
              </a:buClr>
              <a:buSzPts val="2200"/>
              <a:buChar char="&gt;"/>
            </a:pPr>
            <a:r>
              <a:rPr lang="en" sz="2200" u="sng">
                <a:solidFill>
                  <a:srgbClr val="4B2E83"/>
                </a:solidFill>
                <a:hlinkClick r:id="rId6">
                  <a:extLst>
                    <a:ext uri="{A12FA001-AC4F-418D-AE19-62706E023703}">
                      <ahyp:hlinkClr xmlns:ahyp="http://schemas.microsoft.com/office/drawing/2018/hyperlinkcolor" val="tx"/>
                    </a:ext>
                  </a:extLst>
                </a:hlinkClick>
              </a:rPr>
              <a:t>SAGE Awards: Setup. Tracking &amp; Modifications</a:t>
            </a:r>
            <a:r>
              <a:rPr lang="en" sz="2200">
                <a:solidFill>
                  <a:srgbClr val="4B2E83"/>
                </a:solidFill>
              </a:rPr>
              <a:t> eLearning</a:t>
            </a:r>
            <a:br>
              <a:rPr lang="en" sz="2200">
                <a:solidFill>
                  <a:srgbClr val="4B2E83"/>
                </a:solidFill>
              </a:rPr>
            </a:br>
            <a:endParaRPr sz="2200">
              <a:solidFill>
                <a:srgbClr val="4B2E83"/>
              </a:solidFill>
            </a:endParaRPr>
          </a:p>
          <a:p>
            <a:pPr marL="457200" lvl="0" indent="-368300" algn="l" rtl="0">
              <a:lnSpc>
                <a:spcPct val="115000"/>
              </a:lnSpc>
              <a:spcBef>
                <a:spcPts val="0"/>
              </a:spcBef>
              <a:spcAft>
                <a:spcPts val="0"/>
              </a:spcAft>
              <a:buSzPts val="2200"/>
              <a:buChar char="&gt;"/>
            </a:pPr>
            <a:r>
              <a:rPr lang="en" sz="2200" u="sng">
                <a:solidFill>
                  <a:srgbClr val="4B2E83"/>
                </a:solidFill>
                <a:hlinkClick r:id="rId7">
                  <a:extLst>
                    <a:ext uri="{A12FA001-AC4F-418D-AE19-62706E023703}">
                      <ahyp:hlinkClr xmlns:ahyp="http://schemas.microsoft.com/office/drawing/2018/hyperlinkcolor" val="tx"/>
                    </a:ext>
                  </a:extLst>
                </a:hlinkClick>
              </a:rPr>
              <a:t>Job Aids</a:t>
            </a:r>
            <a:r>
              <a:rPr lang="en" sz="2200"/>
              <a:t>: Many job aids are available on the UWFT for the Research Community page.</a:t>
            </a:r>
            <a:endParaRPr sz="2200"/>
          </a:p>
          <a:p>
            <a:pPr marL="0" lvl="0" indent="0" algn="l" rtl="0">
              <a:lnSpc>
                <a:spcPct val="80000"/>
              </a:lnSpc>
              <a:spcBef>
                <a:spcPts val="480"/>
              </a:spcBef>
              <a:spcAft>
                <a:spcPts val="0"/>
              </a:spcAft>
              <a:buSzPts val="935"/>
              <a:buNone/>
            </a:pPr>
            <a:endParaRPr sz="1970"/>
          </a:p>
        </p:txBody>
      </p:sp>
      <p:pic>
        <p:nvPicPr>
          <p:cNvPr id="144" name="Google Shape;144;p19"/>
          <p:cNvPicPr preferRelativeResize="0"/>
          <p:nvPr/>
        </p:nvPicPr>
        <p:blipFill rotWithShape="1">
          <a:blip r:embed="rId8">
            <a:alphaModFix/>
          </a:blip>
          <a:srcRect/>
          <a:stretch/>
        </p:blipFill>
        <p:spPr>
          <a:xfrm>
            <a:off x="5075750" y="677800"/>
            <a:ext cx="685800" cy="68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rmAutofit fontScale="92500" lnSpcReduction="20000"/>
          </a:bodyPr>
          <a:lstStyle/>
          <a:p>
            <a:pPr marL="0" lvl="0" indent="0" algn="l" rtl="0">
              <a:lnSpc>
                <a:spcPct val="90000"/>
              </a:lnSpc>
              <a:spcBef>
                <a:spcPts val="600"/>
              </a:spcBef>
              <a:spcAft>
                <a:spcPts val="0"/>
              </a:spcAft>
              <a:buSzPct val="108108"/>
              <a:buNone/>
            </a:pPr>
            <a:endParaRPr>
              <a:latin typeface="Encode Sans Black"/>
              <a:ea typeface="Encode Sans Black"/>
              <a:cs typeface="Encode Sans Black"/>
              <a:sym typeface="Encode Sans Black"/>
            </a:endParaRPr>
          </a:p>
          <a:p>
            <a:pPr marL="0" lvl="0" indent="0" algn="l" rtl="0">
              <a:lnSpc>
                <a:spcPct val="90000"/>
              </a:lnSpc>
              <a:spcBef>
                <a:spcPts val="600"/>
              </a:spcBef>
              <a:spcAft>
                <a:spcPts val="0"/>
              </a:spcAft>
              <a:buSzPct val="108108"/>
              <a:buNone/>
            </a:pPr>
            <a:r>
              <a:rPr lang="en">
                <a:latin typeface="Encode Sans Black"/>
                <a:ea typeface="Encode Sans Black"/>
                <a:cs typeface="Encode Sans Black"/>
                <a:sym typeface="Encode Sans Black"/>
              </a:rPr>
              <a:t>HELPFUL WEBPAGES</a:t>
            </a:r>
            <a:endParaRPr>
              <a:latin typeface="Encode Sans Black"/>
              <a:ea typeface="Encode Sans Black"/>
              <a:cs typeface="Encode Sans Black"/>
              <a:sym typeface="Encode Sans Black"/>
            </a:endParaRPr>
          </a:p>
        </p:txBody>
      </p:sp>
      <p:sp>
        <p:nvSpPr>
          <p:cNvPr id="151" name="Google Shape;151;p20"/>
          <p:cNvSpPr txBox="1">
            <a:spLocks noGrp="1"/>
          </p:cNvSpPr>
          <p:nvPr>
            <p:ph type="body" idx="2"/>
          </p:nvPr>
        </p:nvSpPr>
        <p:spPr>
          <a:xfrm>
            <a:off x="665900" y="1504150"/>
            <a:ext cx="8184600" cy="4800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480"/>
              </a:spcBef>
              <a:spcAft>
                <a:spcPts val="0"/>
              </a:spcAft>
              <a:buSzPts val="2400"/>
              <a:buNone/>
            </a:pPr>
            <a:r>
              <a:rPr lang="en" b="1"/>
              <a:t>Modification Requests</a:t>
            </a:r>
            <a:endParaRPr b="1"/>
          </a:p>
          <a:p>
            <a:pPr marL="457200" lvl="0" indent="-368300" algn="l" rtl="0">
              <a:lnSpc>
                <a:spcPct val="115000"/>
              </a:lnSpc>
              <a:spcBef>
                <a:spcPts val="480"/>
              </a:spcBef>
              <a:spcAft>
                <a:spcPts val="0"/>
              </a:spcAft>
              <a:buClr>
                <a:srgbClr val="4B2E83"/>
              </a:buClr>
              <a:buSzPts val="2200"/>
              <a:buChar char="&gt;"/>
            </a:pPr>
            <a:r>
              <a:rPr lang="en" sz="2200" u="sng">
                <a:solidFill>
                  <a:schemeClr val="hlink"/>
                </a:solidFill>
                <a:hlinkClick r:id="rId3"/>
              </a:rPr>
              <a:t>OSP Award Changes</a:t>
            </a:r>
            <a:endParaRPr sz="2200"/>
          </a:p>
          <a:p>
            <a:pPr marL="457200" lvl="0" indent="0" algn="l" rtl="0">
              <a:lnSpc>
                <a:spcPct val="115000"/>
              </a:lnSpc>
              <a:spcBef>
                <a:spcPts val="480"/>
              </a:spcBef>
              <a:spcAft>
                <a:spcPts val="0"/>
              </a:spcAft>
              <a:buSzPts val="2400"/>
              <a:buNone/>
            </a:pPr>
            <a:endParaRPr sz="2200"/>
          </a:p>
          <a:p>
            <a:pPr marL="457200" lvl="0" indent="-368300" algn="l" rtl="0">
              <a:lnSpc>
                <a:spcPct val="115000"/>
              </a:lnSpc>
              <a:spcBef>
                <a:spcPts val="480"/>
              </a:spcBef>
              <a:spcAft>
                <a:spcPts val="0"/>
              </a:spcAft>
              <a:buClr>
                <a:srgbClr val="4B2E83"/>
              </a:buClr>
              <a:buSzPts val="2200"/>
              <a:buChar char="&gt;"/>
            </a:pPr>
            <a:r>
              <a:rPr lang="en" sz="2200" u="sng">
                <a:solidFill>
                  <a:srgbClr val="4B2E83"/>
                </a:solidFill>
                <a:hlinkClick r:id="rId4">
                  <a:extLst>
                    <a:ext uri="{A12FA001-AC4F-418D-AE19-62706E023703}">
                      <ahyp:hlinkClr xmlns:ahyp="http://schemas.microsoft.com/office/drawing/2018/hyperlinkcolor" val="tx"/>
                    </a:ext>
                  </a:extLst>
                </a:hlinkClick>
              </a:rPr>
              <a:t>GCA Modifications</a:t>
            </a:r>
            <a:br>
              <a:rPr lang="en" sz="2200"/>
            </a:br>
            <a:endParaRPr sz="2200"/>
          </a:p>
          <a:p>
            <a:pPr marL="457200" lvl="0" indent="-368300" algn="l" rtl="0">
              <a:lnSpc>
                <a:spcPct val="115000"/>
              </a:lnSpc>
              <a:spcBef>
                <a:spcPts val="0"/>
              </a:spcBef>
              <a:spcAft>
                <a:spcPts val="0"/>
              </a:spcAft>
              <a:buClr>
                <a:srgbClr val="4B2E83"/>
              </a:buClr>
              <a:buSzPts val="2200"/>
              <a:buChar char="&gt;"/>
            </a:pPr>
            <a:r>
              <a:rPr lang="en" sz="2200" u="sng">
                <a:solidFill>
                  <a:schemeClr val="hlink"/>
                </a:solidFill>
                <a:hlinkClick r:id="rId5"/>
              </a:rPr>
              <a:t>Tips for Success - Award Setup and Modification Requests</a:t>
            </a:r>
            <a:br>
              <a:rPr lang="en" sz="2200"/>
            </a:br>
            <a:endParaRPr sz="2200"/>
          </a:p>
          <a:p>
            <a:pPr marL="457200" lvl="0" indent="-368300" algn="l" rtl="0">
              <a:lnSpc>
                <a:spcPct val="115000"/>
              </a:lnSpc>
              <a:spcBef>
                <a:spcPts val="0"/>
              </a:spcBef>
              <a:spcAft>
                <a:spcPts val="0"/>
              </a:spcAft>
              <a:buSzPts val="2200"/>
              <a:buChar char="&gt;"/>
            </a:pPr>
            <a:r>
              <a:rPr lang="en" sz="2200" u="sng">
                <a:solidFill>
                  <a:srgbClr val="4B2E83"/>
                </a:solidFill>
                <a:hlinkClick r:id="rId6">
                  <a:extLst>
                    <a:ext uri="{A12FA001-AC4F-418D-AE19-62706E023703}">
                      <ahyp:hlinkClr xmlns:ahyp="http://schemas.microsoft.com/office/drawing/2018/hyperlinkcolor" val="tx"/>
                    </a:ext>
                  </a:extLst>
                </a:hlinkClick>
              </a:rPr>
              <a:t>Job Aids</a:t>
            </a:r>
            <a:r>
              <a:rPr lang="en" sz="2200"/>
              <a:t>: Many job aids are available on the UWFT for the Research Community page.</a:t>
            </a:r>
            <a:endParaRPr sz="2200"/>
          </a:p>
        </p:txBody>
      </p:sp>
      <p:pic>
        <p:nvPicPr>
          <p:cNvPr id="152" name="Google Shape;152;p20"/>
          <p:cNvPicPr preferRelativeResize="0"/>
          <p:nvPr/>
        </p:nvPicPr>
        <p:blipFill rotWithShape="1">
          <a:blip r:embed="rId7">
            <a:alphaModFix/>
          </a:blip>
          <a:srcRect/>
          <a:stretch/>
        </p:blipFill>
        <p:spPr>
          <a:xfrm>
            <a:off x="5001375" y="677800"/>
            <a:ext cx="685800" cy="68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rmAutofit fontScale="92500" lnSpcReduction="20000"/>
          </a:bodyPr>
          <a:lstStyle/>
          <a:p>
            <a:pPr marL="0" lvl="0" indent="0" algn="l" rtl="0">
              <a:lnSpc>
                <a:spcPct val="90000"/>
              </a:lnSpc>
              <a:spcBef>
                <a:spcPts val="600"/>
              </a:spcBef>
              <a:spcAft>
                <a:spcPts val="0"/>
              </a:spcAft>
              <a:buSzPct val="108108"/>
              <a:buNone/>
            </a:pPr>
            <a:endParaRPr>
              <a:latin typeface="Encode Sans Black"/>
              <a:ea typeface="Encode Sans Black"/>
              <a:cs typeface="Encode Sans Black"/>
              <a:sym typeface="Encode Sans Black"/>
            </a:endParaRPr>
          </a:p>
          <a:p>
            <a:pPr marL="0" lvl="0" indent="0" algn="l" rtl="0">
              <a:lnSpc>
                <a:spcPct val="90000"/>
              </a:lnSpc>
              <a:spcBef>
                <a:spcPts val="600"/>
              </a:spcBef>
              <a:spcAft>
                <a:spcPts val="0"/>
              </a:spcAft>
              <a:buSzPct val="108108"/>
              <a:buNone/>
            </a:pPr>
            <a:r>
              <a:rPr lang="en">
                <a:latin typeface="Encode Sans Black"/>
                <a:ea typeface="Encode Sans Black"/>
                <a:cs typeface="Encode Sans Black"/>
                <a:sym typeface="Encode Sans Black"/>
              </a:rPr>
              <a:t>SAGE OFFICE HOURS</a:t>
            </a:r>
            <a:endParaRPr>
              <a:latin typeface="Encode Sans Black"/>
              <a:ea typeface="Encode Sans Black"/>
              <a:cs typeface="Encode Sans Black"/>
              <a:sym typeface="Encode Sans Black"/>
            </a:endParaRPr>
          </a:p>
        </p:txBody>
      </p:sp>
      <p:sp>
        <p:nvSpPr>
          <p:cNvPr id="159" name="Google Shape;159;p21"/>
          <p:cNvSpPr txBox="1">
            <a:spLocks noGrp="1"/>
          </p:cNvSpPr>
          <p:nvPr>
            <p:ph type="body" idx="2"/>
          </p:nvPr>
        </p:nvSpPr>
        <p:spPr>
          <a:xfrm>
            <a:off x="665900" y="1504150"/>
            <a:ext cx="8184600" cy="4800900"/>
          </a:xfrm>
          <a:prstGeom prst="rect">
            <a:avLst/>
          </a:prstGeom>
          <a:noFill/>
          <a:ln w="9525" cap="flat" cmpd="sng">
            <a:solidFill>
              <a:srgbClr val="4B2E83"/>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15000"/>
              </a:lnSpc>
              <a:spcBef>
                <a:spcPts val="480"/>
              </a:spcBef>
              <a:spcAft>
                <a:spcPts val="0"/>
              </a:spcAft>
              <a:buSzPts val="2400"/>
              <a:buNone/>
            </a:pPr>
            <a:r>
              <a:rPr lang="en" u="sng">
                <a:solidFill>
                  <a:srgbClr val="4B2E83"/>
                </a:solidFill>
                <a:hlinkClick r:id="rId3">
                  <a:extLst>
                    <a:ext uri="{A12FA001-AC4F-418D-AE19-62706E023703}">
                      <ahyp:hlinkClr xmlns:ahyp="http://schemas.microsoft.com/office/drawing/2018/hyperlinkcolor" val="tx"/>
                    </a:ext>
                  </a:extLst>
                </a:hlinkClick>
              </a:rPr>
              <a:t>SAGE Office Hours Schedule</a:t>
            </a:r>
            <a:endParaRPr u="sng">
              <a:solidFill>
                <a:srgbClr val="4B2E83"/>
              </a:solidFill>
              <a:highlight>
                <a:srgbClr val="FFFFFF"/>
              </a:highlight>
            </a:endParaRPr>
          </a:p>
          <a:p>
            <a:pPr marL="914400" lvl="1" indent="-381000" algn="l" rtl="0">
              <a:lnSpc>
                <a:spcPct val="115000"/>
              </a:lnSpc>
              <a:spcBef>
                <a:spcPts val="0"/>
              </a:spcBef>
              <a:spcAft>
                <a:spcPts val="0"/>
              </a:spcAft>
              <a:buClr>
                <a:srgbClr val="4B2E83"/>
              </a:buClr>
              <a:buSzPts val="2400"/>
              <a:buChar char="–"/>
            </a:pPr>
            <a:r>
              <a:rPr lang="en" sz="2400">
                <a:solidFill>
                  <a:srgbClr val="4B2E83"/>
                </a:solidFill>
                <a:highlight>
                  <a:srgbClr val="FFFFFF"/>
                </a:highlight>
              </a:rPr>
              <a:t>Thursday, October 19</a:t>
            </a:r>
            <a:r>
              <a:rPr lang="en" sz="2400">
                <a:highlight>
                  <a:srgbClr val="FFFFFF"/>
                </a:highlight>
              </a:rPr>
              <a:t>, 1 - 2 p.m.</a:t>
            </a:r>
            <a:endParaRPr sz="2400" u="sng">
              <a:solidFill>
                <a:srgbClr val="4B2E83"/>
              </a:solidFill>
              <a:highlight>
                <a:srgbClr val="FFFFFF"/>
              </a:highlight>
            </a:endParaRPr>
          </a:p>
          <a:p>
            <a:pPr marL="914400" lvl="1" indent="-381000" algn="l" rtl="0">
              <a:lnSpc>
                <a:spcPct val="115000"/>
              </a:lnSpc>
              <a:spcBef>
                <a:spcPts val="0"/>
              </a:spcBef>
              <a:spcAft>
                <a:spcPts val="0"/>
              </a:spcAft>
              <a:buClr>
                <a:srgbClr val="4B2E83"/>
              </a:buClr>
              <a:buSzPts val="2400"/>
              <a:buChar char="–"/>
            </a:pPr>
            <a:r>
              <a:rPr lang="en" sz="2400">
                <a:solidFill>
                  <a:srgbClr val="4B2E83"/>
                </a:solidFill>
                <a:highlight>
                  <a:srgbClr val="FFFFFF"/>
                </a:highlight>
              </a:rPr>
              <a:t>Wednesday, October 25</a:t>
            </a:r>
            <a:r>
              <a:rPr lang="en" sz="2400">
                <a:highlight>
                  <a:srgbClr val="FFFFFF"/>
                </a:highlight>
              </a:rPr>
              <a:t>, 11 a.m. - noon</a:t>
            </a:r>
            <a:endParaRPr sz="2400">
              <a:highlight>
                <a:srgbClr val="FFFFFF"/>
              </a:highlight>
            </a:endParaRPr>
          </a:p>
          <a:p>
            <a:pPr marL="914400" lvl="1" indent="-381000" algn="l" rtl="0">
              <a:lnSpc>
                <a:spcPct val="115000"/>
              </a:lnSpc>
              <a:spcBef>
                <a:spcPts val="0"/>
              </a:spcBef>
              <a:spcAft>
                <a:spcPts val="0"/>
              </a:spcAft>
              <a:buSzPts val="2400"/>
              <a:buChar char="–"/>
            </a:pPr>
            <a:r>
              <a:rPr lang="en" sz="2400">
                <a:highlight>
                  <a:srgbClr val="FFFFFF"/>
                </a:highlight>
              </a:rPr>
              <a:t>Thursday, November 2, 11 a.m.-noon</a:t>
            </a:r>
            <a:endParaRPr sz="2400">
              <a:highlight>
                <a:srgbClr val="FFFFFF"/>
              </a:highlight>
            </a:endParaRPr>
          </a:p>
          <a:p>
            <a:pPr marL="914400" lvl="1" indent="-381000" algn="l" rtl="0">
              <a:lnSpc>
                <a:spcPct val="115000"/>
              </a:lnSpc>
              <a:spcBef>
                <a:spcPts val="0"/>
              </a:spcBef>
              <a:spcAft>
                <a:spcPts val="0"/>
              </a:spcAft>
              <a:buSzPts val="2400"/>
              <a:buChar char="–"/>
            </a:pPr>
            <a:r>
              <a:rPr lang="en" sz="2400">
                <a:highlight>
                  <a:srgbClr val="FFFFFF"/>
                </a:highlight>
              </a:rPr>
              <a:t>Wednesday, November 8, 11 a.m.-noon</a:t>
            </a:r>
            <a:endParaRPr sz="2400">
              <a:highlight>
                <a:srgbClr val="FFFFFF"/>
              </a:highlight>
            </a:endParaRPr>
          </a:p>
          <a:p>
            <a:pPr marL="0" lvl="0" indent="0" algn="l" rtl="0">
              <a:lnSpc>
                <a:spcPct val="100000"/>
              </a:lnSpc>
              <a:spcBef>
                <a:spcPts val="1100"/>
              </a:spcBef>
              <a:spcAft>
                <a:spcPts val="0"/>
              </a:spcAft>
              <a:buSzPts val="2400"/>
              <a:buNone/>
            </a:pPr>
            <a:endParaRPr sz="3100"/>
          </a:p>
        </p:txBody>
      </p:sp>
      <p:pic>
        <p:nvPicPr>
          <p:cNvPr id="160" name="Google Shape;160;p21"/>
          <p:cNvPicPr preferRelativeResize="0"/>
          <p:nvPr/>
        </p:nvPicPr>
        <p:blipFill rotWithShape="1">
          <a:blip r:embed="rId4">
            <a:alphaModFix/>
          </a:blip>
          <a:srcRect/>
          <a:stretch/>
        </p:blipFill>
        <p:spPr>
          <a:xfrm>
            <a:off x="4984400" y="524650"/>
            <a:ext cx="685800" cy="685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GO AWAY BLUE LIN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448</Words>
  <Application>Microsoft Office PowerPoint</Application>
  <PresentationFormat>On-screen Show (4:3)</PresentationFormat>
  <Paragraphs>67</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Open Sans</vt:lpstr>
      <vt:lpstr>Arial</vt:lpstr>
      <vt:lpstr>Open Sans SemiBold</vt:lpstr>
      <vt:lpstr>Merriweather Sans</vt:lpstr>
      <vt:lpstr>Encode Sans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F. Carney</dc:creator>
  <cp:lastModifiedBy>Patrick F. Carney</cp:lastModifiedBy>
  <cp:revision>1</cp:revision>
  <dcterms:modified xsi:type="dcterms:W3CDTF">2023-10-12T16:36:13Z</dcterms:modified>
</cp:coreProperties>
</file>