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5"/>
    <p:sldMasterId id="2147483697" r:id="rId6"/>
    <p:sldMasterId id="2147483698" r:id="rId7"/>
    <p:sldMasterId id="2147483699" r:id="rId8"/>
    <p:sldMasterId id="2147483700" r:id="rId9"/>
    <p:sldMasterId id="2147483701" r:id="rId10"/>
    <p:sldMasterId id="2147483702" r:id="rId11"/>
    <p:sldMasterId id="2147483703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</p:sldIdLst>
  <p:sldSz cy="6858000" cx="9144000"/>
  <p:notesSz cx="6858000" cy="9144000"/>
  <p:embeddedFontLst>
    <p:embeddedFont>
      <p:font typeface="Encode Sans"/>
      <p:regular r:id="rId64"/>
      <p:bold r:id="rId65"/>
    </p:embeddedFont>
    <p:embeddedFont>
      <p:font typeface="Encode Sans Black"/>
      <p:bold r:id="rId66"/>
    </p:embeddedFont>
    <p:embeddedFont>
      <p:font typeface="Open Sans Light"/>
      <p:regular r:id="rId67"/>
      <p:bold r:id="rId68"/>
      <p:italic r:id="rId69"/>
      <p:boldItalic r:id="rId70"/>
    </p:embeddedFont>
    <p:embeddedFont>
      <p:font typeface="Open Sans"/>
      <p:regular r:id="rId71"/>
      <p:bold r:id="rId72"/>
      <p:italic r:id="rId73"/>
      <p:boldItalic r:id="rId7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5966FF-906A-49E9-AFEE-20B3A6E56918}">
  <a:tblStyle styleId="{2F5966FF-906A-49E9-AFEE-20B3A6E569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" Type="http://schemas.openxmlformats.org/officeDocument/2006/relationships/theme" Target="theme/theme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3" Type="http://schemas.openxmlformats.org/officeDocument/2006/relationships/font" Target="fonts/OpenSans-italic.fntdata"/><Relationship Id="rId72" Type="http://schemas.openxmlformats.org/officeDocument/2006/relationships/font" Target="fonts/OpenSans-bold.fntdata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74" Type="http://schemas.openxmlformats.org/officeDocument/2006/relationships/font" Target="fonts/OpenSans-boldItalic.fntdata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71" Type="http://schemas.openxmlformats.org/officeDocument/2006/relationships/font" Target="fonts/OpenSans-regular.fntdata"/><Relationship Id="rId70" Type="http://schemas.openxmlformats.org/officeDocument/2006/relationships/font" Target="fonts/OpenSansLight-boldItalic.fntdata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62" Type="http://schemas.openxmlformats.org/officeDocument/2006/relationships/slide" Target="slides/slide49.xml"/><Relationship Id="rId61" Type="http://schemas.openxmlformats.org/officeDocument/2006/relationships/slide" Target="slides/slide48.xml"/><Relationship Id="rId20" Type="http://schemas.openxmlformats.org/officeDocument/2006/relationships/slide" Target="slides/slide7.xml"/><Relationship Id="rId64" Type="http://schemas.openxmlformats.org/officeDocument/2006/relationships/font" Target="fonts/EncodeSans-regular.fntdata"/><Relationship Id="rId63" Type="http://schemas.openxmlformats.org/officeDocument/2006/relationships/slide" Target="slides/slide50.xml"/><Relationship Id="rId22" Type="http://schemas.openxmlformats.org/officeDocument/2006/relationships/slide" Target="slides/slide9.xml"/><Relationship Id="rId66" Type="http://schemas.openxmlformats.org/officeDocument/2006/relationships/font" Target="fonts/EncodeSansBlack-bold.fntdata"/><Relationship Id="rId21" Type="http://schemas.openxmlformats.org/officeDocument/2006/relationships/slide" Target="slides/slide8.xml"/><Relationship Id="rId65" Type="http://schemas.openxmlformats.org/officeDocument/2006/relationships/font" Target="fonts/EncodeSans-bold.fntdata"/><Relationship Id="rId24" Type="http://schemas.openxmlformats.org/officeDocument/2006/relationships/slide" Target="slides/slide11.xml"/><Relationship Id="rId68" Type="http://schemas.openxmlformats.org/officeDocument/2006/relationships/font" Target="fonts/OpenSansLight-bold.fntdata"/><Relationship Id="rId23" Type="http://schemas.openxmlformats.org/officeDocument/2006/relationships/slide" Target="slides/slide10.xml"/><Relationship Id="rId67" Type="http://schemas.openxmlformats.org/officeDocument/2006/relationships/font" Target="fonts/OpenSansLight-regular.fntdata"/><Relationship Id="rId60" Type="http://schemas.openxmlformats.org/officeDocument/2006/relationships/slide" Target="slides/slide47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69" Type="http://schemas.openxmlformats.org/officeDocument/2006/relationships/font" Target="fonts/OpenSansLight-italic.fntdata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slide" Target="slides/slide40.xml"/><Relationship Id="rId52" Type="http://schemas.openxmlformats.org/officeDocument/2006/relationships/slide" Target="slides/slide39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2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41.xml"/><Relationship Id="rId13" Type="http://schemas.openxmlformats.org/officeDocument/2006/relationships/notesMaster" Target="notesMasters/notesMaster1.xml"/><Relationship Id="rId57" Type="http://schemas.openxmlformats.org/officeDocument/2006/relationships/slide" Target="slides/slide44.xml"/><Relationship Id="rId12" Type="http://schemas.openxmlformats.org/officeDocument/2006/relationships/slideMaster" Target="slideMasters/slideMaster8.xml"/><Relationship Id="rId56" Type="http://schemas.openxmlformats.org/officeDocument/2006/relationships/slide" Target="slides/slide43.xml"/><Relationship Id="rId15" Type="http://schemas.openxmlformats.org/officeDocument/2006/relationships/slide" Target="slides/slide2.xml"/><Relationship Id="rId59" Type="http://schemas.openxmlformats.org/officeDocument/2006/relationships/slide" Target="slides/slide46.xml"/><Relationship Id="rId14" Type="http://schemas.openxmlformats.org/officeDocument/2006/relationships/slide" Target="slides/slide1.xml"/><Relationship Id="rId58" Type="http://schemas.openxmlformats.org/officeDocument/2006/relationships/slide" Target="slides/slide4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97d91c66a0_0_80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97d91c66a0_0_80:notes"/>
          <p:cNvSpPr txBox="1"/>
          <p:nvPr>
            <p:ph idx="1" type="body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50" lIns="95100" spcFirstLastPara="1" rIns="95100" wrap="square" tIns="47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297d91c66a0_0_80:notes"/>
          <p:cNvSpPr txBox="1"/>
          <p:nvPr>
            <p:ph idx="12" type="sldNum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98f167bc40_2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298f167bc40_2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8f167bc40_2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98f167bc40_2_2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8f4b3418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98f4b34185_0_1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98f4b34185_0_1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98f4b34185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GCA will speak more about Holds in their update.</a:t>
            </a:r>
            <a:endParaRPr/>
          </a:p>
        </p:txBody>
      </p:sp>
      <p:sp>
        <p:nvSpPr>
          <p:cNvPr id="351" name="Google Shape;351;g298f4b34185_0_1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98f4b34185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98f4b3418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Subawards are now associated with Awards rather than Funding Actions.</a:t>
            </a:r>
            <a:endParaRPr/>
          </a:p>
        </p:txBody>
      </p:sp>
      <p:sp>
        <p:nvSpPr>
          <p:cNvPr id="358" name="Google Shape;358;g298f4b34185_0_1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98f4b34185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98f4b3418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98f4b34185_0_17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98f4b34185_0_1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98f4b3418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98f4b34185_0_1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98f4b34185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98f4b34185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g298f4b34185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98f4b34185_0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98f4b34185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Holds do not change the status of an item at this time.</a:t>
            </a:r>
            <a:endParaRPr/>
          </a:p>
        </p:txBody>
      </p:sp>
      <p:sp>
        <p:nvSpPr>
          <p:cNvPr id="392" name="Google Shape;392;g298f4b34185_0_1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98f4b34185_0_2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98f4b34185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98f4b34185_0_2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8f167bc40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98f167bc40_2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98f4b34185_0_2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98f4b34185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Coming Nov 30 - budget export will include more information GCA requires.</a:t>
            </a:r>
            <a:endParaRPr/>
          </a:p>
        </p:txBody>
      </p:sp>
      <p:sp>
        <p:nvSpPr>
          <p:cNvPr id="408" name="Google Shape;408;g298f4b34185_0_2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98f4b34185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98f4b3418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98f4b34185_0_2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8f4b34185_0_2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98f4b3418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298f4b34185_0_2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98f4b34185_0_2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98f4b34185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98f4b34185_0_2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98f4b34185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98f4b3418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GCA will share the current workaround for advance extensions in a following presentation.</a:t>
            </a:r>
            <a:endParaRPr/>
          </a:p>
        </p:txBody>
      </p:sp>
      <p:sp>
        <p:nvSpPr>
          <p:cNvPr id="441" name="Google Shape;441;g298f4b34185_0_2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98f4b34185_0_2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98f4b34185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This job aid walks through setting up a training grant budget in SAGE, including how to set F&amp;A rates, salary and benefit costs, and other direct costs like stipends.</a:t>
            </a:r>
            <a:endParaRPr/>
          </a:p>
        </p:txBody>
      </p:sp>
      <p:sp>
        <p:nvSpPr>
          <p:cNvPr id="448" name="Google Shape;448;g298f4b34185_0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8f167bc40_2_5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298f167bc40_2_5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98f167bc40_2_5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98f167bc40_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</p:txBody>
      </p:sp>
      <p:sp>
        <p:nvSpPr>
          <p:cNvPr id="462" name="Google Shape;462;g298f167bc40_2_5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98f167bc40_2_5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298f167bc40_2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</p:txBody>
      </p:sp>
      <p:sp>
        <p:nvSpPr>
          <p:cNvPr id="472" name="Google Shape;472;g298f167bc40_2_5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98f167bc40_2_5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98f167bc40_2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Carol-</a:t>
            </a:r>
            <a:endParaRPr sz="11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Proactively include required information that facilitates OSP review e.g. Clinical Trial Amendments always needs this information included for OSP review and approval. </a:t>
            </a:r>
            <a:endParaRPr sz="300"/>
          </a:p>
        </p:txBody>
      </p:sp>
      <p:sp>
        <p:nvSpPr>
          <p:cNvPr id="479" name="Google Shape;479;g298f167bc40_2_5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8f167bc40_2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98f167bc40_2_2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8f167bc40_2_5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8f167bc40_2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Modification requests that include changes to a budget should always include a link to the SAGE Budget Snapshot detailing changes you need GCA to make and a brief description of what the change is. </a:t>
            </a:r>
            <a:endParaRPr/>
          </a:p>
        </p:txBody>
      </p:sp>
      <p:sp>
        <p:nvSpPr>
          <p:cNvPr id="491" name="Google Shape;491;g298f167bc40_2_5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98f167bc40_2_5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98f167bc40_2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 - Speaking of comments… new comment on ASRs created by OSP will be a link to a new FAQ</a:t>
            </a:r>
            <a:endParaRPr/>
          </a:p>
        </p:txBody>
      </p:sp>
      <p:sp>
        <p:nvSpPr>
          <p:cNvPr id="498" name="Google Shape;498;g298f167bc40_2_59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98f167bc40_2_5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98f167bc40_2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</p:txBody>
      </p:sp>
      <p:sp>
        <p:nvSpPr>
          <p:cNvPr id="505" name="Google Shape;505;g298f167bc40_2_5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98f167bc40_2_6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98f167bc40_2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</p:txBody>
      </p:sp>
      <p:sp>
        <p:nvSpPr>
          <p:cNvPr id="512" name="Google Shape;512;g298f167bc40_2_60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98f167bc40_2_6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98f167bc40_2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</a:t>
            </a:r>
            <a:endParaRPr/>
          </a:p>
        </p:txBody>
      </p:sp>
      <p:sp>
        <p:nvSpPr>
          <p:cNvPr id="525" name="Google Shape;525;g298f167bc40_2_6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98f167bc40_2_6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98f167bc40_2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Vince</a:t>
            </a:r>
            <a:endParaRPr sz="1100"/>
          </a:p>
        </p:txBody>
      </p:sp>
      <p:sp>
        <p:nvSpPr>
          <p:cNvPr id="537" name="Google Shape;537;g298f167bc40_2_6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98f167bc40_2_6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98f167bc40_2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Vince</a:t>
            </a:r>
            <a:endParaRPr/>
          </a:p>
        </p:txBody>
      </p:sp>
      <p:sp>
        <p:nvSpPr>
          <p:cNvPr id="545" name="Google Shape;545;g298f167bc40_2_6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98f167bc40_2_6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98f167bc40_2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Vince</a:t>
            </a:r>
            <a:endParaRPr/>
          </a:p>
        </p:txBody>
      </p:sp>
      <p:sp>
        <p:nvSpPr>
          <p:cNvPr id="552" name="Google Shape;552;g298f167bc40_2_6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98f167bc40_2_6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98f167bc40_2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Vince</a:t>
            </a:r>
            <a:endParaRPr/>
          </a:p>
        </p:txBody>
      </p:sp>
      <p:sp>
        <p:nvSpPr>
          <p:cNvPr id="560" name="Google Shape;560;g298f167bc40_2_6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98f167bc40_2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/>
              <a:t>Vince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98f167bc40_2_6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8f167bc40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98f167bc40_2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98f167bc40_2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298f167bc40_2_7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98f167bc40_2_7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298f167bc40_2_7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98f167bc40_2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298f167bc40_2_8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98f167bc40_2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g298f167bc40_2_8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98f167bc40_2_8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98f167bc40_2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98f167bc40_2_8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298f167bc40_2_8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98f167bc40_2_8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98f167bc40_2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98f167bc40_2_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98f167bc40_2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98f167bc40_2_8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98f167bc40_2_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98f167bc40_2_8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98f167bc40_2_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98f167bc40_2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98f167bc40_2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98f167bc40_2_9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298f167bc40_2_9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8f167bc40_2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98f167bc40_2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98f167bc40_2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98f167bc40_2_2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98f167bc40_2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98f167bc40_2_2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8f167bc40_2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98f167bc40_2_2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4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4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46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Relationship Id="rId3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Relationship Id="rId3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71757" y="11671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026128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53" name="Google Shape;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1805360" cy="122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4" name="Google Shape;5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1698369" cy="8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026128" cy="692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009800" cy="5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Washington logo"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" id="140" name="Google Shape;14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6" name="Google Shape;15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59" name="Google Shape;15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62" name="Google Shape;1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8" name="Google Shape;1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70" name="Google Shape;17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4" name="Google Shape;18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7" name="Google Shape;18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88" name="Google Shape;18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9" name="Google Shape;18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40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40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4" name="Google Shape;19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5" name="Google Shape;1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4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9" name="Google Shape;19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00" name="Google Shape;20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4" name="Google Shape;20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3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6" name="Google Shape;2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09" name="Google Shape;20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Washington logo" id="210" name="Google Shape;21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" id="211" name="Google Shape;21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14" name="Google Shape;21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5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45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7" name="Google Shape;2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6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20" name="Google Shape;220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2" name="Google Shape;22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6" name="Google Shape;22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27" name="Google Shape;22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8" name="Google Shape;22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4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32" name="Google Shape;23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3" name="Google Shape;23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50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0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38" name="Google Shape;238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9" name="Google Shape;23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1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3" name="Google Shape;24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44" name="Google Shape;24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3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48" name="Google Shape;24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49" name="Google Shape;24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0" name="Google Shape;250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54" name="Google Shape;2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5" name="Google Shape;25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5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5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60" name="Google Shape;26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61" name="Google Shape;26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65" name="Google Shape;265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66" name="Google Shape;26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5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theme" Target="../theme/theme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5" Type="http://schemas.openxmlformats.org/officeDocument/2006/relationships/hyperlink" Target="mailto:gcafco@uw.edu" TargetMode="External"/><Relationship Id="rId6" Type="http://schemas.openxmlformats.org/officeDocument/2006/relationships/hyperlink" Target="mailto:carhodes@uw.edu" TargetMode="External"/><Relationship Id="rId7" Type="http://schemas.openxmlformats.org/officeDocument/2006/relationships/hyperlink" Target="mailto:mramques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mailto:effortreporting@uw.edu" TargetMode="External"/><Relationship Id="rId5" Type="http://schemas.openxmlformats.org/officeDocument/2006/relationships/hyperlink" Target="mailto:efecs@uw.edu" TargetMode="External"/><Relationship Id="rId6" Type="http://schemas.openxmlformats.org/officeDocument/2006/relationships/hyperlink" Target="https://finance.uw.edu/pafc/" TargetMode="External"/><Relationship Id="rId7" Type="http://schemas.openxmlformats.org/officeDocument/2006/relationships/hyperlink" Target="mailto:mgard4@uw.eud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washington.edu/research/tools/sage/guide/" TargetMode="External"/><Relationship Id="rId4" Type="http://schemas.openxmlformats.org/officeDocument/2006/relationships/hyperlink" Target="https://finance.uw.edu/gca/award-lifecycle/award-setup/hold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washington.edu/research/announcements/sage-prioritized-issues-new-features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washington.edu/research/learning/online/index.php/lessons/how-to-set-up-training-grants-in-sage-budget/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washington.edu/research/tools/sage/guide/advances/advance-comments-history/" TargetMode="External"/><Relationship Id="rId4" Type="http://schemas.openxmlformats.org/officeDocument/2006/relationships/hyperlink" Target="https://www.washington.edu/research/tools/sage/guide/awards/awards-comments-history/" TargetMode="External"/><Relationship Id="rId5" Type="http://schemas.openxmlformats.org/officeDocument/2006/relationships/hyperlink" Target="https://www.washington.edu/research/tools/sage/guide/awards/modification-requests/modification-request-header-and-navigation/" TargetMode="External"/><Relationship Id="rId6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washington.edu/research/myresearch-lifecycle/manage/award-changes/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washington.edu/research/faq/asr-created-by-osp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Relationship Id="rId4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washington.edu/research/learning/online/index.php/lessons/how-to-make-a-sage-budget-snapshot/" TargetMode="External"/><Relationship Id="rId4" Type="http://schemas.openxmlformats.org/officeDocument/2006/relationships/hyperlink" Target="https://www.washington.edu/research/learning/online/index.php/lessons/how-to-include-your-sage-budget-snapshot-on-a-sage-modification-request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washington.edu/research/announcements/tips-asr-mod-in-sage/" TargetMode="External"/><Relationship Id="rId4" Type="http://schemas.openxmlformats.org/officeDocument/2006/relationships/hyperlink" Target="https://www.washington.edu/research/faq/asr-created-by-osp/" TargetMode="External"/><Relationship Id="rId5" Type="http://schemas.openxmlformats.org/officeDocument/2006/relationships/hyperlink" Target="https://www.washington.edu/research/learning/online/index.php/lessons/how-to-make-a-sage-budget-snapshot/" TargetMode="External"/><Relationship Id="rId6" Type="http://schemas.openxmlformats.org/officeDocument/2006/relationships/hyperlink" Target="https://www.washington.edu/research/learning/online/index.php/lessons/how-to-include-your-sage-budget-snapshot-on-a-sage-modification-request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finance.uw.edu/gca/gca-home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finance.uw.edu/gca/award-lifecycle/award-setup/modifications" TargetMode="External"/><Relationship Id="rId4" Type="http://schemas.openxmlformats.org/officeDocument/2006/relationships/hyperlink" Target="https://finance.uw.edu/gca/node/1720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finance.uw.edu/gca/known-issues" TargetMode="External"/><Relationship Id="rId4" Type="http://schemas.openxmlformats.org/officeDocument/2006/relationships/hyperlink" Target="https://finance.uw.edu/gca/resources/items-no-longer-managed-gca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finance.uw.edu/gca/sites/default/files/Award%20Portal%20Create%20Ticket_Campus.pdf" TargetMode="External"/><Relationship Id="rId4" Type="http://schemas.openxmlformats.org/officeDocument/2006/relationships/hyperlink" Target="https://finance.uw.edu/gca/award-lifecycle/award-setup/advance-awards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s://finance.uw.edu/gca/award-lifecycle/award-setup/holds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finance.uw.edu/gca/training-outreach/gca-forum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gcahelp@uw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wconnect.uw.edu/finance?id=kb_article_view&amp;sys_kb_id=fa1fb8ee9706f950e88df7300153afe0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Google Shape;272;p5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{2F5966FF-906A-49E9-AFEE-20B3A6E56918}</a:tableStyleId>
              </a:tblPr>
              <a:tblGrid>
                <a:gridCol w="3855600"/>
                <a:gridCol w="3166800"/>
                <a:gridCol w="1425050"/>
                <a:gridCol w="696550"/>
              </a:tblGrid>
              <a:tr h="6556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4194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November 9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, 2023,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00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b="0"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 sz="1300">
                          <a:solidFill>
                            <a:srgbClr val="5F497A"/>
                          </a:solidFill>
                        </a:rPr>
                        <a:t>Click “CC” to Show Captions in your Zoom Controls</a:t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4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43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Kirsten DeFries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Compliance &amp; Operations 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PAFC Hot Topic: Cost Share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SAGE Updates &amp; Tips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Judy Chung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sagehelp@uw.edu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Award &amp; Modification Requests - Tips for Comments &amp; Budgets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 &amp; Vince Gonzalez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</a:t>
                      </a: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Contract Accounting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carhodes@uw.edu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vinceg@uw.edu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 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3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GCA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Vince Gonzalez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vinceg@uw.edu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0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Workday Grant Budget to Actual Report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Dinah Millikin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Stepanka Sirotek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Bilguun Davaasuren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DATAGroup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rgbClr val="0000FF"/>
                          </a:solidFill>
                        </a:rPr>
                        <a:t>datagrp@uw.edu</a:t>
                      </a:r>
                      <a:endParaRPr sz="1000" u="sng">
                        <a:solidFill>
                          <a:srgbClr val="0000FF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52400">
                <a:tc gridSpan="4">
                  <a:txBody>
                    <a:bodyPr/>
                    <a:lstStyle/>
                    <a:p>
                      <a:pPr indent="0" lvl="8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December 14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, 2023 9:00 AM - 10:00 AM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10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Questions about MRAM? email </a:t>
                      </a:r>
                      <a:r>
                        <a:rPr b="0" lang="en" sz="1100" u="sng">
                          <a:solidFill>
                            <a:schemeClr val="hlink"/>
                          </a:solidFill>
                          <a:highlight>
                            <a:schemeClr val="lt1"/>
                          </a:highlight>
                          <a:hlinkClick r:id="rId7"/>
                        </a:rPr>
                        <a:t>mramques@uw.edu</a:t>
                      </a:r>
                      <a:r>
                        <a:rPr b="0" lang="en" sz="110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 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- Issues</a:t>
            </a:r>
            <a:endParaRPr/>
          </a:p>
        </p:txBody>
      </p:sp>
      <p:sp>
        <p:nvSpPr>
          <p:cNvPr id="333" name="Google Shape;333;p6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R1234 Report used to view is not working properly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ticket has been submitted for the issue and a team is working on a fix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may see discrepancies between Cost Share totals in Award Portal and the R1234 Report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initial discrepancy was with the display of Third-Party Cost Share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6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340" name="Google Shape;340;p6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(Compliance/Cost Share questions)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effortreporting@uw.edu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(Effort Questions)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efecs@uw.edu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(Old Effort System/Effort Reporting Questions)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6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8"/>
          <p:cNvSpPr txBox="1"/>
          <p:nvPr>
            <p:ph idx="1" type="body"/>
          </p:nvPr>
        </p:nvSpPr>
        <p:spPr>
          <a:xfrm>
            <a:off x="671757" y="11671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700">
                <a:latin typeface="Encode Sans Black"/>
                <a:ea typeface="Encode Sans Black"/>
                <a:cs typeface="Encode Sans Black"/>
                <a:sym typeface="Encode Sans Black"/>
              </a:rPr>
              <a:t>SAGE UPDATE &amp; TIPS 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47" name="Google Shape;347;p68"/>
          <p:cNvSpPr txBox="1"/>
          <p:nvPr/>
        </p:nvSpPr>
        <p:spPr>
          <a:xfrm>
            <a:off x="671750" y="4363375"/>
            <a:ext cx="66567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 9, 2023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Judy Chung, Office of Research Information Services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RELEASE TIMING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54" name="Google Shape;354;p69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b="1" lang="en"/>
              <a:t>Thursday, November 9, 5:30 - 7:30 p.m. PST</a:t>
            </a:r>
            <a:br>
              <a:rPr lang="en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Release notes will be sent following the release window, covering </a:t>
            </a:r>
            <a:r>
              <a:rPr b="1" lang="en"/>
              <a:t>subawards</a:t>
            </a:r>
            <a:r>
              <a:rPr lang="en"/>
              <a:t>, </a:t>
            </a:r>
            <a:r>
              <a:rPr b="1" lang="en"/>
              <a:t>holds</a:t>
            </a:r>
            <a:r>
              <a:rPr lang="en"/>
              <a:t>, and other significant updates.</a:t>
            </a:r>
            <a:br>
              <a:rPr lang="en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G</a:t>
            </a:r>
            <a:r>
              <a:rPr lang="en"/>
              <a:t>uidance: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User Guides</a:t>
            </a:r>
            <a:endParaRPr>
              <a:solidFill>
                <a:srgbClr val="4B2E83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/>
              <a:t>Holds &amp; Subawards sections will be updated post-release</a:t>
            </a:r>
            <a:endParaRPr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solidFill>
                  <a:srgbClr val="4B2E83"/>
                </a:solidFill>
              </a:rPr>
              <a:t>GCA’s </a:t>
            </a:r>
            <a:r>
              <a:rPr lang="en" u="sng">
                <a:solidFill>
                  <a:srgbClr val="4B2E8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Holds</a:t>
            </a:r>
            <a:r>
              <a:rPr lang="en">
                <a:solidFill>
                  <a:srgbClr val="4B2E83"/>
                </a:solidFill>
              </a:rPr>
              <a:t> guidance</a:t>
            </a:r>
            <a:endParaRPr>
              <a:solidFill>
                <a:srgbClr val="4B2E8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0"/>
          <p:cNvSpPr txBox="1"/>
          <p:nvPr>
            <p:ph idx="1" type="body"/>
          </p:nvPr>
        </p:nvSpPr>
        <p:spPr>
          <a:xfrm>
            <a:off x="671757" y="2953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SUBAWARDS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SEARCH FOR AN AWARD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61" name="Google Shape;361;p70"/>
          <p:cNvSpPr txBox="1"/>
          <p:nvPr>
            <p:ph idx="2" type="body"/>
          </p:nvPr>
        </p:nvSpPr>
        <p:spPr>
          <a:xfrm>
            <a:off x="665900" y="1579500"/>
            <a:ext cx="78600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Subawards can now be submitted via SAGE.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1. First, search for your award.</a:t>
            </a:r>
            <a:endParaRPr/>
          </a:p>
        </p:txBody>
      </p:sp>
      <p:pic>
        <p:nvPicPr>
          <p:cNvPr id="362" name="Google Shape;36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63" y="3330276"/>
            <a:ext cx="7967074" cy="2380600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3" name="Google Shape;363;p70"/>
          <p:cNvSpPr/>
          <p:nvPr/>
        </p:nvSpPr>
        <p:spPr>
          <a:xfrm>
            <a:off x="4635475" y="4216600"/>
            <a:ext cx="1352400" cy="474000"/>
          </a:xfrm>
          <a:prstGeom prst="rect">
            <a:avLst/>
          </a:prstGeom>
          <a:noFill/>
          <a:ln cap="flat" cmpd="sng" w="19050">
            <a:solidFill>
              <a:srgbClr val="4B2E8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SUBAWARDS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SEARCH RESULTS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0" name="Google Shape;370;p71"/>
          <p:cNvSpPr txBox="1"/>
          <p:nvPr>
            <p:ph idx="2" type="body"/>
          </p:nvPr>
        </p:nvSpPr>
        <p:spPr>
          <a:xfrm>
            <a:off x="665900" y="1579500"/>
            <a:ext cx="8184600" cy="49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2. Select the </a:t>
            </a:r>
            <a:r>
              <a:rPr lang="en" sz="2300"/>
              <a:t>award</a:t>
            </a:r>
            <a:r>
              <a:rPr lang="en" sz="2300"/>
              <a:t>. </a:t>
            </a:r>
            <a:endParaRPr sz="2300"/>
          </a:p>
          <a:p>
            <a:pPr indent="-355600" lvl="0" marL="9144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PI and Sponsor Name coming end of Nov.</a:t>
            </a:r>
            <a:endParaRPr sz="2000"/>
          </a:p>
          <a:p>
            <a:pPr indent="-355600" lvl="0" marL="914400" rtl="0" algn="l">
              <a:spcBef>
                <a:spcPts val="100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May see 2 rows if there are both an ADV and ASR. Either can be selected.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371" name="Google Shape;37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435" y="3249548"/>
            <a:ext cx="7005125" cy="2643925"/>
          </a:xfrm>
          <a:prstGeom prst="rect">
            <a:avLst/>
          </a:prstGeom>
          <a:noFill/>
          <a:ln cap="flat" cmpd="sng" w="9525">
            <a:solidFill>
              <a:srgbClr val="4B2E8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SUBAWARDS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EGC1 DATA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78" name="Google Shape;378;p72"/>
          <p:cNvSpPr txBox="1"/>
          <p:nvPr>
            <p:ph idx="2" type="body"/>
          </p:nvPr>
        </p:nvSpPr>
        <p:spPr>
          <a:xfrm>
            <a:off x="665900" y="1579500"/>
            <a:ext cx="8184600" cy="49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3. The associated eGC1 data will auto-populate.</a:t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379" name="Google Shape;37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875" y="2766000"/>
            <a:ext cx="5792225" cy="185297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SUBAWARDS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FUNDING ACTION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86" name="Google Shape;386;p73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Funding Action (FA) validation and lookup is removed.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For legacy subawards, the FA fields will display for reference.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275" y="3691375"/>
            <a:ext cx="5495125" cy="2699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88" name="Google Shape;388;p73"/>
          <p:cNvSpPr/>
          <p:nvPr/>
        </p:nvSpPr>
        <p:spPr>
          <a:xfrm>
            <a:off x="3317500" y="5505075"/>
            <a:ext cx="2153700" cy="885900"/>
          </a:xfrm>
          <a:prstGeom prst="rect">
            <a:avLst/>
          </a:prstGeom>
          <a:noFill/>
          <a:ln cap="flat" cmpd="sng" w="19050">
            <a:solidFill>
              <a:srgbClr val="33006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HOLDS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CAMPUS VIEW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95" name="Google Shape;395;p74"/>
          <p:cNvSpPr txBox="1"/>
          <p:nvPr>
            <p:ph idx="2" type="body"/>
          </p:nvPr>
        </p:nvSpPr>
        <p:spPr>
          <a:xfrm>
            <a:off x="665900" y="1579500"/>
            <a:ext cx="8184600" cy="51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and GCA can now set holds on both Award Setup and Modification Requests.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Campus users will see a blue banner at the top of requests if holds are applied.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25" y="3566463"/>
            <a:ext cx="8515149" cy="2033265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HOLDS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DETAILS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3" name="Google Shape;403;p75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View hold details in the Comments &amp; History section of the request.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i="1" lang="en"/>
              <a:t>Future release</a:t>
            </a:r>
            <a:r>
              <a:rPr lang="en"/>
              <a:t>: Display a hold indicator </a:t>
            </a:r>
            <a:br>
              <a:rPr lang="en"/>
            </a:br>
            <a:r>
              <a:rPr lang="en"/>
              <a:t>on request list</a:t>
            </a:r>
            <a:endParaRPr/>
          </a:p>
        </p:txBody>
      </p:sp>
      <p:pic>
        <p:nvPicPr>
          <p:cNvPr id="404" name="Google Shape;404;p75"/>
          <p:cNvPicPr preferRelativeResize="0"/>
          <p:nvPr/>
        </p:nvPicPr>
        <p:blipFill rotWithShape="1">
          <a:blip r:embed="rId3">
            <a:alphaModFix/>
          </a:blip>
          <a:srcRect b="0" l="0" r="12701" t="0"/>
          <a:stretch/>
        </p:blipFill>
        <p:spPr>
          <a:xfrm>
            <a:off x="850275" y="2646625"/>
            <a:ext cx="7603076" cy="2158500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8"/>
          <p:cNvSpPr txBox="1"/>
          <p:nvPr>
            <p:ph idx="1" type="body"/>
          </p:nvPr>
        </p:nvSpPr>
        <p:spPr>
          <a:xfrm>
            <a:off x="692029" y="1289304"/>
            <a:ext cx="7094100" cy="23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COMPLIANCE HOT TOPIC: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IN WORKDAY</a:t>
            </a:r>
            <a:endParaRPr/>
          </a:p>
        </p:txBody>
      </p:sp>
      <p:sp>
        <p:nvSpPr>
          <p:cNvPr id="278" name="Google Shape;278;p58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REQUIRED FIELDS: SAGE BUDGET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11" name="Google Shape;411;p76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Required fields in SAGE Budget worksheet settings now display an asterisk and highlighting when left blank.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2" name="Google Shape;41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488" y="3184300"/>
            <a:ext cx="7803125" cy="3488900"/>
          </a:xfrm>
          <a:prstGeom prst="rect">
            <a:avLst/>
          </a:prstGeom>
          <a:noFill/>
          <a:ln cap="flat" cmpd="sng" w="12700">
            <a:solidFill>
              <a:srgbClr val="4B2E83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REQUIRED FIELDS: SAGE </a:t>
            </a: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BUDGET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19" name="Google Shape;419;p77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 validation message now reminds users to add a Principal Investigator to each Worksheet.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0" name="Google Shape;420;p77"/>
          <p:cNvPicPr preferRelativeResize="0"/>
          <p:nvPr/>
        </p:nvPicPr>
        <p:blipFill rotWithShape="1">
          <a:blip r:embed="rId3">
            <a:alphaModFix/>
          </a:blip>
          <a:srcRect b="43908" l="24606" r="5823" t="39689"/>
          <a:stretch/>
        </p:blipFill>
        <p:spPr>
          <a:xfrm>
            <a:off x="891550" y="2877600"/>
            <a:ext cx="7360925" cy="1237226"/>
          </a:xfrm>
          <a:prstGeom prst="rect">
            <a:avLst/>
          </a:prstGeom>
          <a:noFill/>
          <a:ln cap="flat" cmpd="sng" w="9525">
            <a:solidFill>
              <a:srgbClr val="4B2E8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REQUIRED FIELDS: AWARD SETUP REQUESTS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27" name="Google Shape;427;p78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</a:t>
            </a:r>
            <a:r>
              <a:rPr lang="en"/>
              <a:t>equired ASR information is also now indicated with an asterisk and red highlighting if left blank.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		Sample: </a:t>
            </a:r>
            <a:endParaRPr sz="1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324" y="2877600"/>
            <a:ext cx="5651350" cy="3670625"/>
          </a:xfrm>
          <a:prstGeom prst="rect">
            <a:avLst/>
          </a:prstGeom>
          <a:noFill/>
          <a:ln cap="flat" cmpd="sng" w="12700">
            <a:solidFill>
              <a:srgbClr val="4B2E83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79"/>
          <p:cNvPicPr preferRelativeResize="0"/>
          <p:nvPr/>
        </p:nvPicPr>
        <p:blipFill rotWithShape="1">
          <a:blip r:embed="rId3">
            <a:alphaModFix/>
          </a:blip>
          <a:srcRect b="5825" l="3748" r="2767" t="75749"/>
          <a:stretch/>
        </p:blipFill>
        <p:spPr>
          <a:xfrm>
            <a:off x="297750" y="2605150"/>
            <a:ext cx="8548498" cy="748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35" name="Google Shape;435;p7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MISCELLANEOUS UPDATES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36" name="Google Shape;436;p79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eGC1 status now changes from “Approved” to “Awarded” when an ASR is updated to “Processed.”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Accessibility improvements, including increased font size, implemented.</a:t>
            </a:r>
            <a:br>
              <a:rPr lang="en"/>
            </a:b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Various bug fixes addressed.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79"/>
          <p:cNvSpPr/>
          <p:nvPr/>
        </p:nvSpPr>
        <p:spPr>
          <a:xfrm>
            <a:off x="4447350" y="2605150"/>
            <a:ext cx="542700" cy="748500"/>
          </a:xfrm>
          <a:prstGeom prst="rect">
            <a:avLst/>
          </a:prstGeom>
          <a:noFill/>
          <a:ln cap="flat" cmpd="sng" w="19050">
            <a:solidFill>
              <a:srgbClr val="33006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WHAT’S NEXT?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44" name="Google Shape;444;p80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Additional SAGE release: </a:t>
            </a:r>
            <a:r>
              <a:rPr lang="en"/>
              <a:t>November 30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Award search and </a:t>
            </a:r>
            <a:r>
              <a:rPr lang="en"/>
              <a:t>expanded filtering capabilities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Display of more helpful detail in Award Request lists</a:t>
            </a:r>
            <a:endParaRPr/>
          </a:p>
          <a:p>
            <a:pPr indent="-342900" lvl="2" marL="1371600" rtl="0" algn="l">
              <a:spcBef>
                <a:spcPts val="1000"/>
              </a:spcBef>
              <a:spcAft>
                <a:spcPts val="0"/>
              </a:spcAft>
              <a:buSzPts val="1800"/>
              <a:buChar char="&gt;"/>
            </a:pPr>
            <a:r>
              <a:rPr lang="en"/>
              <a:t>PI, short title, Workday award number, cost center, sponsor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Advance Extension fix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SAGE Budget export to include cost center, worksheet PI, and security grant hierarchy for worksheets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Infrastructure improvements to improve stability and performance </a:t>
            </a:r>
            <a:br>
              <a:rPr lang="en"/>
            </a:b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Reference the </a:t>
            </a:r>
            <a:r>
              <a:rPr lang="en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Prioritized Issues &amp; New Features</a:t>
            </a:r>
            <a:r>
              <a:rPr lang="en">
                <a:solidFill>
                  <a:srgbClr val="4B2E83"/>
                </a:solidFill>
              </a:rPr>
              <a:t> page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TRAINING UPDATES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51" name="Google Shape;451;p81"/>
          <p:cNvSpPr txBox="1"/>
          <p:nvPr>
            <p:ph idx="2" type="body"/>
          </p:nvPr>
        </p:nvSpPr>
        <p:spPr>
          <a:xfrm>
            <a:off x="665900" y="1579500"/>
            <a:ext cx="81846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b="1" lang="en"/>
              <a:t>New!</a:t>
            </a:r>
            <a:r>
              <a:rPr lang="en"/>
              <a:t> </a:t>
            </a:r>
            <a:r>
              <a:rPr lang="en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Set Up Training Grants in SAGE Budget Job Aid</a:t>
            </a:r>
            <a:endParaRPr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4287" y="2486975"/>
            <a:ext cx="7247276" cy="4225124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3700">
                <a:latin typeface="Encode Sans Black"/>
                <a:ea typeface="Encode Sans Black"/>
                <a:cs typeface="Encode Sans Black"/>
                <a:sym typeface="Encode Sans Black"/>
              </a:rPr>
              <a:t>Award &amp; Modification Requests - Tips for Comments &amp; Budgets</a:t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t/>
            </a:r>
            <a:endParaRPr sz="37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58" name="Google Shape;458;p82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November 2023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Vince Gonzalez, Associate Director, Grant and Contract Accounting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Carol Rhodes, Director</a:t>
            </a:r>
            <a:r>
              <a:rPr lang="en"/>
              <a:t>,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8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COMMENTS &amp; HISTORY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65" name="Google Shape;465;p83"/>
          <p:cNvSpPr txBox="1"/>
          <p:nvPr>
            <p:ph idx="2" type="body"/>
          </p:nvPr>
        </p:nvSpPr>
        <p:spPr>
          <a:xfrm>
            <a:off x="665900" y="1579500"/>
            <a:ext cx="5085000" cy="4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Location to provide information to OSP and GCA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</a:t>
            </a:r>
            <a:r>
              <a:rPr lang="en"/>
              <a:t>ottom left side of </a:t>
            </a:r>
            <a:r>
              <a:rPr lang="en" u="sng">
                <a:solidFill>
                  <a:schemeClr val="hlink"/>
                </a:solidFill>
                <a:hlinkClick r:id="rId3"/>
              </a:rPr>
              <a:t>Advance Requests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4"/>
              </a:rPr>
              <a:t>Award Setup Requests</a:t>
            </a:r>
            <a:r>
              <a:rPr lang="en"/>
              <a:t>, and </a:t>
            </a:r>
            <a:r>
              <a:rPr lang="en" u="sng">
                <a:solidFill>
                  <a:schemeClr val="hlink"/>
                </a:solidFill>
                <a:hlinkClick r:id="rId5"/>
              </a:rPr>
              <a:t>Modifications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6" name="Google Shape;466;p83"/>
          <p:cNvPicPr preferRelativeResize="0"/>
          <p:nvPr/>
        </p:nvPicPr>
        <p:blipFill rotWithShape="1">
          <a:blip r:embed="rId6">
            <a:alphaModFix/>
          </a:blip>
          <a:srcRect b="0" l="1032" r="72836" t="26199"/>
          <a:stretch/>
        </p:blipFill>
        <p:spPr>
          <a:xfrm>
            <a:off x="5967950" y="1530425"/>
            <a:ext cx="2798848" cy="331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67" name="Google Shape;467;p83"/>
          <p:cNvSpPr/>
          <p:nvPr/>
        </p:nvSpPr>
        <p:spPr>
          <a:xfrm>
            <a:off x="5973950" y="4395475"/>
            <a:ext cx="2343000" cy="372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68" name="Google Shape;468;p83"/>
          <p:cNvSpPr/>
          <p:nvPr/>
        </p:nvSpPr>
        <p:spPr>
          <a:xfrm rot="8100000">
            <a:off x="7549716" y="3814268"/>
            <a:ext cx="744583" cy="3725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COMMENTS &amp; HISTORY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>
                <a:latin typeface="Encode Sans"/>
                <a:ea typeface="Encode Sans"/>
                <a:cs typeface="Encode Sans"/>
                <a:sym typeface="Encode Sans"/>
              </a:rPr>
              <a:t>Character Limit Awareness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75" name="Google Shape;475;p8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48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Be aware of character limits!</a:t>
            </a:r>
            <a:endParaRPr sz="27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Comments allow for 1000 characters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/>
              <a:t>Returns and </a:t>
            </a:r>
            <a:r>
              <a:rPr lang="en" sz="2300"/>
              <a:t>Resubmitted</a:t>
            </a:r>
            <a:endParaRPr sz="23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When GCA returns an item, 300 character limit</a:t>
            </a:r>
            <a:endParaRPr sz="2100"/>
          </a:p>
          <a:p>
            <a:pPr indent="-361950" lvl="2" marL="1371600" rtl="0" algn="l">
              <a:spcBef>
                <a:spcPts val="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When campus resubmits an item, 300 character limit </a:t>
            </a:r>
            <a:endParaRPr sz="2100"/>
          </a:p>
          <a:p>
            <a:pPr indent="0" lvl="0" marL="13716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Text entered into pop-up windows appears in Comments &amp; History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SAMPLE COMMENTS </a:t>
            </a: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Clinical Trial Amendments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300">
                <a:latin typeface="Encode Sans"/>
                <a:ea typeface="Encode Sans"/>
                <a:cs typeface="Encode Sans"/>
                <a:sym typeface="Encode Sans"/>
              </a:rPr>
              <a:t>Providing OSP with Required Information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82" name="Google Shape;482;p85"/>
          <p:cNvSpPr txBox="1"/>
          <p:nvPr>
            <p:ph idx="2" type="body"/>
          </p:nvPr>
        </p:nvSpPr>
        <p:spPr>
          <a:xfrm>
            <a:off x="744075" y="1986550"/>
            <a:ext cx="4786800" cy="4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48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Primary purpose of change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Current sponsor contact info.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Do changes add or subtract $$?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If yes</a:t>
            </a:r>
            <a:r>
              <a:rPr lang="en"/>
              <a:t>,</a:t>
            </a:r>
            <a:r>
              <a:rPr lang="en" sz="2000"/>
              <a:t> indicate modified sponsor total all spending periods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Budget changes greater than 10%?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sz="2000"/>
              <a:t>If yes</a:t>
            </a:r>
            <a:r>
              <a:rPr lang="en"/>
              <a:t>,</a:t>
            </a:r>
            <a:r>
              <a:rPr lang="en" sz="2000"/>
              <a:t> UW Clinical Trials Office review &amp; their approval attached to MOD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483" name="Google Shape;483;p85"/>
          <p:cNvSpPr txBox="1"/>
          <p:nvPr/>
        </p:nvSpPr>
        <p:spPr>
          <a:xfrm>
            <a:off x="685800" y="1524000"/>
            <a:ext cx="818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Information required for OSP to review and approve any </a:t>
            </a:r>
            <a:r>
              <a:rPr lang="en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Changes to Clinical Trials</a:t>
            </a:r>
            <a:r>
              <a:rPr lang="en" sz="2000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/>
          </a:p>
        </p:txBody>
      </p:sp>
      <p:pic>
        <p:nvPicPr>
          <p:cNvPr id="484" name="Google Shape;484;p85"/>
          <p:cNvPicPr preferRelativeResize="0"/>
          <p:nvPr/>
        </p:nvPicPr>
        <p:blipFill rotWithShape="1">
          <a:blip r:embed="rId4">
            <a:alphaModFix/>
          </a:blip>
          <a:srcRect b="6057" l="26219" r="5748" t="3942"/>
          <a:stretch/>
        </p:blipFill>
        <p:spPr>
          <a:xfrm>
            <a:off x="5448550" y="2425400"/>
            <a:ext cx="3523475" cy="32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5"/>
          <p:cNvSpPr/>
          <p:nvPr/>
        </p:nvSpPr>
        <p:spPr>
          <a:xfrm>
            <a:off x="6469575" y="2985950"/>
            <a:ext cx="8376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</a:rPr>
              <a:t>firstname last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486" name="Google Shape;486;p85"/>
          <p:cNvSpPr/>
          <p:nvPr/>
        </p:nvSpPr>
        <p:spPr>
          <a:xfrm>
            <a:off x="7653700" y="3156050"/>
            <a:ext cx="10251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</a:rPr>
              <a:t>(425(123-444</a:t>
            </a:r>
            <a:endParaRPr sz="900">
              <a:solidFill>
                <a:srgbClr val="666666"/>
              </a:solidFill>
            </a:endParaRPr>
          </a:p>
        </p:txBody>
      </p:sp>
      <p:sp>
        <p:nvSpPr>
          <p:cNvPr id="487" name="Google Shape;487;p85"/>
          <p:cNvSpPr/>
          <p:nvPr/>
        </p:nvSpPr>
        <p:spPr>
          <a:xfrm>
            <a:off x="5669800" y="3684725"/>
            <a:ext cx="1880100" cy="170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EBEBE"/>
              </a:gs>
            </a:gsLst>
            <a:lin ang="5400012" scaled="0"/>
          </a:gra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contact@xyzfg.edu</a:t>
            </a:r>
            <a:endParaRPr sz="1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– Current State</a:t>
            </a:r>
            <a:endParaRPr/>
          </a:p>
        </p:txBody>
      </p:sp>
      <p:sp>
        <p:nvSpPr>
          <p:cNvPr id="284" name="Google Shape;284;p5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is now 100% documented in Workday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eFECS data is in the archiving process and cannot be changed going forward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All eFECS Cost Share data now resides in Workday for active Awards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59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EXAMPLE COMMENTS </a:t>
            </a: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-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MODIFICATIONS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94" name="Google Shape;494;p8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“I revised the SAGE Budget to match the initial awarded increment of $4,538,270. I also attached the approval email. See </a:t>
            </a:r>
            <a:r>
              <a:rPr i="1" lang="en" sz="2100"/>
              <a:t>link to SAGE Budget snapshot</a:t>
            </a:r>
            <a:r>
              <a:rPr lang="en" sz="1900"/>
              <a:t>”</a:t>
            </a:r>
            <a:endParaRPr sz="19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“When the Mod request is forwarded to GCA please include the note that a CI is needed in order to claim the first payment in the amount of $112,500, ACH #903710050306813, received 10/5/23.”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>
                <a:latin typeface="Encode Sans Black"/>
                <a:ea typeface="Encode Sans Black"/>
                <a:cs typeface="Encode Sans Black"/>
                <a:sym typeface="Encode Sans Black"/>
              </a:rPr>
              <a:t>AWARD SETUP REQUESTS CREATED BY OSP</a:t>
            </a:r>
            <a:endParaRPr sz="270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>
                <a:latin typeface="Encode Sans"/>
                <a:ea typeface="Encode Sans"/>
                <a:cs typeface="Encode Sans"/>
                <a:sym typeface="Encode Sans"/>
              </a:rPr>
              <a:t>FAQ will be Linked in Comments</a:t>
            </a:r>
            <a:endParaRPr sz="27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1" name="Google Shape;501;p87"/>
          <p:cNvSpPr txBox="1"/>
          <p:nvPr>
            <p:ph idx="2" type="body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hlinkClick r:id="rId3"/>
              </a:rPr>
              <a:t>What do I do when I receive an Award Setup Request created by OSP? </a:t>
            </a:r>
            <a:endParaRPr sz="2500"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OSP setup includes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eGC1 selection, attaching </a:t>
            </a:r>
            <a:r>
              <a:rPr lang="en"/>
              <a:t>award document, total amount</a:t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Campus completes remainder visible to them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Including SAGE budget data</a:t>
            </a:r>
            <a:endParaRPr/>
          </a:p>
          <a:p>
            <a:pPr indent="0" lvl="0" marL="9144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When you (campus) complete the fields available to you on the ASR, OSP (&amp; GCA) reviewers have more work to do, such as completing fields for OSP/GCA use, not visible to you until processed.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QUESTIONS ABOUT RETURNED ITEMS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08" name="Google Shape;508;p8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3000"/>
              <a:t>Have a question about </a:t>
            </a:r>
            <a:r>
              <a:rPr lang="en" sz="3000"/>
              <a:t>a</a:t>
            </a:r>
            <a:r>
              <a:rPr lang="en" sz="3000"/>
              <a:t> returned item?</a:t>
            </a:r>
            <a:endParaRPr sz="3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600"/>
              <a:t>Read the comments first. Still have questions? </a:t>
            </a:r>
            <a:endParaRPr sz="2600"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Item returned by GCA? Email gcahelp@uw.edu or send Award Portal ticket</a:t>
            </a:r>
            <a:endParaRPr sz="2400"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sz="2400"/>
              <a:t>Item returned by OSP?</a:t>
            </a:r>
            <a:r>
              <a:rPr lang="en" sz="2400"/>
              <a:t>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Email OSP reviewer who returned the item to you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Find your OSP Reviewer name in the Comments &amp; History or in the Award Requests List </a:t>
            </a:r>
            <a:endParaRPr sz="2400" strike="sngStrik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9"/>
          <p:cNvSpPr/>
          <p:nvPr/>
        </p:nvSpPr>
        <p:spPr>
          <a:xfrm>
            <a:off x="7009275" y="5320000"/>
            <a:ext cx="2407800" cy="165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8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ITEM RETURNED BY GCA OR OSP?</a:t>
            </a:r>
            <a:endParaRPr sz="2300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516" name="Google Shape;516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50" y="2576125"/>
            <a:ext cx="4709925" cy="4200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7" name="Google Shape;517;p89"/>
          <p:cNvPicPr preferRelativeResize="0"/>
          <p:nvPr/>
        </p:nvPicPr>
        <p:blipFill rotWithShape="1">
          <a:blip r:embed="rId4">
            <a:alphaModFix/>
          </a:blip>
          <a:srcRect b="0" l="47396" r="0" t="0"/>
          <a:stretch/>
        </p:blipFill>
        <p:spPr>
          <a:xfrm>
            <a:off x="5997301" y="2576124"/>
            <a:ext cx="2519334" cy="4200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18" name="Google Shape;518;p89"/>
          <p:cNvSpPr/>
          <p:nvPr/>
        </p:nvSpPr>
        <p:spPr>
          <a:xfrm>
            <a:off x="606300" y="5553950"/>
            <a:ext cx="2242500" cy="390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89"/>
          <p:cNvSpPr/>
          <p:nvPr/>
        </p:nvSpPr>
        <p:spPr>
          <a:xfrm>
            <a:off x="6405500" y="5851525"/>
            <a:ext cx="1919700" cy="668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89"/>
          <p:cNvSpPr/>
          <p:nvPr/>
        </p:nvSpPr>
        <p:spPr>
          <a:xfrm>
            <a:off x="3219400" y="4665850"/>
            <a:ext cx="1919700" cy="740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89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Check the Approvals graph for whether OSP or GCA returned the item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90"/>
          <p:cNvSpPr/>
          <p:nvPr/>
        </p:nvSpPr>
        <p:spPr>
          <a:xfrm>
            <a:off x="7009275" y="5320000"/>
            <a:ext cx="2407800" cy="165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9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FINDING YOUR OSP REVIEWER</a:t>
            </a:r>
            <a:endParaRPr/>
          </a:p>
        </p:txBody>
      </p:sp>
      <p:sp>
        <p:nvSpPr>
          <p:cNvPr id="529" name="Google Shape;529;p9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Find your OSP </a:t>
            </a:r>
            <a:r>
              <a:rPr lang="en"/>
              <a:t>reviewer </a:t>
            </a:r>
            <a:r>
              <a:rPr lang="en"/>
              <a:t>in the Comments &amp; History Section or in the Award Requests list</a:t>
            </a:r>
            <a:endParaRPr/>
          </a:p>
        </p:txBody>
      </p:sp>
      <p:pic>
        <p:nvPicPr>
          <p:cNvPr id="530" name="Google Shape;530;p90"/>
          <p:cNvPicPr preferRelativeResize="0"/>
          <p:nvPr/>
        </p:nvPicPr>
        <p:blipFill rotWithShape="1">
          <a:blip r:embed="rId3">
            <a:alphaModFix/>
          </a:blip>
          <a:srcRect b="42650" l="0" r="0" t="0"/>
          <a:stretch/>
        </p:blipFill>
        <p:spPr>
          <a:xfrm>
            <a:off x="1054100" y="2701775"/>
            <a:ext cx="7419899" cy="18222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1" name="Google Shape;531;p90"/>
          <p:cNvSpPr/>
          <p:nvPr/>
        </p:nvSpPr>
        <p:spPr>
          <a:xfrm>
            <a:off x="1213850" y="3558325"/>
            <a:ext cx="7087800" cy="687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500" y="4737925"/>
            <a:ext cx="7419899" cy="198913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90"/>
          <p:cNvSpPr/>
          <p:nvPr/>
        </p:nvSpPr>
        <p:spPr>
          <a:xfrm>
            <a:off x="7352300" y="5276900"/>
            <a:ext cx="1014900" cy="13749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TIPS FOR ADVANCE REQUESTS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40" name="Google Shape;540;p91"/>
          <p:cNvSpPr txBox="1"/>
          <p:nvPr>
            <p:ph idx="2" type="body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Include the Grant Security Hierarchy in the Comments &amp; History</a:t>
            </a:r>
            <a:endParaRPr sz="1800"/>
          </a:p>
        </p:txBody>
      </p:sp>
      <p:pic>
        <p:nvPicPr>
          <p:cNvPr id="541" name="Google Shape;54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288" y="2159001"/>
            <a:ext cx="7269426" cy="32382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48" name="Google Shape;548;p92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Use the SAGE Budget Snapshot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Include all information GCA needs to update Workday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Grant Security Hierarchy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Cost Center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Principal Investigator (Grant)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Excel export does not include Grant Security Hierarchy and Cost Center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Review SAGE Budget Snapshot: 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3"/>
              </a:rPr>
              <a:t>How to Make a SAGE Budget Snapshot</a:t>
            </a:r>
            <a:r>
              <a:rPr lang="en"/>
              <a:t> </a:t>
            </a:r>
            <a:endParaRPr/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hlinkClick r:id="rId4"/>
              </a:rPr>
              <a:t>How to Include Your SAGE Budget Snapshot on a SAGE Modification Request</a:t>
            </a:r>
            <a:r>
              <a:rPr lang="en"/>
              <a:t>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9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BUDGETS: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BUDGET SNAPSHOT EXAMPLE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55" name="Google Shape;555;p93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6" name="Google Shape;556;p93"/>
          <p:cNvPicPr preferRelativeResize="0"/>
          <p:nvPr/>
        </p:nvPicPr>
        <p:blipFill rotWithShape="1">
          <a:blip r:embed="rId3">
            <a:alphaModFix/>
          </a:blip>
          <a:srcRect b="1768" l="0" r="0" t="0"/>
          <a:stretch/>
        </p:blipFill>
        <p:spPr>
          <a:xfrm>
            <a:off x="583275" y="1693775"/>
            <a:ext cx="8196302" cy="42275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COMMUNICATING YOUR BUDGETS: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>
                <a:latin typeface="Encode Sans Black"/>
                <a:ea typeface="Encode Sans Black"/>
                <a:cs typeface="Encode Sans Black"/>
                <a:sym typeface="Encode Sans Black"/>
              </a:rPr>
              <a:t>PRIMARY WORKSHEET EXAMPLE</a:t>
            </a:r>
            <a:endParaRPr sz="26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63" name="Google Shape;563;p94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4" name="Google Shape;564;p94"/>
          <p:cNvPicPr preferRelativeResize="0"/>
          <p:nvPr/>
        </p:nvPicPr>
        <p:blipFill rotWithShape="1">
          <a:blip r:embed="rId3">
            <a:alphaModFix/>
          </a:blip>
          <a:srcRect b="0" l="1195" r="48789" t="11652"/>
          <a:stretch/>
        </p:blipFill>
        <p:spPr>
          <a:xfrm>
            <a:off x="803725" y="1565250"/>
            <a:ext cx="4055921" cy="5222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5" name="Google Shape;565;p94"/>
          <p:cNvSpPr/>
          <p:nvPr/>
        </p:nvSpPr>
        <p:spPr>
          <a:xfrm>
            <a:off x="1362450" y="3909200"/>
            <a:ext cx="3345000" cy="7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4"/>
          <p:cNvSpPr/>
          <p:nvPr/>
        </p:nvSpPr>
        <p:spPr>
          <a:xfrm>
            <a:off x="1362450" y="4718375"/>
            <a:ext cx="3345000" cy="801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7" name="Google Shape;567;p94"/>
          <p:cNvCxnSpPr>
            <a:stCxn id="566" idx="3"/>
          </p:cNvCxnSpPr>
          <p:nvPr/>
        </p:nvCxnSpPr>
        <p:spPr>
          <a:xfrm>
            <a:off x="4707450" y="5119025"/>
            <a:ext cx="1191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568" name="Google Shape;568;p94"/>
          <p:cNvSpPr txBox="1"/>
          <p:nvPr/>
        </p:nvSpPr>
        <p:spPr>
          <a:xfrm>
            <a:off x="5990550" y="3863450"/>
            <a:ext cx="25815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2E83"/>
                </a:solidFill>
              </a:rPr>
              <a:t>Cost Center Receiving Funding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569" name="Google Shape;569;p94"/>
          <p:cNvSpPr txBox="1"/>
          <p:nvPr/>
        </p:nvSpPr>
        <p:spPr>
          <a:xfrm>
            <a:off x="5990450" y="4809175"/>
            <a:ext cx="19857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2E83"/>
                </a:solidFill>
              </a:rPr>
              <a:t>Workday Security Grant Hierarchy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570" name="Google Shape;570;p94"/>
          <p:cNvSpPr txBox="1"/>
          <p:nvPr/>
        </p:nvSpPr>
        <p:spPr>
          <a:xfrm>
            <a:off x="5990550" y="2685738"/>
            <a:ext cx="28659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B2E83"/>
                </a:solidFill>
              </a:rPr>
              <a:t>Reminder</a:t>
            </a:r>
            <a:r>
              <a:rPr lang="en">
                <a:solidFill>
                  <a:srgbClr val="4B2E83"/>
                </a:solidFill>
              </a:rPr>
              <a:t>: Your Primary Worksheet title will be the name of the corresponding Award Line in Workday</a:t>
            </a:r>
            <a:endParaRPr>
              <a:solidFill>
                <a:srgbClr val="4B2E83"/>
              </a:solidFill>
            </a:endParaRPr>
          </a:p>
        </p:txBody>
      </p:sp>
      <p:sp>
        <p:nvSpPr>
          <p:cNvPr id="571" name="Google Shape;571;p94"/>
          <p:cNvSpPr/>
          <p:nvPr/>
        </p:nvSpPr>
        <p:spPr>
          <a:xfrm>
            <a:off x="1362450" y="3167825"/>
            <a:ext cx="3345000" cy="580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2" name="Google Shape;572;p94"/>
          <p:cNvCxnSpPr>
            <a:stCxn id="571" idx="3"/>
            <a:endCxn id="570" idx="1"/>
          </p:cNvCxnSpPr>
          <p:nvPr/>
        </p:nvCxnSpPr>
        <p:spPr>
          <a:xfrm flipH="1" rot="10800000">
            <a:off x="4707450" y="3086375"/>
            <a:ext cx="1283100" cy="3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573" name="Google Shape;573;p94"/>
          <p:cNvCxnSpPr>
            <a:stCxn id="568" idx="1"/>
            <a:endCxn id="565" idx="3"/>
          </p:cNvCxnSpPr>
          <p:nvPr/>
        </p:nvCxnSpPr>
        <p:spPr>
          <a:xfrm rot="10800000">
            <a:off x="4707450" y="4264100"/>
            <a:ext cx="1283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79" name="Google Shape;579;p9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b="1" lang="en"/>
              <a:t>Updated</a:t>
            </a:r>
            <a:r>
              <a:rPr lang="en"/>
              <a:t> </a:t>
            </a:r>
            <a:r>
              <a:rPr lang="en"/>
              <a:t>- </a:t>
            </a:r>
            <a:r>
              <a:rPr lang="en" u="sng">
                <a:solidFill>
                  <a:schemeClr val="hlink"/>
                </a:solidFill>
                <a:hlinkClick r:id="rId3"/>
              </a:rPr>
              <a:t>Tips for Success: Award Setup &amp; Modification Requests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b="1" lang="en"/>
              <a:t>New</a:t>
            </a:r>
            <a:r>
              <a:rPr lang="en"/>
              <a:t> - </a:t>
            </a:r>
            <a:r>
              <a:rPr lang="en" u="sng">
                <a:solidFill>
                  <a:schemeClr val="hlink"/>
                </a:solidFill>
                <a:hlinkClick r:id="rId4"/>
              </a:rPr>
              <a:t>What do I do when I receive an Award Setup Request from OSP?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SAGE BUDGET SNAPSHOTS</a:t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Make a SAGE Budget Snapshot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to Include Your SAGE Budget Snapshot on a SAGE Modification Request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To Document Cost Share in Workday</a:t>
            </a:r>
            <a:endParaRPr/>
          </a:p>
        </p:txBody>
      </p:sp>
      <p:sp>
        <p:nvSpPr>
          <p:cNvPr id="291" name="Google Shape;291;p60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Expenditures incurred after July 1, 2023: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Wages: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Payroll must be allocated to the applicable Cost Share Award Line Worktags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Non-Wages: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The costs must be charged to the applicable Cost Share Award Line Worktags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3</a:t>
            </a:r>
            <a:r>
              <a:rPr baseline="30000" lang="en"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Party CS: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Submit contribution letters to GCA (same as old process)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Subaward CS: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Submit sub invoices with cost share amounts to GCA (same as old process)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Unrecovered Indirect Costs (UIDC):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GCA updates amount based on Award spend (same as old process)</a:t>
            </a:r>
            <a:endParaRPr/>
          </a:p>
        </p:txBody>
      </p:sp>
      <p:sp>
        <p:nvSpPr>
          <p:cNvPr id="292" name="Google Shape;292;p60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6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/>
              <a:t>GCA UPDATE</a:t>
            </a:r>
            <a:endParaRPr/>
          </a:p>
        </p:txBody>
      </p:sp>
      <p:sp>
        <p:nvSpPr>
          <p:cNvPr id="585" name="Google Shape;585;p96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Vince Gonzalez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Associate Director, Grant &amp; Contract Accounting</a:t>
            </a:r>
            <a:endParaRPr sz="1600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November 9,</a:t>
            </a:r>
            <a:r>
              <a:rPr b="0" i="0" lang="en" sz="1600" u="none" cap="none" strike="noStrik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 2023 MRAM</a:t>
            </a:r>
            <a:endParaRPr b="0" i="0" sz="1600" u="none" cap="none" strike="noStrik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TOPICS</a:t>
            </a:r>
            <a:endParaRPr/>
          </a:p>
        </p:txBody>
      </p:sp>
      <p:sp>
        <p:nvSpPr>
          <p:cNvPr id="591" name="Google Shape;591;p97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G</a:t>
            </a:r>
            <a:r>
              <a:rPr lang="en"/>
              <a:t>CA Status Update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Urgent Requests for Award Setup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New webpage for known issues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Advance Extension </a:t>
            </a:r>
            <a:r>
              <a:rPr lang="en">
                <a:solidFill>
                  <a:schemeClr val="dk1"/>
                </a:solidFill>
              </a:rPr>
              <a:t>Temporary </a:t>
            </a:r>
            <a:r>
              <a:rPr lang="en"/>
              <a:t>Process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Holds on Award Setup Requests and Modification Requests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STATUS UPDATE: BACKLOGS</a:t>
            </a:r>
            <a:endParaRPr/>
          </a:p>
        </p:txBody>
      </p:sp>
      <p:sp>
        <p:nvSpPr>
          <p:cNvPr id="597" name="Google Shape;597;p98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As of Monday, November 6: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Award Setup: 1,682 unprocessed items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Invoicing: Working on metrics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Reporting: 419 backlog reports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Closing: 3,405 backlog closings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Customer Service: 5 day response time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All backlog volumes are now posted weekly to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 Homepage</a:t>
            </a:r>
            <a:endParaRPr>
              <a:solidFill>
                <a:schemeClr val="accent6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STATUS UPDATE: BY PROCESS</a:t>
            </a:r>
            <a:endParaRPr/>
          </a:p>
        </p:txBody>
      </p:sp>
      <p:sp>
        <p:nvSpPr>
          <p:cNvPr id="603" name="Google Shape;603;p99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Award Setup: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Advance </a:t>
            </a:r>
            <a:r>
              <a:rPr lang="en"/>
              <a:t>requests</a:t>
            </a:r>
            <a:r>
              <a:rPr lang="en"/>
              <a:t> are current (except clinical trials)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–"/>
            </a:pPr>
            <a:r>
              <a:rPr lang="en"/>
              <a:t>Prioritizing extensions on MODs with schedule changes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Invoicing: Submitted first invoice batch for Office of Naval Research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Reporting</a:t>
            </a:r>
            <a:r>
              <a:rPr lang="en"/>
              <a:t>: Fiscal reports are more manual now and are taking longer to complete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Closing: Paused while focusing on SAGE Modification Requests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URGENT REQUESTS FOR AWARD SETUP </a:t>
            </a:r>
            <a:endParaRPr/>
          </a:p>
        </p:txBody>
      </p:sp>
      <p:sp>
        <p:nvSpPr>
          <p:cNvPr id="609" name="Google Shape;609;p100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Urgent Award Setup requests are often missing a key document or piece of </a:t>
            </a:r>
            <a:r>
              <a:rPr lang="en">
                <a:solidFill>
                  <a:schemeClr val="dk1"/>
                </a:solidFill>
              </a:rPr>
              <a:t>information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Effective Monday, November 13, urgent requests must have the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Modification Request Checklist</a:t>
            </a:r>
            <a:r>
              <a:rPr lang="en"/>
              <a:t> attached if related to a MOD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The urgent request process and what constitutes an urgent request can be found on the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 Urgent Requests</a:t>
            </a:r>
            <a:r>
              <a:rPr lang="en"/>
              <a:t> webpage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NEW WEBPAGE: KNOWN ISSUES</a:t>
            </a:r>
            <a:endParaRPr/>
          </a:p>
        </p:txBody>
      </p:sp>
      <p:sp>
        <p:nvSpPr>
          <p:cNvPr id="615" name="Google Shape;615;p10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"/>
              <a:t>New webpage to capture identified issues, status, and workarounds: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https://finance.uw.edu/gca/known-issues</a:t>
            </a:r>
            <a:r>
              <a:rPr lang="en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This replaces the GCA Finance Transformation webpage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Recommend bookmarking and </a:t>
            </a:r>
            <a:r>
              <a:rPr lang="en"/>
              <a:t>checking</a:t>
            </a:r>
            <a:r>
              <a:rPr lang="en"/>
              <a:t> weekly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rPr lang="en"/>
              <a:t>Processes GCA no longer manages has been moved to the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Resources</a:t>
            </a:r>
            <a:r>
              <a:rPr lang="en"/>
              <a:t> tab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 EXTENSION </a:t>
            </a:r>
            <a:r>
              <a:rPr lang="en"/>
              <a:t>TEMPORARY </a:t>
            </a:r>
            <a:r>
              <a:rPr lang="en"/>
              <a:t>PROCESS</a:t>
            </a:r>
            <a:endParaRPr/>
          </a:p>
        </p:txBody>
      </p:sp>
      <p:sp>
        <p:nvSpPr>
          <p:cNvPr id="621" name="Google Shape;621;p102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reate a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Award Portal ticket</a:t>
            </a:r>
            <a:r>
              <a:rPr lang="en"/>
              <a:t> with the following information: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Subject: Award Setup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Topic: Advance Extension Request</a:t>
            </a:r>
            <a:endParaRPr/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Description: Please include:</a:t>
            </a:r>
            <a:endParaRPr/>
          </a:p>
          <a:p>
            <a:pPr indent="-381000" lvl="0" marL="9144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Requested Advance Budget End Date</a:t>
            </a:r>
            <a:endParaRPr/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Reason for Extension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Information </a:t>
            </a:r>
            <a:r>
              <a:rPr lang="en"/>
              <a:t>available</a:t>
            </a:r>
            <a:r>
              <a:rPr lang="en"/>
              <a:t> on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 Advance Awards</a:t>
            </a:r>
            <a:r>
              <a:rPr lang="en"/>
              <a:t> webpage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GCA HOLDS ON ASRS AND MODS</a:t>
            </a:r>
            <a:endParaRPr/>
          </a:p>
        </p:txBody>
      </p:sp>
      <p:sp>
        <p:nvSpPr>
          <p:cNvPr id="627" name="Google Shape;627;p103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GCA will have the </a:t>
            </a:r>
            <a:r>
              <a:rPr lang="en"/>
              <a:t>ability</a:t>
            </a:r>
            <a:r>
              <a:rPr lang="en"/>
              <a:t> to place a hold on Award Setup Request or Modification Request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New webpage has been created: </a:t>
            </a:r>
            <a:r>
              <a:rPr lang="en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https://finance.uw.edu/gca/award-lifecycle/award-setup/holds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GCA will contact campus preparer via email or Award Portal if “</a:t>
            </a:r>
            <a:r>
              <a:rPr lang="en"/>
              <a:t>Campus Input Required</a:t>
            </a:r>
            <a:r>
              <a:rPr lang="en"/>
              <a:t>”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GCA FORUM</a:t>
            </a:r>
            <a:endParaRPr/>
          </a:p>
        </p:txBody>
      </p:sp>
      <p:sp>
        <p:nvSpPr>
          <p:cNvPr id="633" name="Google Shape;633;p10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Next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 Forum</a:t>
            </a:r>
            <a:r>
              <a:rPr lang="en"/>
              <a:t> will be Wednesday, </a:t>
            </a:r>
            <a:r>
              <a:rPr lang="en"/>
              <a:t>November</a:t>
            </a:r>
            <a:r>
              <a:rPr lang="en"/>
              <a:t> 29, 2023 at 11:00-12:00 PM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639" name="Google Shape;639;p105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Please send questions to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gcahelp@uw.edu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To Document Cost Share in Workday</a:t>
            </a:r>
            <a:endParaRPr/>
          </a:p>
        </p:txBody>
      </p:sp>
      <p:sp>
        <p:nvSpPr>
          <p:cNvPr id="298" name="Google Shape;298;p6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Expenditures incurred prior to July 1, 2023 (Pre-Workday)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Must process a Pre-Workday Expense Transfer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Transfer can be used for Payroll or Non-Payroll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Must transfer the cost to the Cost Share Award Line Worktags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Information on process Pre-Workday Transfers: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UW Connect Finance &gt; Knowledge Bases &gt; Accounting &gt; Job Aids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https://uwconnect.uw.edu/finance?id=kb_article_view&amp;sys_kb_id=fa1fb8ee9706f950e88df7300153afe0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299" name="Google Shape;299;p61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6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Workday Grant Budget to Actual Report</a:t>
            </a:r>
            <a:endParaRPr/>
          </a:p>
        </p:txBody>
      </p:sp>
      <p:sp>
        <p:nvSpPr>
          <p:cNvPr id="645" name="Google Shape;645;p106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November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Stepanka Sirotek, Dinah Millikin, Bilguun Davaasuren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UW DATA Group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Things to Consider</a:t>
            </a:r>
            <a:endParaRPr/>
          </a:p>
        </p:txBody>
      </p:sp>
      <p:sp>
        <p:nvSpPr>
          <p:cNvPr id="305" name="Google Shape;305;p6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31469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Certifying or re-certifying an FEC will not automatically update Cost Share in Workday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Due to eFECS retirement, FECs are now done via a manual process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Pre-Workday Journal Entry will be required to move the faculty’s salary to the Cost Share Aware Line Worktags</a:t>
            </a:r>
            <a:endParaRPr/>
          </a:p>
          <a:p>
            <a:pPr indent="-168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old tagging process no longer exists</a:t>
            </a:r>
            <a:endParaRPr/>
          </a:p>
          <a:p>
            <a:pPr indent="-27622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only way to document cost share in Workday is either:</a:t>
            </a:r>
            <a:endParaRPr/>
          </a:p>
          <a:p>
            <a:pPr indent="-220027" lvl="2" marL="11430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Award Line Worktags for salary and non-salary costs</a:t>
            </a:r>
            <a:endParaRPr/>
          </a:p>
          <a:p>
            <a:pPr indent="-220027" lvl="2" marL="11430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Submission of 3</a:t>
            </a:r>
            <a:r>
              <a:rPr baseline="30000" lang="en"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Party contribution letters and subaward invoices to GCA</a:t>
            </a:r>
            <a:endParaRPr/>
          </a:p>
          <a:p>
            <a:pPr indent="-220027" lvl="2" marL="11430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GCA reconciliation of Unrecovered indirect Costs</a:t>
            </a:r>
            <a:endParaRPr/>
          </a:p>
          <a:p>
            <a:pPr indent="-122872" lvl="2" marL="11430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22872" lvl="2" marL="11430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More Things to Consider</a:t>
            </a:r>
            <a:endParaRPr/>
          </a:p>
        </p:txBody>
      </p:sp>
      <p:sp>
        <p:nvSpPr>
          <p:cNvPr id="312" name="Google Shape;312;p6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Cost Share Commitment and Contributions Report in BI Portal will not longer update with post-7/1 Cost Share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It will remain available to view pre-7/1 Cost Share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 is not an available replacement report; we hope to have one developed in the future</a:t>
            </a:r>
            <a:endParaRPr/>
          </a:p>
          <a:p>
            <a: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14300" lvl="2" marL="114300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6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Old vs. New: Non-Wages</a:t>
            </a:r>
            <a:endParaRPr/>
          </a:p>
        </p:txBody>
      </p:sp>
      <p:sp>
        <p:nvSpPr>
          <p:cNvPr id="319" name="Google Shape;319;p6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Example: Purchase of $100 in supplies to be used to meet a cost share commitment.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7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Old process: 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$100 in supplies charged to a Gift, RCR, or Department budget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Supplies “tagged” in the Non-FEC system and sent to GCA to update Cost Share Contributions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displayed in eFECS Cost Share Module</a:t>
            </a:r>
            <a:endParaRPr/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31470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New process: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Award line set up in Workday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Gift, RCR, or Department budget assigned as the “Funding Source”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$100 in supplies charged to the Cost Share Award Line Worktags</a:t>
            </a:r>
            <a:endParaRPr/>
          </a:p>
          <a:p>
            <a:pPr indent="-276225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 Share displayed in Workday on Cost Share Award Line</a:t>
            </a:r>
            <a:endParaRPr/>
          </a:p>
          <a:p>
            <a:pPr indent="-177800" lvl="1" marL="742950" rtl="0" algn="l"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13359" lvl="0" marL="342900" rtl="0" algn="l"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Cost Share in Workday –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Old vs. New: Wages</a:t>
            </a:r>
            <a:endParaRPr/>
          </a:p>
        </p:txBody>
      </p:sp>
      <p:sp>
        <p:nvSpPr>
          <p:cNvPr id="326" name="Google Shape;326;p65"/>
          <p:cNvSpPr txBox="1"/>
          <p:nvPr>
            <p:ph idx="2" type="body"/>
          </p:nvPr>
        </p:nvSpPr>
        <p:spPr>
          <a:xfrm>
            <a:off x="659305" y="1736724"/>
            <a:ext cx="8196300" cy="46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Example: 20% of non-faculty Employee A’s time to be used as a Cost Share contribution</a:t>
            </a:r>
            <a:endParaRPr/>
          </a:p>
          <a:p>
            <a:pPr indent="-2413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Old process: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20% of Employee A’s salary is charged to a Gift, RCR, or Departmental budget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Department “tags” Employee A’s salary in the Non-FEC System and submits report to GCA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GCA updates Cost Share Contributions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Cost Share displayed in eFECS Cost Share Module</a:t>
            </a:r>
            <a:endParaRPr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New process: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Cost Share Award line set up in Workday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Gift, RCR, or Department budget assigned as the “Funding Source”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Payroll allocation of 20% of Employee A’s salary to the Cost Share Award Line Worktags</a:t>
            </a:r>
            <a:endParaRPr/>
          </a:p>
          <a:p>
            <a:pPr indent="-2857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Char char="–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Cost Share displayed in Workday on Cost Share Award Line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Merriweather Sans"/>
              <a:buChar char="&gt;"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New Process is the same for Faculty salary – a payroll allocation of x% of the faculty’s time to the Cost Share Award Line Worktags</a:t>
            </a:r>
            <a:endParaRPr/>
          </a:p>
        </p:txBody>
      </p:sp>
      <p:sp>
        <p:nvSpPr>
          <p:cNvPr id="327" name="Google Shape;327;p6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