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embeddedFontLst>
    <p:embeddedFont>
      <p:font typeface="Encode Sans Black"/>
      <p:bold r:id="rId17"/>
    </p:embeddedFont>
    <p:embeddedFont>
      <p:font typeface="Open Sans Ligh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OpenSansLigh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5" Type="http://schemas.openxmlformats.org/officeDocument/2006/relationships/font" Target="fonts/OpenSans-bold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EncodeSansBlack-bold.fntdata"/><Relationship Id="rId16" Type="http://schemas.openxmlformats.org/officeDocument/2006/relationships/slide" Target="slides/slide10.xml"/><Relationship Id="rId19" Type="http://schemas.openxmlformats.org/officeDocument/2006/relationships/font" Target="fonts/OpenSansLight-bold.fntdata"/><Relationship Id="rId1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mailto:effortreporting@uw.edu" TargetMode="External"/><Relationship Id="rId5" Type="http://schemas.openxmlformats.org/officeDocument/2006/relationships/hyperlink" Target="mailto:efecs@uw.edu" TargetMode="External"/><Relationship Id="rId6" Type="http://schemas.openxmlformats.org/officeDocument/2006/relationships/hyperlink" Target="https://finance.uw.edu/pafc/" TargetMode="External"/><Relationship Id="rId7" Type="http://schemas.openxmlformats.org/officeDocument/2006/relationships/hyperlink" Target="mailto:mgard4@uw.eu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uwconnect.uw.edu/finance?id=kb_article_view&amp;sys_kb_id=fa1fb8ee9706f950e88df7300153afe0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289304"/>
            <a:ext cx="7093951" cy="23230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COMPLIANCE HOT TOPIC: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 IN WORKDAY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November 2023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16" name="Google Shape;116;p20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(Compliance/Cost Share questions)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effortreporting@uw.edu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(Effort Questions)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efecs@uw.edu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(Old Effort System/Effort Reporting Questions)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206-543-2610</a:t>
            </a:r>
            <a:endParaRPr/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0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Cost Share in Workday – Current State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 is now 100% documented in Workday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 b="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eFECS data is in the archiving process and cannot be changed going forward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All eFECS Cost Share data now resides in Workday for active Awards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To Document Cost Share in Workday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Expenditures incurred after July 1, 2023: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Wages: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Payroll must be allocated to the applicable Cost Share Award Line Worktags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Non-Wages: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The costs must be charged to the applicable Cost Share Award Line Worktags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3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Party CS: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Submit contribution letters to GCA (same as old process)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Subaward CS: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Submit sub invoices with cost share amounts to GCA (same as old process)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Unrecovered Indirect Costs (UIDC): </a:t>
            </a:r>
            <a:r>
              <a:rPr b="0" lang="en-US">
                <a:latin typeface="Arial"/>
                <a:ea typeface="Arial"/>
                <a:cs typeface="Arial"/>
                <a:sym typeface="Arial"/>
              </a:rPr>
              <a:t>GCA updates amount based on Award spend (same as old process)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To Document Cost Share in Workday</a:t>
            </a:r>
            <a:endParaRPr/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Expenditures incurred prior to July 1, 2023 (Pre-Workday)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Must process a Pre-Workday Expense Transfer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Transfer can be used for Payroll or Non-Payroll</a:t>
            </a:r>
            <a:endParaRPr/>
          </a:p>
          <a:p>
            <a:pPr indent="-2286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Must transfer the cost to the Cost Share Award Line Worktags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Information on process Pre-Workday Transfers: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UW Connect Finance &gt; Knowledge Bases &gt; Accounting &gt; Job Aids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https://uwconnect.uw.edu/finance?id=kb_article_view&amp;sys_kb_id=fa1fb8ee9706f950e88df7300153afe0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0" lvl="0" marL="1143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	 </a:t>
            </a: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Cost Share in Workday –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Things to Consider</a:t>
            </a:r>
            <a:endParaRPr/>
          </a:p>
        </p:txBody>
      </p:sp>
      <p:sp>
        <p:nvSpPr>
          <p:cNvPr id="81" name="Google Shape;81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31469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Certifying or re-certifying an FEC will not automatically update Cost Share in Workday</a:t>
            </a:r>
            <a:endParaRPr/>
          </a:p>
          <a:p>
            <a:pPr indent="-27622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Due to eFECS retirement, FECs are now done via a manual process</a:t>
            </a:r>
            <a:endParaRPr/>
          </a:p>
          <a:p>
            <a:pPr indent="-27622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Pre-Workday Journal Entry will be required to move the faculty’s salary to the Cost Share Aware Line Worktags</a:t>
            </a:r>
            <a:endParaRPr/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1469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old tagging process no longer exists</a:t>
            </a:r>
            <a:endParaRPr/>
          </a:p>
          <a:p>
            <a:pPr indent="-27622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only way to document cost share in Workday is either:</a:t>
            </a:r>
            <a:endParaRPr/>
          </a:p>
          <a:p>
            <a:pPr indent="-220027" lvl="2" marL="11430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 Award Line Worktags for salary and non-salary costs</a:t>
            </a:r>
            <a:endParaRPr/>
          </a:p>
          <a:p>
            <a:pPr indent="-220027" lvl="2" marL="11430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Submission of 3</a:t>
            </a:r>
            <a:r>
              <a:rPr baseline="30000" lang="en-US">
                <a:latin typeface="Arial"/>
                <a:ea typeface="Arial"/>
                <a:cs typeface="Arial"/>
                <a:sym typeface="Arial"/>
              </a:rPr>
              <a:t>rd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Party contribution letters and subaward invoices to GCA</a:t>
            </a:r>
            <a:endParaRPr/>
          </a:p>
          <a:p>
            <a:pPr indent="-220027" lvl="2" marL="11430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GCA reconciliation of Unrecovered indirect Costs</a:t>
            </a:r>
            <a:endParaRPr/>
          </a:p>
          <a:p>
            <a:pPr indent="-122872" lvl="2" marL="11430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22872" lvl="2" marL="11430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68275" lvl="1" marL="742950" rtl="0" algn="l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Cost Share in Workday –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More Things to Consider</a:t>
            </a:r>
            <a:endParaRPr/>
          </a:p>
        </p:txBody>
      </p:sp>
      <p:sp>
        <p:nvSpPr>
          <p:cNvPr id="88" name="Google Shape;88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Cost Share Commitment and Contributions Report in BI Portal will not longer update with post-7/1 Cost Share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It will remain available to view pre-7/1 Cost Share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There is not an available replacement report; we hope to have one developed in the future</a:t>
            </a:r>
            <a:endParaRPr/>
          </a:p>
          <a:p>
            <a: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14300" lvl="2" marL="114300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Cost Share in Workday –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Old vs. New: Non-Wages</a:t>
            </a:r>
            <a:endParaRPr/>
          </a:p>
        </p:txBody>
      </p:sp>
      <p:sp>
        <p:nvSpPr>
          <p:cNvPr id="95" name="Google Shape;95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Example: Purchase of $100 in supplies to be used to meet a cost share commitment.</a:t>
            </a:r>
            <a:endParaRPr/>
          </a:p>
          <a:p>
            <a:pPr indent="-213359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1470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Old process: </a:t>
            </a:r>
            <a:endParaRPr/>
          </a:p>
          <a:p>
            <a:pPr indent="-276225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$100 in supplies charged to a Gift, RCR, or Department budget</a:t>
            </a:r>
            <a:endParaRPr/>
          </a:p>
          <a:p>
            <a:pPr indent="-276225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Supplies “tagged” in the Non-FEC system and sent to GCA to update Cost Share Contributions</a:t>
            </a:r>
            <a:endParaRPr/>
          </a:p>
          <a:p>
            <a:pPr indent="-276225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 displayed in eFECS Cost Share Module</a:t>
            </a:r>
            <a:endParaRPr/>
          </a:p>
          <a:p>
            <a:pPr indent="-213359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31470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New process:</a:t>
            </a:r>
            <a:endParaRPr/>
          </a:p>
          <a:p>
            <a:pPr indent="-276225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 Award line set up in Workday</a:t>
            </a:r>
            <a:endParaRPr/>
          </a:p>
          <a:p>
            <a:pPr indent="-276225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Gift, RCR, or Department budget assigned as the “Funding Source”</a:t>
            </a:r>
            <a:endParaRPr/>
          </a:p>
          <a:p>
            <a:pPr indent="-276225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$100 in supplies charged to the Cost Share Award Line Worktags</a:t>
            </a:r>
            <a:endParaRPr/>
          </a:p>
          <a:p>
            <a:pPr indent="-276225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Cost Share displayed in Workday on Cost Share Award Line</a:t>
            </a:r>
            <a:endParaRPr/>
          </a:p>
          <a:p>
            <a:pPr indent="-177800" lvl="1" marL="742950" rtl="0" algn="l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13359" lvl="0" marL="342900" rtl="0" algn="l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Cost Share in Workday –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Old vs. New: Wages</a:t>
            </a:r>
            <a:endParaRPr/>
          </a:p>
        </p:txBody>
      </p:sp>
      <p:sp>
        <p:nvSpPr>
          <p:cNvPr id="102" name="Google Shape;102;p18"/>
          <p:cNvSpPr txBox="1"/>
          <p:nvPr>
            <p:ph idx="2" type="body"/>
          </p:nvPr>
        </p:nvSpPr>
        <p:spPr>
          <a:xfrm>
            <a:off x="659305" y="1736724"/>
            <a:ext cx="8196210" cy="4664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600"/>
              <a:buNone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Example: 20% of non-faculty Employee A’s time to be used as a Cost Share contribution</a:t>
            </a:r>
            <a:endParaRPr/>
          </a:p>
          <a:p>
            <a:pPr indent="-241300" lvl="0" marL="34290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Merriweather Sans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Merriweather Sans"/>
              <a:buChar char="&gt;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Old process:</a:t>
            </a:r>
            <a:endParaRPr/>
          </a:p>
          <a:p>
            <a:pPr indent="-2857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Char char="–"/>
            </a:pPr>
            <a:r>
              <a:rPr lang="en-US" sz="1200">
                <a:latin typeface="Arial"/>
                <a:ea typeface="Arial"/>
                <a:cs typeface="Arial"/>
                <a:sym typeface="Arial"/>
              </a:rPr>
              <a:t>20% of Employee A’s salary is charged to a Gift, RCR, or Departmental budget</a:t>
            </a:r>
            <a:endParaRPr/>
          </a:p>
          <a:p>
            <a:pPr indent="-2857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Char char="–"/>
            </a:pPr>
            <a:r>
              <a:rPr lang="en-US" sz="1200">
                <a:latin typeface="Arial"/>
                <a:ea typeface="Arial"/>
                <a:cs typeface="Arial"/>
                <a:sym typeface="Arial"/>
              </a:rPr>
              <a:t>Department “tags” Employee A’s salary in the Non-FEC System and submits report to GCA</a:t>
            </a:r>
            <a:endParaRPr/>
          </a:p>
          <a:p>
            <a:pPr indent="-2857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Char char="–"/>
            </a:pPr>
            <a:r>
              <a:rPr lang="en-US" sz="1200">
                <a:latin typeface="Arial"/>
                <a:ea typeface="Arial"/>
                <a:cs typeface="Arial"/>
                <a:sym typeface="Arial"/>
              </a:rPr>
              <a:t>GCA updates Cost Share Contributions</a:t>
            </a:r>
            <a:endParaRPr/>
          </a:p>
          <a:p>
            <a:pPr indent="-2857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Char char="–"/>
            </a:pPr>
            <a:r>
              <a:rPr lang="en-US" sz="1200">
                <a:latin typeface="Arial"/>
                <a:ea typeface="Arial"/>
                <a:cs typeface="Arial"/>
                <a:sym typeface="Arial"/>
              </a:rPr>
              <a:t>Cost Share displayed in eFECS Cost Share Module</a:t>
            </a:r>
            <a:endParaRPr/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Merriweather Sans"/>
              <a:buChar char="&gt;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New process:</a:t>
            </a:r>
            <a:endParaRPr/>
          </a:p>
          <a:p>
            <a:pPr indent="-2857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Char char="–"/>
            </a:pPr>
            <a:r>
              <a:rPr lang="en-US" sz="1200">
                <a:latin typeface="Arial"/>
                <a:ea typeface="Arial"/>
                <a:cs typeface="Arial"/>
                <a:sym typeface="Arial"/>
              </a:rPr>
              <a:t>Cost Share Award line set up in Workday</a:t>
            </a:r>
            <a:endParaRPr/>
          </a:p>
          <a:p>
            <a:pPr indent="-2857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Char char="–"/>
            </a:pPr>
            <a:r>
              <a:rPr lang="en-US" sz="1200">
                <a:latin typeface="Arial"/>
                <a:ea typeface="Arial"/>
                <a:cs typeface="Arial"/>
                <a:sym typeface="Arial"/>
              </a:rPr>
              <a:t>Gift, RCR, or Department budget assigned as the “Funding Source”</a:t>
            </a:r>
            <a:endParaRPr/>
          </a:p>
          <a:p>
            <a:pPr indent="-2857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Char char="–"/>
            </a:pPr>
            <a:r>
              <a:rPr lang="en-US" sz="1200">
                <a:latin typeface="Arial"/>
                <a:ea typeface="Arial"/>
                <a:cs typeface="Arial"/>
                <a:sym typeface="Arial"/>
              </a:rPr>
              <a:t>Payroll allocation of 20% of Employee A’s salary to the Cost Share Award Line Worktags</a:t>
            </a:r>
            <a:endParaRPr/>
          </a:p>
          <a:p>
            <a:pPr indent="-2857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Char char="–"/>
            </a:pPr>
            <a:r>
              <a:rPr lang="en-US" sz="1200">
                <a:latin typeface="Arial"/>
                <a:ea typeface="Arial"/>
                <a:cs typeface="Arial"/>
                <a:sym typeface="Arial"/>
              </a:rPr>
              <a:t>Cost Share displayed in Workday on Cost Share Award Line</a:t>
            </a:r>
            <a:endParaRPr/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Merriweather Sans"/>
              <a:buChar char="&gt;"/>
            </a:pPr>
            <a:r>
              <a:rPr lang="en-US" sz="1600">
                <a:latin typeface="Arial"/>
                <a:ea typeface="Arial"/>
                <a:cs typeface="Arial"/>
                <a:sym typeface="Arial"/>
              </a:rPr>
              <a:t>The New Process is the same for Faculty salary – a payroll allocation of x% of the faculty’s time to the Cost Share Award Line Worktags</a:t>
            </a:r>
            <a:endParaRPr/>
          </a:p>
        </p:txBody>
      </p:sp>
      <p:sp>
        <p:nvSpPr>
          <p:cNvPr id="103" name="Google Shape;103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b="1" lang="en-US">
                <a:latin typeface="Arial"/>
                <a:ea typeface="Arial"/>
                <a:cs typeface="Arial"/>
                <a:sym typeface="Arial"/>
              </a:rPr>
              <a:t>Cost Share in Workday - Issues</a:t>
            </a:r>
            <a:endParaRPr/>
          </a:p>
        </p:txBody>
      </p:sp>
      <p:sp>
        <p:nvSpPr>
          <p:cNvPr id="109" name="Google Shape;109;p19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R1234 Report used to view is not working properly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 ticket has been submitted for the issue and a team is working on a fix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You may see discrepancies between Cost Share totals in Award Portal and the R1234 Report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initial discrepancy was with the display of Third-Party Cost Share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