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Encode Sans"/>
      <p:regular r:id="rId20"/>
      <p:bold r:id="rId21"/>
    </p:embeddedFont>
    <p:embeddedFont>
      <p:font typeface="Encode Sans Black"/>
      <p:bold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-regular.fntdata"/><Relationship Id="rId22" Type="http://schemas.openxmlformats.org/officeDocument/2006/relationships/font" Target="fonts/EncodeSansBlack-bold.fntdata"/><Relationship Id="rId21" Type="http://schemas.openxmlformats.org/officeDocument/2006/relationships/font" Target="fonts/EncodeSans-bold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96813796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g296813796d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96813796d5_0_1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96813796d5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296813796d5_0_1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96813796d5_0_1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96813796d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96813796d5_0_1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96813796d5_0_1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96813796d5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296813796d5_0_1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96813796d5_0_1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96813796d5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GCA will share the current workaround for advance extensions in a following presentation.</a:t>
            </a:r>
            <a:endParaRPr/>
          </a:p>
        </p:txBody>
      </p:sp>
      <p:sp>
        <p:nvSpPr>
          <p:cNvPr id="159" name="Google Shape;159;g296813796d5_0_1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6813796d5_0_1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6813796d5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This job aid walks through setting up a training grant budget in SAGE, including how to set F&amp;A rates, salary and benefit costs, and other direct costs like stipends.</a:t>
            </a:r>
            <a:endParaRPr/>
          </a:p>
        </p:txBody>
      </p:sp>
      <p:sp>
        <p:nvSpPr>
          <p:cNvPr id="166" name="Google Shape;166;g296813796d5_0_1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6813796d5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96813796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GCA will speak more about Holds in their update.</a:t>
            </a:r>
            <a:endParaRPr/>
          </a:p>
        </p:txBody>
      </p:sp>
      <p:sp>
        <p:nvSpPr>
          <p:cNvPr id="69" name="Google Shape;69;g296813796d5_0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604af142c6_1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604af142c6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Subawards are now associated with Awards rather than Funding Actions.</a:t>
            </a:r>
            <a:endParaRPr/>
          </a:p>
        </p:txBody>
      </p:sp>
      <p:sp>
        <p:nvSpPr>
          <p:cNvPr id="76" name="Google Shape;76;g2604af142c6_1_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6813796d5_0_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6813796d5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296813796d5_0_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04af142c6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04af142c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2604af142c6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6813796d5_0_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6813796d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296813796d5_0_5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6813796d5_0_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96813796d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Holds do not change the status of an item at this time.</a:t>
            </a:r>
            <a:endParaRPr/>
          </a:p>
        </p:txBody>
      </p:sp>
      <p:sp>
        <p:nvSpPr>
          <p:cNvPr id="110" name="Google Shape;110;g296813796d5_0_7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6813796d5_0_9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96813796d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96813796d5_0_9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96813796d5_0_10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96813796d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Coming Nov 30 - budget export will include more information GCA requires.</a:t>
            </a:r>
            <a:endParaRPr/>
          </a:p>
        </p:txBody>
      </p:sp>
      <p:sp>
        <p:nvSpPr>
          <p:cNvPr id="126" name="Google Shape;126;g296813796d5_0_10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671757" y="1167124"/>
            <a:ext cx="6972300" cy="264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026128" cy="6925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53" name="Google Shape;5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1805360" cy="1225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4" name="Google Shape;5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1698369" cy="84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8" name="Google Shape;5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026128" cy="6925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009800" cy="50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washington.edu/research/announcements/sage-prioritized-issues-new-features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washington.edu/research/learning/online/index.php/lessons/how-to-set-up-training-grants-in-sage-budget/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tools/sage/guide/" TargetMode="External"/><Relationship Id="rId4" Type="http://schemas.openxmlformats.org/officeDocument/2006/relationships/hyperlink" Target="https://finance.uw.edu/gca/award-lifecycle/award-setup/hold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71757" y="1167124"/>
            <a:ext cx="6972300" cy="264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" sz="3700">
                <a:latin typeface="Encode Sans Black"/>
                <a:ea typeface="Encode Sans Black"/>
                <a:cs typeface="Encode Sans Black"/>
                <a:sym typeface="Encode Sans Black"/>
              </a:rPr>
              <a:t>SAGE UPDATE &amp; TIPS 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671750" y="4363375"/>
            <a:ext cx="6656700" cy="88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November 9, 2023 </a:t>
            </a:r>
            <a:r>
              <a:rPr b="0" i="0" lang="en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Judy Chung, Office of Research Information Services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REQUIRED FIELDS: SAGE </a:t>
            </a: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BUDGET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37" name="Google Shape;137;p24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A validation message now reminds users to add a Principal Investigator to each Worksheet.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4"/>
          <p:cNvPicPr preferRelativeResize="0"/>
          <p:nvPr/>
        </p:nvPicPr>
        <p:blipFill rotWithShape="1">
          <a:blip r:embed="rId3">
            <a:alphaModFix/>
          </a:blip>
          <a:srcRect b="43908" l="24606" r="5823" t="39689"/>
          <a:stretch/>
        </p:blipFill>
        <p:spPr>
          <a:xfrm>
            <a:off x="891550" y="2877600"/>
            <a:ext cx="7360925" cy="1237226"/>
          </a:xfrm>
          <a:prstGeom prst="rect">
            <a:avLst/>
          </a:prstGeom>
          <a:noFill/>
          <a:ln cap="flat" cmpd="sng" w="9525">
            <a:solidFill>
              <a:srgbClr val="4B2E83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latin typeface="Encode Sans Black"/>
                <a:ea typeface="Encode Sans Black"/>
                <a:cs typeface="Encode Sans Black"/>
                <a:sym typeface="Encode Sans Black"/>
              </a:rPr>
              <a:t>REQUIRED FIELDS: AWARD SETUP REQUESTS</a:t>
            </a:r>
            <a:endParaRPr sz="26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45" name="Google Shape;145;p25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R</a:t>
            </a:r>
            <a:r>
              <a:rPr lang="en"/>
              <a:t>equired ASR information is also now indicated with an asterisk and red highlighting if left blank.</a:t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/>
              <a:t>		Sample: </a:t>
            </a:r>
            <a:endParaRPr sz="1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6" name="Google Shape;14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324" y="2877600"/>
            <a:ext cx="5651350" cy="3670625"/>
          </a:xfrm>
          <a:prstGeom prst="rect">
            <a:avLst/>
          </a:prstGeom>
          <a:noFill/>
          <a:ln cap="flat" cmpd="sng" w="12700">
            <a:solidFill>
              <a:srgbClr val="4B2E83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6"/>
          <p:cNvPicPr preferRelativeResize="0"/>
          <p:nvPr/>
        </p:nvPicPr>
        <p:blipFill rotWithShape="1">
          <a:blip r:embed="rId3">
            <a:alphaModFix/>
          </a:blip>
          <a:srcRect b="5825" l="3748" r="2767" t="75749"/>
          <a:stretch/>
        </p:blipFill>
        <p:spPr>
          <a:xfrm>
            <a:off x="297750" y="2605150"/>
            <a:ext cx="8548498" cy="748501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MISCELLANEOUS UPDATES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54" name="Google Shape;154;p26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eGC1 status now changes from “Approved” to “Awarded” when an ASR is updated to “Processed.”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Accessibility improvements, including increased font size, implemented.</a:t>
            </a:r>
            <a:br>
              <a:rPr lang="en"/>
            </a:b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Various bug fixes addressed.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6"/>
          <p:cNvSpPr/>
          <p:nvPr/>
        </p:nvSpPr>
        <p:spPr>
          <a:xfrm>
            <a:off x="4447350" y="2605150"/>
            <a:ext cx="542700" cy="748500"/>
          </a:xfrm>
          <a:prstGeom prst="rect">
            <a:avLst/>
          </a:prstGeom>
          <a:noFill/>
          <a:ln cap="flat" cmpd="sng" w="19050">
            <a:solidFill>
              <a:srgbClr val="33006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WHAT’S NEXT?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62" name="Google Shape;162;p27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Additional </a:t>
            </a:r>
            <a:r>
              <a:rPr lang="en"/>
              <a:t>SAGE release: </a:t>
            </a:r>
            <a:r>
              <a:rPr lang="en"/>
              <a:t>November 30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Award search and </a:t>
            </a:r>
            <a:r>
              <a:rPr lang="en"/>
              <a:t>expanded filtering capabilities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Display of more helpful detail in Award Request lists</a:t>
            </a:r>
            <a:endParaRPr/>
          </a:p>
          <a:p>
            <a: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&gt;"/>
            </a:pPr>
            <a:r>
              <a:rPr lang="en"/>
              <a:t>PI, short title, Workday award number, cost center, sponsor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Advance Extension fix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SAGE Budget export to include cost center, worksheet PI, and security grant hierarchy for worksheets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Infrastructure improvements to improve stability and performance </a:t>
            </a:r>
            <a:br>
              <a:rPr lang="en"/>
            </a:b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Reference the </a:t>
            </a:r>
            <a:r>
              <a:rPr lang="en" u="sng">
                <a:solidFill>
                  <a:srgbClr val="4B2E8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Prioritized Issues &amp; New Features</a:t>
            </a:r>
            <a:r>
              <a:rPr lang="en">
                <a:solidFill>
                  <a:srgbClr val="4B2E83"/>
                </a:solidFill>
              </a:rPr>
              <a:t> page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TRAINING </a:t>
            </a: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UPDATES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69" name="Google Shape;169;p28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b="1" lang="en"/>
              <a:t>New!</a:t>
            </a:r>
            <a:r>
              <a:rPr lang="en"/>
              <a:t> </a:t>
            </a:r>
            <a:r>
              <a:rPr lang="en" u="sng">
                <a:solidFill>
                  <a:srgbClr val="4B2E8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How to Set Up Training Grants in SAGE Budget Job Aid</a:t>
            </a:r>
            <a:endParaRPr>
              <a:solidFill>
                <a:srgbClr val="4B2E83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4287" y="2486975"/>
            <a:ext cx="7247276" cy="4225124"/>
          </a:xfrm>
          <a:prstGeom prst="rect">
            <a:avLst/>
          </a:prstGeom>
          <a:noFill/>
          <a:ln cap="flat" cmpd="sng" w="9525">
            <a:solidFill>
              <a:srgbClr val="33006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RELEASE TIMING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2" name="Google Shape;72;p16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b="1" lang="en"/>
              <a:t>Thursday, November 9, 5:30 - 7:30 p.m. PST</a:t>
            </a:r>
            <a:br>
              <a:rPr lang="en"/>
            </a:b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Release notes will be sent following the release window, covering </a:t>
            </a:r>
            <a:r>
              <a:rPr b="1" lang="en"/>
              <a:t>subawards</a:t>
            </a:r>
            <a:r>
              <a:rPr lang="en"/>
              <a:t>, </a:t>
            </a:r>
            <a:r>
              <a:rPr b="1" lang="en"/>
              <a:t>holds</a:t>
            </a:r>
            <a:r>
              <a:rPr lang="en"/>
              <a:t>, and other significant updates.</a:t>
            </a:r>
            <a:br>
              <a:rPr lang="en"/>
            </a:b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G</a:t>
            </a:r>
            <a:r>
              <a:rPr lang="en"/>
              <a:t>uidance: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rgbClr val="4B2E8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User Guides</a:t>
            </a:r>
            <a:endParaRPr>
              <a:solidFill>
                <a:srgbClr val="4B2E83"/>
              </a:solidFill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"/>
              <a:t>Holds &amp; Subawards sections will be updated post-release</a:t>
            </a:r>
            <a:endParaRPr>
              <a:solidFill>
                <a:srgbClr val="4B2E83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solidFill>
                  <a:srgbClr val="4B2E83"/>
                </a:solidFill>
              </a:rPr>
              <a:t>GCA’s </a:t>
            </a:r>
            <a:r>
              <a:rPr lang="en" u="sng">
                <a:solidFill>
                  <a:srgbClr val="4B2E8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Holds</a:t>
            </a:r>
            <a:r>
              <a:rPr lang="en">
                <a:solidFill>
                  <a:srgbClr val="4B2E83"/>
                </a:solidFill>
              </a:rPr>
              <a:t> </a:t>
            </a:r>
            <a:r>
              <a:rPr lang="en">
                <a:solidFill>
                  <a:srgbClr val="4B2E83"/>
                </a:solidFill>
              </a:rPr>
              <a:t>guidance</a:t>
            </a:r>
            <a:endParaRPr>
              <a:solidFill>
                <a:srgbClr val="4B2E8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67175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SUBAWARDS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| SEARCH FOR AN AWARD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9" name="Google Shape;79;p17"/>
          <p:cNvSpPr txBox="1"/>
          <p:nvPr>
            <p:ph idx="2" type="body"/>
          </p:nvPr>
        </p:nvSpPr>
        <p:spPr>
          <a:xfrm>
            <a:off x="665900" y="1579500"/>
            <a:ext cx="78600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Subawards can now be submitted via SAGE.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1. First, search for your award.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463" y="3330276"/>
            <a:ext cx="7967074" cy="2380600"/>
          </a:xfrm>
          <a:prstGeom prst="rect">
            <a:avLst/>
          </a:prstGeom>
          <a:noFill/>
          <a:ln cap="flat" cmpd="sng" w="9525">
            <a:solidFill>
              <a:srgbClr val="33006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1" name="Google Shape;81;p17"/>
          <p:cNvSpPr/>
          <p:nvPr/>
        </p:nvSpPr>
        <p:spPr>
          <a:xfrm>
            <a:off x="4635475" y="4216600"/>
            <a:ext cx="1352400" cy="474000"/>
          </a:xfrm>
          <a:prstGeom prst="rect">
            <a:avLst/>
          </a:prstGeom>
          <a:noFill/>
          <a:ln cap="flat" cmpd="sng" w="19050">
            <a:solidFill>
              <a:srgbClr val="4B2E8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SUBAWARDS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|</a:t>
            </a: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SEARCH RESULTS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665900" y="1579500"/>
            <a:ext cx="8184600" cy="49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300"/>
              <a:t>2. Select the </a:t>
            </a:r>
            <a:r>
              <a:rPr lang="en" sz="2300"/>
              <a:t>award</a:t>
            </a:r>
            <a:r>
              <a:rPr lang="en" sz="2300"/>
              <a:t>. </a:t>
            </a:r>
            <a:endParaRPr sz="2300"/>
          </a:p>
          <a:p>
            <a:pPr indent="-355600" lvl="0" marL="914400" rtl="0" algn="l"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PI and Sponsor Name coming end of Nov.</a:t>
            </a:r>
            <a:endParaRPr sz="2000"/>
          </a:p>
          <a:p>
            <a:pPr indent="-355600" lvl="0" marL="914400" rtl="0" algn="l">
              <a:spcBef>
                <a:spcPts val="100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May see 2 rows if there are both an ADV and ASR. Either can be selected.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9435" y="3249548"/>
            <a:ext cx="7005125" cy="2643925"/>
          </a:xfrm>
          <a:prstGeom prst="rect">
            <a:avLst/>
          </a:prstGeom>
          <a:noFill/>
          <a:ln cap="flat" cmpd="sng" w="9525">
            <a:solidFill>
              <a:srgbClr val="4B2E83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SUBAWARDS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| EGC1 DATA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6" name="Google Shape;96;p19"/>
          <p:cNvSpPr txBox="1"/>
          <p:nvPr>
            <p:ph idx="2" type="body"/>
          </p:nvPr>
        </p:nvSpPr>
        <p:spPr>
          <a:xfrm>
            <a:off x="665900" y="1579500"/>
            <a:ext cx="8184600" cy="49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 sz="2300"/>
              <a:t>3. The associated eGC1 data will auto-populate.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5875" y="2766000"/>
            <a:ext cx="5792225" cy="18529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SUBAWARDS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| FUNDING ACTION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4" name="Google Shape;104;p20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Funding Action (FA) validation and lookup is removed.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For legacy subawards, the FA fields will display for reference.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0275" y="3691375"/>
            <a:ext cx="5495125" cy="26995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06" name="Google Shape;106;p20"/>
          <p:cNvSpPr/>
          <p:nvPr/>
        </p:nvSpPr>
        <p:spPr>
          <a:xfrm>
            <a:off x="3317500" y="5505075"/>
            <a:ext cx="2153700" cy="885900"/>
          </a:xfrm>
          <a:prstGeom prst="rect">
            <a:avLst/>
          </a:prstGeom>
          <a:noFill/>
          <a:ln cap="flat" cmpd="sng" w="19050">
            <a:solidFill>
              <a:srgbClr val="33006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HOLDS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| CAMPUS VIEW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13" name="Google Shape;113;p21"/>
          <p:cNvSpPr txBox="1"/>
          <p:nvPr>
            <p:ph idx="2" type="body"/>
          </p:nvPr>
        </p:nvSpPr>
        <p:spPr>
          <a:xfrm>
            <a:off x="665900" y="1579500"/>
            <a:ext cx="8184600" cy="51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OSP and GCA can now set holds on both Award Setup and Modification Requests.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Campus users will see a blue banner at the top of requests if holds are applied.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625" y="3566463"/>
            <a:ext cx="8515149" cy="203326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HOLDS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| DETAILS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21" name="Google Shape;121;p22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View hold details in the Comments &amp; History section of the request.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i="1" lang="en"/>
              <a:t>Future release</a:t>
            </a:r>
            <a:r>
              <a:rPr lang="en"/>
              <a:t>: Display a hold indicator </a:t>
            </a:r>
            <a:br>
              <a:rPr lang="en"/>
            </a:br>
            <a:r>
              <a:rPr lang="en"/>
              <a:t>on request list</a:t>
            </a:r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 rotWithShape="1">
          <a:blip r:embed="rId3">
            <a:alphaModFix/>
          </a:blip>
          <a:srcRect b="0" l="0" r="12701" t="0"/>
          <a:stretch/>
        </p:blipFill>
        <p:spPr>
          <a:xfrm>
            <a:off x="850275" y="2646625"/>
            <a:ext cx="7603076" cy="2158500"/>
          </a:xfrm>
          <a:prstGeom prst="rect">
            <a:avLst/>
          </a:prstGeom>
          <a:noFill/>
          <a:ln cap="flat" cmpd="sng" w="9525">
            <a:solidFill>
              <a:srgbClr val="33006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REQUIRED FIELDS: SAGE BUDGET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29" name="Google Shape;129;p23"/>
          <p:cNvSpPr txBox="1"/>
          <p:nvPr>
            <p:ph idx="2" type="body"/>
          </p:nvPr>
        </p:nvSpPr>
        <p:spPr>
          <a:xfrm>
            <a:off x="665900" y="1579500"/>
            <a:ext cx="8184600" cy="44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Required fields </a:t>
            </a:r>
            <a:r>
              <a:rPr lang="en"/>
              <a:t>in</a:t>
            </a:r>
            <a:r>
              <a:rPr lang="en"/>
              <a:t> SAGE Budget worksheet settings now display an asterisk and highlighting when left blank.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488" y="3184300"/>
            <a:ext cx="7803125" cy="3488900"/>
          </a:xfrm>
          <a:prstGeom prst="rect">
            <a:avLst/>
          </a:prstGeom>
          <a:noFill/>
          <a:ln cap="flat" cmpd="sng" w="12700">
            <a:solidFill>
              <a:srgbClr val="4B2E83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