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Encode Sans" panose="020B0604020202020204" charset="0"/>
      <p:regular r:id="rId17"/>
      <p:bold r:id="rId18"/>
    </p:embeddedFont>
    <p:embeddedFont>
      <p:font typeface="Encode Sans Black" panose="020B0604020202020204" charset="0"/>
      <p:bold r:id="rId19"/>
    </p:embeddedFont>
    <p:embeddedFont>
      <p:font typeface="Merriweather Sans" pitchFamily="2" charset="0"/>
      <p:regular r:id="rId20"/>
      <p:bold r:id="rId21"/>
      <p:italic r:id="rId22"/>
      <p:boldItalic r:id="rId23"/>
    </p:embeddedFont>
    <p:embeddedFont>
      <p:font typeface="Open Sans" panose="020B0606030504020204" pitchFamily="34" charset="0"/>
      <p:regular r:id="rId24"/>
      <p:bold r:id="rId25"/>
      <p:italic r:id="rId26"/>
      <p:boldItalic r:id="rId27"/>
    </p:embeddedFont>
    <p:embeddedFont>
      <p:font typeface="Open Sans Light" panose="020B030603050402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07E0FA-1A5E-4C03-B11E-BBADEE5D31C9}">
  <a:tblStyle styleId="{8B07E0FA-1A5E-4C03-B11E-BBADEE5D31C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" name="Google Shape;5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365.com/owa/calendar/ORISHelp1@cloud.washington.edu/bookings/s/NgtGGzrrJUa0nVyqE3PQlw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tlook.office365.com/owa/calendar/ORISHelp1@cloud.washington.edu/bookings/s/O5gZ_riXuE2kR_tWbkE9Ew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tools/sage/guide/sage-overview/sage-contact-information/" TargetMode="External"/><Relationship Id="rId3" Type="http://schemas.openxmlformats.org/officeDocument/2006/relationships/hyperlink" Target="https://certificateresearchadmin-uwashington.talentlms.com/plus/catalog/courses/157" TargetMode="External"/><Relationship Id="rId7" Type="http://schemas.openxmlformats.org/officeDocument/2006/relationships/hyperlink" Target="https://washington.zoom.us/j/9969909546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ertificateresearchadmin-uwashington.talentlms.com/plus/catalog/courses/160" TargetMode="External"/><Relationship Id="rId5" Type="http://schemas.openxmlformats.org/officeDocument/2006/relationships/hyperlink" Target="https://certificateresearchadmin-uwashington.talentlms.com/plus/catalog/courses/159" TargetMode="External"/><Relationship Id="rId4" Type="http://schemas.openxmlformats.org/officeDocument/2006/relationships/hyperlink" Target="https://certificateresearchadmin-uwashington.talentlms.com/plus/catalog/courses/158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netid-my.sharepoint.com/:x:/g/personal/kresl_uw_edu/Eaw0UqnBmFFCnOTBfp2HSN0BLLaPw6s0M0qw-2BdzTIk8w?e=BrWTu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71749" y="1167125"/>
            <a:ext cx="7833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ORIS UPDATES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1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Judy Chung, Aron Knapp &amp; Kim Halstead</a:t>
            </a:r>
            <a:endParaRPr sz="1600" b="1" i="0" u="none" strike="noStrike" cap="non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Research Information Services (ORIS)</a:t>
            </a:r>
            <a:endParaRPr sz="1600" b="0" i="0" u="none" strike="noStrike" cap="non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December 12,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Winter 2025 Targets</a:t>
            </a:r>
            <a:endParaRPr sz="3400" b="0" i="1" u="none" strike="noStrike" cap="non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2"/>
          </p:nvPr>
        </p:nvSpPr>
        <p:spPr>
          <a:xfrm>
            <a:off x="772250" y="1636100"/>
            <a:ext cx="7983600" cy="6357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In Progress SAGE Work: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2"/>
          </p:nvPr>
        </p:nvSpPr>
        <p:spPr>
          <a:xfrm>
            <a:off x="191400" y="2235900"/>
            <a:ext cx="8053500" cy="43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Modifications</a:t>
            </a:r>
            <a:r>
              <a:rPr lang="en-US" sz="2200">
                <a:solidFill>
                  <a:schemeClr val="dk1"/>
                </a:solidFill>
              </a:rPr>
              <a:t>: </a:t>
            </a:r>
            <a:endParaRPr sz="2200">
              <a:solidFill>
                <a:schemeClr val="dk1"/>
              </a:solidFill>
            </a:endParaRPr>
          </a:p>
          <a:p>
            <a:pPr marL="1371600" lvl="1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Add more detailed sub-categories </a:t>
            </a:r>
            <a:endParaRPr sz="2200">
              <a:solidFill>
                <a:schemeClr val="dk1"/>
              </a:solidFill>
            </a:endParaRPr>
          </a:p>
          <a:p>
            <a:pPr marL="1371600" lvl="1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Add change amount </a:t>
            </a:r>
            <a:endParaRPr sz="2200">
              <a:solidFill>
                <a:schemeClr val="dk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Subawards</a:t>
            </a:r>
            <a:r>
              <a:rPr lang="en-US" sz="2200">
                <a:solidFill>
                  <a:schemeClr val="dk1"/>
                </a:solidFill>
              </a:rPr>
              <a:t>: Add GrantID &amp; ASR/MOD selections</a:t>
            </a:r>
            <a:endParaRPr sz="2200">
              <a:solidFill>
                <a:schemeClr val="dk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eGC1s</a:t>
            </a:r>
            <a:r>
              <a:rPr lang="en-US" sz="2200">
                <a:solidFill>
                  <a:schemeClr val="dk1"/>
                </a:solidFill>
              </a:rPr>
              <a:t>: Fix reviewer issues with Contacts &amp; Access, Attachments</a:t>
            </a:r>
            <a:endParaRPr sz="2200">
              <a:solidFill>
                <a:schemeClr val="dk1"/>
              </a:solidFill>
            </a:endParaRPr>
          </a:p>
          <a:p>
            <a:pPr marL="1371600" lvl="1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b="1">
                <a:solidFill>
                  <a:schemeClr val="dk1"/>
                </a:solidFill>
              </a:rPr>
              <a:t>Workaround:</a:t>
            </a:r>
            <a:r>
              <a:rPr lang="en-US">
                <a:solidFill>
                  <a:schemeClr val="dk1"/>
                </a:solidFill>
              </a:rPr>
              <a:t> Add them as contact to eGC1</a:t>
            </a:r>
            <a:endParaRPr>
              <a:solidFill>
                <a:schemeClr val="dk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SAGE Migration to AWS Cloud</a:t>
            </a:r>
            <a:endParaRPr sz="2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73850" y="2674875"/>
            <a:ext cx="8196300" cy="3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SAGE RESOURCES &amp; TRAINING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650" y="3512771"/>
            <a:ext cx="1736924" cy="8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1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Teams Appointments for SAGE Support</a:t>
            </a:r>
            <a:endParaRPr sz="27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2"/>
          </p:nvPr>
        </p:nvSpPr>
        <p:spPr>
          <a:xfrm>
            <a:off x="659300" y="1736725"/>
            <a:ext cx="8357400" cy="49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b="1">
                <a:solidFill>
                  <a:schemeClr val="dk1"/>
                </a:solidFill>
              </a:rPr>
              <a:t>New!</a:t>
            </a:r>
            <a:r>
              <a:rPr lang="en-US">
                <a:solidFill>
                  <a:schemeClr val="dk1"/>
                </a:solidFill>
              </a:rPr>
              <a:t> Schedule a live consultation with a SAGE Support agent, Tuesday - Thursday. </a:t>
            </a:r>
            <a:endParaRPr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SAGE Budget Appointments</a:t>
            </a:r>
            <a:endParaRPr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General SAGE Help Appointments</a:t>
            </a:r>
            <a:br>
              <a:rPr lang="en-US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Appointments must be made 24 hours in advance.</a:t>
            </a:r>
            <a:endParaRPr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lang="en-US">
                <a:solidFill>
                  <a:schemeClr val="dk1"/>
                </a:solidFill>
              </a:rPr>
            </a:b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sp>
        <p:nvSpPr>
          <p:cNvPr id="119" name="Google Shape;119;p17"/>
          <p:cNvSpPr/>
          <p:nvPr/>
        </p:nvSpPr>
        <p:spPr>
          <a:xfrm>
            <a:off x="568725" y="4307125"/>
            <a:ext cx="2596200" cy="1824900"/>
          </a:xfrm>
          <a:prstGeom prst="wedgeEllipseCallout">
            <a:avLst>
              <a:gd name="adj1" fmla="val 44081"/>
              <a:gd name="adj2" fmla="val 75249"/>
            </a:avLst>
          </a:prstGeom>
          <a:solidFill>
            <a:schemeClr val="accen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2"/>
                </a:solidFill>
                <a:latin typeface="Encode Sans"/>
                <a:ea typeface="Encode Sans"/>
                <a:cs typeface="Encode Sans"/>
                <a:sym typeface="Encode Sans"/>
              </a:rPr>
              <a:t>“Help! Why am I getting this eGC1 error?”</a:t>
            </a:r>
            <a:endParaRPr sz="1800" b="0" i="0" u="none" strike="noStrike" cap="non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3465950" y="4307125"/>
            <a:ext cx="2596200" cy="1824900"/>
          </a:xfrm>
          <a:prstGeom prst="wedgeEllipseCallout">
            <a:avLst>
              <a:gd name="adj1" fmla="val -5457"/>
              <a:gd name="adj2" fmla="val 72124"/>
            </a:avLst>
          </a:prstGeom>
          <a:solidFill>
            <a:srgbClr val="33006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lt2"/>
                </a:solidFill>
                <a:latin typeface="Encode Sans"/>
                <a:ea typeface="Encode Sans"/>
                <a:cs typeface="Encode Sans"/>
                <a:sym typeface="Encode Sans"/>
              </a:rPr>
              <a:t>“Can you help me simplify my proposal budget for my award budget?”</a:t>
            </a:r>
            <a:endParaRPr sz="1700" b="0" i="0" u="none" strike="noStrike" cap="non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6260150" y="4240375"/>
            <a:ext cx="2596200" cy="1668000"/>
          </a:xfrm>
          <a:prstGeom prst="wedgeEllipseCallout">
            <a:avLst>
              <a:gd name="adj1" fmla="val -53772"/>
              <a:gd name="adj2" fmla="val 71879"/>
            </a:avLst>
          </a:prstGeom>
          <a:solidFill>
            <a:srgbClr val="33006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“How do I adjust my F&amp;A rate to get my award amounts to match my NoA?”</a:t>
            </a:r>
            <a:endParaRPr sz="1600" b="0" i="0" u="none" strike="noStrike" cap="non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3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SAGE Classes &amp; Office Hours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2"/>
          </p:nvPr>
        </p:nvSpPr>
        <p:spPr>
          <a:xfrm>
            <a:off x="659300" y="1736725"/>
            <a:ext cx="8357400" cy="49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SAGE Classes</a:t>
            </a:r>
            <a:endParaRPr sz="2200" b="1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SAGE: Creating and Submitting eGC1s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SAGE Budget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5"/>
              </a:rPr>
              <a:t>SAGE Awards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6"/>
              </a:rPr>
              <a:t>SAGE: Creating NIH Proposals in Grant Runner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b="1">
                <a:solidFill>
                  <a:schemeClr val="dk1"/>
                </a:solidFill>
              </a:rPr>
              <a:t>Office Hours</a:t>
            </a:r>
            <a:r>
              <a:rPr lang="en-US" sz="2200">
                <a:solidFill>
                  <a:schemeClr val="dk1"/>
                </a:solidFill>
              </a:rPr>
              <a:t> (</a:t>
            </a:r>
            <a:r>
              <a:rPr lang="en-US" sz="2200" u="sng">
                <a:solidFill>
                  <a:schemeClr val="hlink"/>
                </a:solidFill>
                <a:hlinkClick r:id="rId7"/>
              </a:rPr>
              <a:t>Zoom Link</a:t>
            </a:r>
            <a:r>
              <a:rPr lang="en-US" sz="2200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Thursday, December 12, 1 – 1:30 p.m.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Wednesday, December 18, 11 – 11:30 a.m.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Thursday, December 26, 11 – 11:30 a.m.</a:t>
            </a:r>
            <a:br>
              <a:rPr lang="en-US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Contact Information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lang="en-US">
                <a:solidFill>
                  <a:schemeClr val="dk1"/>
                </a:solidFill>
              </a:rPr>
            </a:b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Questions?</a:t>
            </a:r>
            <a:endParaRPr sz="30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73855" y="236407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SAGE RELEASE UPDATES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sz="3800" b="0" i="0" u="none" strike="noStrike" cap="non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Fall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175" y="3384471"/>
            <a:ext cx="1736924" cy="8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591250" y="403700"/>
            <a:ext cx="8974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Fall 2024 SAGE Updates - </a:t>
            </a:r>
            <a:r>
              <a:rPr lang="en-US" sz="3400" b="0" i="1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Released! </a:t>
            </a:r>
            <a:r>
              <a:rPr lang="en-US" sz="1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(1 of 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772250" y="1667875"/>
            <a:ext cx="7855800" cy="529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Goal: Improve Workflow, Reduce Backlogs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graphicFrame>
        <p:nvGraphicFramePr>
          <p:cNvPr id="51" name="Google Shape;51;p8"/>
          <p:cNvGraphicFramePr/>
          <p:nvPr/>
        </p:nvGraphicFramePr>
        <p:xfrm>
          <a:off x="499250" y="2607850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{8B07E0FA-1A5E-4C03-B11E-BBADEE5D31C9}</a:tableStyleId>
              </a:tblPr>
              <a:tblGrid>
                <a:gridCol w="387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SAGE Updates Released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Benefits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OSP Auto-Assignment of eGC1s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Reduces OSP manual effort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Frees OSP staff for other priorities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Expanded Validations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ASR award amount must match budget amount</a:t>
                      </a:r>
                      <a:endParaRPr sz="16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GCA-required fields for integration</a:t>
                      </a:r>
                      <a:endParaRPr sz="16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Prevents unnecessary returns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Reduces integration errors (GCA)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43700" y="371500"/>
            <a:ext cx="88002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Fall 2024 SAGE Updates - </a:t>
            </a:r>
            <a:r>
              <a:rPr lang="en-US" sz="3400" b="0" i="1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Released! </a:t>
            </a:r>
            <a:r>
              <a:rPr lang="en-US" sz="1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(2 of 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772250" y="1667875"/>
            <a:ext cx="7983600" cy="6357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Goal: Improve Transparency, Clarity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graphicFrame>
        <p:nvGraphicFramePr>
          <p:cNvPr id="59" name="Google Shape;59;p9"/>
          <p:cNvGraphicFramePr/>
          <p:nvPr/>
        </p:nvGraphicFramePr>
        <p:xfrm>
          <a:off x="443700" y="2389450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{8B07E0FA-1A5E-4C03-B11E-BBADEE5D31C9}</a:tableStyleId>
              </a:tblPr>
              <a:tblGrid>
                <a:gridCol w="387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SAGE Updates Released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Benefits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Improved Hint Text for ASRs and SAGE Budget</a:t>
                      </a:r>
                      <a:endParaRPr sz="16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Clarity for users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Less churn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Improved SAGE Documentation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Single starting place for guidance with links off to other content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Makes help content more actionable, relevant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New Modifications Checklist 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(Thanks OSP!)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Provides guidance on types of attachments or comment detail to add based on Modification type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443700" y="371500"/>
            <a:ext cx="87003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Fall 2024 SAGE Updates - </a:t>
            </a:r>
            <a:r>
              <a:rPr lang="en-US" sz="3400" b="0" i="1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Released! </a:t>
            </a:r>
            <a:r>
              <a:rPr lang="en-US" sz="1400" b="0" i="0" u="none" strike="noStrike" cap="none">
                <a:solidFill>
                  <a:srgbClr val="33006F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(3 of 3)</a:t>
            </a:r>
            <a:endParaRPr sz="1400" b="0" i="1" u="none" strike="noStrike" cap="none">
              <a:solidFill>
                <a:srgbClr val="33006F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765650" y="1655850"/>
            <a:ext cx="7983600" cy="6357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Goal: High Priority Maintenance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graphicFrame>
        <p:nvGraphicFramePr>
          <p:cNvPr id="67" name="Google Shape;67;p10"/>
          <p:cNvGraphicFramePr/>
          <p:nvPr/>
        </p:nvGraphicFramePr>
        <p:xfrm>
          <a:off x="443700" y="2465875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{8B07E0FA-1A5E-4C03-B11E-BBADEE5D31C9}</a:tableStyleId>
              </a:tblPr>
              <a:tblGrid>
                <a:gridCol w="478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SAGE Updates Released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Benefits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Expanded Read Access to ASRs/MODs for: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Encode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Dean’s level reviewers</a:t>
                      </a:r>
                      <a:endParaRPr sz="16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Encode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SAGE Read-Only ASTRA role</a:t>
                      </a:r>
                      <a:endParaRPr sz="16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Easier access to SAGE award details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Updated Missing Award Requests List Data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Encode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PIs on Modifications</a:t>
                      </a:r>
                      <a:endParaRPr sz="16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600"/>
                        <a:buFont typeface="Encode Sans"/>
                        <a:buChar char="●"/>
                      </a:pPr>
                      <a:r>
                        <a:rPr lang="en-US" sz="16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Fixed delays for new contacts in seeing items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Reduces confusion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Performance Improvements</a:t>
                      </a:r>
                      <a:endParaRPr sz="16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Efficiency gains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Reduced system downtime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Fall 2024 Updates </a:t>
            </a:r>
            <a:r>
              <a:rPr lang="en-US" sz="3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34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r>
              <a:rPr lang="en-US" sz="3400" b="0" i="1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Coming Soon!</a:t>
            </a:r>
            <a:endParaRPr sz="3400" b="0" i="1" u="none" strike="noStrike" cap="non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765650" y="1655850"/>
            <a:ext cx="8090700" cy="1087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Goal: High Priority Maintenance</a:t>
            </a:r>
            <a:endParaRPr b="1" i="1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  <p:graphicFrame>
        <p:nvGraphicFramePr>
          <p:cNvPr id="75" name="Google Shape;75;p11"/>
          <p:cNvGraphicFramePr/>
          <p:nvPr/>
        </p:nvGraphicFramePr>
        <p:xfrm>
          <a:off x="443700" y="2360925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{8B07E0FA-1A5E-4C03-B11E-BBADEE5D31C9}</a:tableStyleId>
              </a:tblPr>
              <a:tblGrid>
                <a:gridCol w="437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SAGE Updates</a:t>
                      </a:r>
                      <a:endParaRPr sz="1800" b="1" i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Benefits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Grant Runner Updates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Reinstating NIH error checks &amp; PDF generation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Forms-I updates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Efficiency in proposal submissions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Award Search Improvements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Search by application (eGC1) will return results for either the award application </a:t>
                      </a:r>
                      <a:r>
                        <a:rPr lang="en-US" sz="1800" u="sng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or</a:t>
                      </a: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 request (MOD) application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Reduced confusion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Better visibility to items associated with the same eGC1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473850" y="2689400"/>
            <a:ext cx="8196300" cy="3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REPORTING UPDATES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sz="3800" b="0" i="0" u="none" strike="noStrike" cap="non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Fall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650" y="3512771"/>
            <a:ext cx="1736924" cy="8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Fall 2024 Reporting Updates - </a:t>
            </a:r>
            <a:r>
              <a:rPr lang="en-US" sz="3000" b="0" i="1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Released!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2"/>
          </p:nvPr>
        </p:nvSpPr>
        <p:spPr>
          <a:xfrm>
            <a:off x="772250" y="1667875"/>
            <a:ext cx="7983600" cy="6357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800" b="1">
                <a:solidFill>
                  <a:schemeClr val="dk1"/>
                </a:solidFill>
              </a:rPr>
              <a:t>Goal: Workflow, Backlogs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700"/>
          </a:p>
        </p:txBody>
      </p:sp>
      <p:graphicFrame>
        <p:nvGraphicFramePr>
          <p:cNvPr id="90" name="Google Shape;90;p13"/>
          <p:cNvGraphicFramePr/>
          <p:nvPr/>
        </p:nvGraphicFramePr>
        <p:xfrm>
          <a:off x="671750" y="2717375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{8B07E0FA-1A5E-4C03-B11E-BBADEE5D31C9}</a:tableStyleId>
              </a:tblPr>
              <a:tblGrid>
                <a:gridCol w="387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Reporting Updates</a:t>
                      </a:r>
                      <a:endParaRPr sz="1800" b="1" i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Benefits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OSP Work Status Reporting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Analyze large volumes faster by providing aging, return counts, and comments.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Returns Analysis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Improve workflow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Reduce unnecessary returns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sng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Awards, Applications and Related Requests Workbook</a:t>
                      </a:r>
                      <a:endParaRPr sz="1800" b="1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006F"/>
                        </a:buClr>
                        <a:buSzPts val="1800"/>
                        <a:buFont typeface="Encode Sans"/>
                        <a:buChar char="●"/>
                      </a:pPr>
                      <a:r>
                        <a:rPr lang="en-US" sz="1800" u="none" strike="noStrike" cap="none">
                          <a:solidFill>
                            <a:srgbClr val="33006F"/>
                          </a:solidFill>
                          <a:latin typeface="Encode Sans"/>
                          <a:ea typeface="Encode Sans"/>
                          <a:cs typeface="Encode Sans"/>
                          <a:sym typeface="Encode Sans"/>
                        </a:rPr>
                        <a:t>Improved transparency by providing access to data</a:t>
                      </a:r>
                      <a:endParaRPr sz="1800" u="none" strike="noStrike" cap="none">
                        <a:solidFill>
                          <a:srgbClr val="33006F"/>
                        </a:solidFill>
                        <a:latin typeface="Encode Sans"/>
                        <a:ea typeface="Encode Sans"/>
                        <a:cs typeface="Encode Sans"/>
                        <a:sym typeface="Encod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73850" y="2631250"/>
            <a:ext cx="8196300" cy="3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WHAT’S NEXT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sz="3800" b="0" i="0" u="none" strike="noStrike" cap="non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rPr lang="en-US" sz="3800" b="0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Winter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650" y="3512771"/>
            <a:ext cx="1736924" cy="8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Encode Sans Black</vt:lpstr>
      <vt:lpstr>Merriweather Sans</vt:lpstr>
      <vt:lpstr>Open Sans</vt:lpstr>
      <vt:lpstr>Arial</vt:lpstr>
      <vt:lpstr>Open Sans Light</vt:lpstr>
      <vt:lpstr>Calibri</vt:lpstr>
      <vt:lpstr>Encode Sans</vt:lpstr>
      <vt:lpstr>2_Custom Design</vt:lpstr>
      <vt:lpstr>ORIS UPDATES</vt:lpstr>
      <vt:lpstr>SAGE RELEASE UPDATES  Fall 2024</vt:lpstr>
      <vt:lpstr>Fall 2024 SAGE Updates - Released! (1 of 3)</vt:lpstr>
      <vt:lpstr>Fall 2024 SAGE Updates - Released! (2 of 3)</vt:lpstr>
      <vt:lpstr>Fall 2024 SAGE Updates - Released! (3 of 3)</vt:lpstr>
      <vt:lpstr>Fall 2024 Updates - Coming Soon!</vt:lpstr>
      <vt:lpstr>REPORTING UPDATES  Fall 2024</vt:lpstr>
      <vt:lpstr>Fall 2024 Reporting Updates - Released!</vt:lpstr>
      <vt:lpstr>WHAT’S NEXT  Winter 2025</vt:lpstr>
      <vt:lpstr>Winter 2025 Targets</vt:lpstr>
      <vt:lpstr>SAGE RESOURCES &amp; TRAINING</vt:lpstr>
      <vt:lpstr>Teams Appointments for SAGE Support</vt:lpstr>
      <vt:lpstr>SAGE Classes &amp; Office Hours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2024-12-14T00:19:22Z</dcterms:modified>
</cp:coreProperties>
</file>