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embeddedFontLst>
    <p:embeddedFont>
      <p:font typeface="Encode Sans" panose="020B0604020202020204" charset="0"/>
      <p:regular r:id="rId17"/>
      <p:bold r:id="rId18"/>
    </p:embeddedFont>
    <p:embeddedFont>
      <p:font typeface="Encode Sans Black" panose="020B0604020202020204" charset="0"/>
      <p:bold r:id="rId19"/>
    </p:embeddedFont>
    <p:embeddedFont>
      <p:font typeface="Merriweather Sans" pitchFamily="2" charset="0"/>
      <p:regular r:id="rId20"/>
      <p:bold r:id="rId21"/>
      <p:italic r:id="rId22"/>
      <p:boldItalic r:id="rId23"/>
    </p:embeddedFont>
    <p:embeddedFont>
      <p:font typeface="Open Sans" panose="020B0606030504020204" pitchFamily="34" charset="0"/>
      <p:regular r:id="rId24"/>
      <p:bold r:id="rId25"/>
      <p:italic r:id="rId26"/>
      <p:boldItalic r:id="rId27"/>
    </p:embeddedFont>
    <p:embeddedFont>
      <p:font typeface="Open Sans Light" panose="020B0306030504020204" pitchFamily="34" charset="0"/>
      <p:regular r:id="rId28"/>
      <p:bold r:id="rId29"/>
      <p:italic r:id="rId30"/>
      <p:boldItalic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B07E0FA-1A5E-4C03-B11E-BBADEE5D31C9}">
  <a:tblStyle styleId="{8B07E0FA-1A5E-4C03-B11E-BBADEE5D31C9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6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font" Target="fonts/font1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font" Target="fonts/font12.fntdata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31" Type="http://schemas.openxmlformats.org/officeDocument/2006/relationships/font" Target="fonts/font1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font" Target="fonts/font11.fntdata"/><Relationship Id="rId30" Type="http://schemas.openxmlformats.org/officeDocument/2006/relationships/font" Target="fonts/font14.fntdata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" name="Google Shape;3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9" name="Google Shape;109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5" name="Google Shape;11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5" name="Google Shape;125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1" name="Google Shape;13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" name="Google Shape;3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0" name="Google Shape;40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" name="Google Shape;4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7" name="Google Shape;47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4" name="Google Shape;5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5" name="Google Shape;55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3" name="Google Shape;63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1" name="Google Shape;71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9" name="Google Shape;79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4" name="Google Shape;94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5461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sz="5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2" name="Google Shape;12;p2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 descr="Wordmark_center_Purple_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sz="2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sz="16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8" name="Google Shape;18;p3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3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4" name="Google Shape;24;p4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4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9" name="Google Shape;29;p5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5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outlook.office365.com/owa/calendar/ORISHelp1@cloud.washington.edu/bookings/s/NgtGGzrrJUa0nVyqE3PQlw2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utlook.office365.com/owa/calendar/ORISHelp1@cloud.washington.edu/bookings/s/O5gZ_riXuE2kR_tWbkE9Ew2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ashington.edu/research/tools/sage/guide/sage-overview/sage-contact-information/" TargetMode="External"/><Relationship Id="rId3" Type="http://schemas.openxmlformats.org/officeDocument/2006/relationships/hyperlink" Target="https://certificateresearchadmin-uwashington.talentlms.com/plus/catalog/courses/157" TargetMode="External"/><Relationship Id="rId7" Type="http://schemas.openxmlformats.org/officeDocument/2006/relationships/hyperlink" Target="https://washington.zoom.us/j/99699095464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ertificateresearchadmin-uwashington.talentlms.com/plus/catalog/courses/160" TargetMode="External"/><Relationship Id="rId5" Type="http://schemas.openxmlformats.org/officeDocument/2006/relationships/hyperlink" Target="https://certificateresearchadmin-uwashington.talentlms.com/plus/catalog/courses/159" TargetMode="External"/><Relationship Id="rId4" Type="http://schemas.openxmlformats.org/officeDocument/2006/relationships/hyperlink" Target="https://certificateresearchadmin-uwashington.talentlms.com/plus/catalog/courses/158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wnetid-my.sharepoint.com/:x:/g/personal/kresl_uw_edu/Eaw0UqnBmFFCnOTBfp2HSN0BLLaPw6s0M0qw-2BdzTIk8w?e=BrWTuH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671749" y="1167125"/>
            <a:ext cx="7833300" cy="26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Arial"/>
              <a:buNone/>
            </a:pPr>
            <a:r>
              <a:rPr lang="en-US" sz="42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ORIS UPDATES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6"/>
          <p:cNvSpPr txBox="1"/>
          <p:nvPr/>
        </p:nvSpPr>
        <p:spPr>
          <a:xfrm>
            <a:off x="692029" y="4736699"/>
            <a:ext cx="6656700" cy="13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 b="1" i="0" u="none" strike="noStrike" cap="non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Judy Chung, Aron Knapp &amp; Kim Halstead</a:t>
            </a:r>
            <a:endParaRPr sz="1600" b="1" i="0" u="none" strike="noStrike" cap="none">
              <a:solidFill>
                <a:srgbClr val="3300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 b="0" i="0" u="none" strike="noStrike" cap="non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Office of Research Information Services (ORIS)</a:t>
            </a:r>
            <a:endParaRPr sz="1600" b="0" i="0" u="none" strike="noStrike" cap="none">
              <a:solidFill>
                <a:srgbClr val="3300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 b="0" i="0" u="none" strike="noStrike" cap="non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December 12, 2024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4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Winter 2025 Targets</a:t>
            </a:r>
            <a:endParaRPr sz="3400" b="0" i="1" u="none" strike="noStrike" cap="none">
              <a:solidFill>
                <a:srgbClr val="4B2E8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104" name="Google Shape;104;p15"/>
          <p:cNvSpPr txBox="1">
            <a:spLocks noGrp="1"/>
          </p:cNvSpPr>
          <p:nvPr>
            <p:ph type="body" idx="2"/>
          </p:nvPr>
        </p:nvSpPr>
        <p:spPr>
          <a:xfrm>
            <a:off x="772250" y="1636100"/>
            <a:ext cx="7983600" cy="6357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800" b="1">
                <a:solidFill>
                  <a:schemeClr val="dk1"/>
                </a:solidFill>
              </a:rPr>
              <a:t>In Progress SAGE Work:</a:t>
            </a:r>
            <a:endParaRPr sz="2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2"/>
          </p:nvPr>
        </p:nvSpPr>
        <p:spPr>
          <a:xfrm>
            <a:off x="191400" y="2235900"/>
            <a:ext cx="8053500" cy="43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14400" lvl="0" indent="-3683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&gt;"/>
            </a:pPr>
            <a:r>
              <a:rPr lang="en-US" sz="2200" b="1">
                <a:solidFill>
                  <a:schemeClr val="dk1"/>
                </a:solidFill>
              </a:rPr>
              <a:t>Modifications</a:t>
            </a:r>
            <a:r>
              <a:rPr lang="en-US" sz="2200">
                <a:solidFill>
                  <a:schemeClr val="dk1"/>
                </a:solidFill>
              </a:rPr>
              <a:t>: </a:t>
            </a:r>
            <a:endParaRPr sz="2200">
              <a:solidFill>
                <a:schemeClr val="dk1"/>
              </a:solidFill>
            </a:endParaRPr>
          </a:p>
          <a:p>
            <a:pPr marL="1371600" lvl="1" indent="-3683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</a:pPr>
            <a:r>
              <a:rPr lang="en-US" sz="2200">
                <a:solidFill>
                  <a:schemeClr val="dk1"/>
                </a:solidFill>
              </a:rPr>
              <a:t>Add more detailed sub-categories </a:t>
            </a:r>
            <a:endParaRPr sz="2200">
              <a:solidFill>
                <a:schemeClr val="dk1"/>
              </a:solidFill>
            </a:endParaRPr>
          </a:p>
          <a:p>
            <a:pPr marL="1371600" lvl="1" indent="-3683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</a:pPr>
            <a:r>
              <a:rPr lang="en-US" sz="2200">
                <a:solidFill>
                  <a:schemeClr val="dk1"/>
                </a:solidFill>
              </a:rPr>
              <a:t>Add change amount </a:t>
            </a:r>
            <a:endParaRPr sz="2200">
              <a:solidFill>
                <a:schemeClr val="dk1"/>
              </a:solidFill>
            </a:endParaRPr>
          </a:p>
          <a:p>
            <a:pPr marL="914400" lvl="0" indent="-3683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&gt;"/>
            </a:pPr>
            <a:r>
              <a:rPr lang="en-US" sz="2200" b="1">
                <a:solidFill>
                  <a:schemeClr val="dk1"/>
                </a:solidFill>
              </a:rPr>
              <a:t>Subawards</a:t>
            </a:r>
            <a:r>
              <a:rPr lang="en-US" sz="2200">
                <a:solidFill>
                  <a:schemeClr val="dk1"/>
                </a:solidFill>
              </a:rPr>
              <a:t>: Add GrantID &amp; ASR/MOD selections</a:t>
            </a:r>
            <a:endParaRPr sz="2200">
              <a:solidFill>
                <a:schemeClr val="dk1"/>
              </a:solidFill>
            </a:endParaRPr>
          </a:p>
          <a:p>
            <a:pPr marL="914400" lvl="0" indent="-3683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&gt;"/>
            </a:pPr>
            <a:r>
              <a:rPr lang="en-US" sz="2200" b="1">
                <a:solidFill>
                  <a:schemeClr val="dk1"/>
                </a:solidFill>
              </a:rPr>
              <a:t>eGC1s</a:t>
            </a:r>
            <a:r>
              <a:rPr lang="en-US" sz="2200">
                <a:solidFill>
                  <a:schemeClr val="dk1"/>
                </a:solidFill>
              </a:rPr>
              <a:t>: Fix reviewer issues with Contacts &amp; Access, Attachments</a:t>
            </a:r>
            <a:endParaRPr sz="2200">
              <a:solidFill>
                <a:schemeClr val="dk1"/>
              </a:solidFill>
            </a:endParaRPr>
          </a:p>
          <a:p>
            <a:pPr marL="1371600" lvl="1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b="1">
                <a:solidFill>
                  <a:schemeClr val="dk1"/>
                </a:solidFill>
              </a:rPr>
              <a:t>Workaround:</a:t>
            </a:r>
            <a:r>
              <a:rPr lang="en-US">
                <a:solidFill>
                  <a:schemeClr val="dk1"/>
                </a:solidFill>
              </a:rPr>
              <a:t> Add them as contact to eGC1</a:t>
            </a:r>
            <a:endParaRPr>
              <a:solidFill>
                <a:schemeClr val="dk1"/>
              </a:solidFill>
            </a:endParaRPr>
          </a:p>
          <a:p>
            <a:pPr marL="914400" lvl="0" indent="-3683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&gt;"/>
            </a:pPr>
            <a:r>
              <a:rPr lang="en-US" sz="2200" b="1">
                <a:solidFill>
                  <a:schemeClr val="dk1"/>
                </a:solidFill>
              </a:rPr>
              <a:t>SAGE Migration to AWS Cloud</a:t>
            </a:r>
            <a:endParaRPr sz="2200"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73850" y="2674875"/>
            <a:ext cx="8196300" cy="370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rPr lang="en-US" sz="38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SAGE RESOURCES &amp; TRAINING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" name="Google Shape;112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3650" y="3512771"/>
            <a:ext cx="1736924" cy="89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lang="en-US" sz="31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Teams Appointments for SAGE Support</a:t>
            </a:r>
            <a:endParaRPr sz="2700" b="0" i="0" u="none" strike="noStrike" cap="non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8" name="Google Shape;118;p17"/>
          <p:cNvSpPr txBox="1">
            <a:spLocks noGrp="1"/>
          </p:cNvSpPr>
          <p:nvPr>
            <p:ph type="body" idx="2"/>
          </p:nvPr>
        </p:nvSpPr>
        <p:spPr>
          <a:xfrm>
            <a:off x="659300" y="1736725"/>
            <a:ext cx="8357400" cy="495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&gt;"/>
            </a:pPr>
            <a:r>
              <a:rPr lang="en-US" b="1">
                <a:solidFill>
                  <a:schemeClr val="dk1"/>
                </a:solidFill>
              </a:rPr>
              <a:t>New!</a:t>
            </a:r>
            <a:r>
              <a:rPr lang="en-US">
                <a:solidFill>
                  <a:schemeClr val="dk1"/>
                </a:solidFill>
              </a:rPr>
              <a:t> Schedule a live consultation with a SAGE Support agent, Tuesday - Thursday. </a:t>
            </a:r>
            <a:endParaRPr>
              <a:solidFill>
                <a:schemeClr val="dk1"/>
              </a:solidFill>
            </a:endParaRPr>
          </a:p>
          <a:p>
            <a:pPr marL="914400" lvl="1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</a:pPr>
            <a:r>
              <a:rPr lang="en-US" u="sng">
                <a:solidFill>
                  <a:schemeClr val="hlink"/>
                </a:solidFill>
                <a:hlinkClick r:id="rId3"/>
              </a:rPr>
              <a:t>SAGE Budget Appointments</a:t>
            </a:r>
            <a:endParaRPr>
              <a:solidFill>
                <a:schemeClr val="dk1"/>
              </a:solidFill>
            </a:endParaRPr>
          </a:p>
          <a:p>
            <a:pPr marL="914400" lvl="1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</a:pPr>
            <a:r>
              <a:rPr lang="en-US" u="sng">
                <a:solidFill>
                  <a:schemeClr val="hlink"/>
                </a:solidFill>
                <a:hlinkClick r:id="rId4"/>
              </a:rPr>
              <a:t>General SAGE Help Appointments</a:t>
            </a:r>
            <a:br>
              <a:rPr lang="en-US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&gt;"/>
            </a:pPr>
            <a:r>
              <a:rPr lang="en-US">
                <a:solidFill>
                  <a:schemeClr val="dk1"/>
                </a:solidFill>
              </a:rPr>
              <a:t>Appointments must be made 24 hours in advance.</a:t>
            </a:r>
            <a:endParaRPr>
              <a:solidFill>
                <a:schemeClr val="dk1"/>
              </a:solidFill>
            </a:endParaRPr>
          </a:p>
          <a:p>
            <a:pPr marL="9144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br>
              <a:rPr lang="en-US">
                <a:solidFill>
                  <a:schemeClr val="dk1"/>
                </a:solidFill>
              </a:rPr>
            </a:br>
            <a:br>
              <a:rPr lang="en-US" sz="2200">
                <a:solidFill>
                  <a:schemeClr val="dk1"/>
                </a:solidFill>
              </a:rPr>
            </a:br>
            <a:endParaRPr sz="2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/>
          </a:p>
        </p:txBody>
      </p:sp>
      <p:sp>
        <p:nvSpPr>
          <p:cNvPr id="119" name="Google Shape;119;p17"/>
          <p:cNvSpPr/>
          <p:nvPr/>
        </p:nvSpPr>
        <p:spPr>
          <a:xfrm>
            <a:off x="568725" y="4307125"/>
            <a:ext cx="2596200" cy="1824900"/>
          </a:xfrm>
          <a:prstGeom prst="wedgeEllipseCallout">
            <a:avLst>
              <a:gd name="adj1" fmla="val 44081"/>
              <a:gd name="adj2" fmla="val 75249"/>
            </a:avLst>
          </a:prstGeom>
          <a:solidFill>
            <a:schemeClr val="accent1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lt2"/>
                </a:solidFill>
                <a:latin typeface="Encode Sans"/>
                <a:ea typeface="Encode Sans"/>
                <a:cs typeface="Encode Sans"/>
                <a:sym typeface="Encode Sans"/>
              </a:rPr>
              <a:t>“Help! Why am I getting this eGC1 error?”</a:t>
            </a:r>
            <a:endParaRPr sz="1800" b="0" i="0" u="none" strike="noStrike" cap="none">
              <a:solidFill>
                <a:schemeClr val="lt2"/>
              </a:solidFill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120" name="Google Shape;120;p17"/>
          <p:cNvSpPr/>
          <p:nvPr/>
        </p:nvSpPr>
        <p:spPr>
          <a:xfrm>
            <a:off x="3465950" y="4307125"/>
            <a:ext cx="2596200" cy="1824900"/>
          </a:xfrm>
          <a:prstGeom prst="wedgeEllipseCallout">
            <a:avLst>
              <a:gd name="adj1" fmla="val -5457"/>
              <a:gd name="adj2" fmla="val 72124"/>
            </a:avLst>
          </a:prstGeom>
          <a:solidFill>
            <a:srgbClr val="33006F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>
                <a:solidFill>
                  <a:schemeClr val="lt2"/>
                </a:solidFill>
                <a:latin typeface="Encode Sans"/>
                <a:ea typeface="Encode Sans"/>
                <a:cs typeface="Encode Sans"/>
                <a:sym typeface="Encode Sans"/>
              </a:rPr>
              <a:t>“Can you help me simplify my proposal budget for my award budget?”</a:t>
            </a:r>
            <a:endParaRPr sz="1700" b="0" i="0" u="none" strike="noStrike" cap="none">
              <a:solidFill>
                <a:schemeClr val="lt2"/>
              </a:solidFill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121" name="Google Shape;121;p17"/>
          <p:cNvSpPr/>
          <p:nvPr/>
        </p:nvSpPr>
        <p:spPr>
          <a:xfrm>
            <a:off x="6260150" y="4240375"/>
            <a:ext cx="2596200" cy="1668000"/>
          </a:xfrm>
          <a:prstGeom prst="wedgeEllipseCallout">
            <a:avLst>
              <a:gd name="adj1" fmla="val -53772"/>
              <a:gd name="adj2" fmla="val 71879"/>
            </a:avLst>
          </a:prstGeom>
          <a:solidFill>
            <a:srgbClr val="33006F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“How do I adjust my F&amp;A rate to get my award amounts to match my NoA?”</a:t>
            </a:r>
            <a:endParaRPr sz="1600" b="0" i="0" u="none" strike="noStrike" cap="none">
              <a:solidFill>
                <a:schemeClr val="lt2"/>
              </a:solidFill>
              <a:latin typeface="Encode Sans"/>
              <a:ea typeface="Encode Sans"/>
              <a:cs typeface="Encode Sans"/>
              <a:sym typeface="Encode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8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3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SAGE Classes &amp; Office Hours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8"/>
          <p:cNvSpPr txBox="1">
            <a:spLocks noGrp="1"/>
          </p:cNvSpPr>
          <p:nvPr>
            <p:ph type="body" idx="2"/>
          </p:nvPr>
        </p:nvSpPr>
        <p:spPr>
          <a:xfrm>
            <a:off x="659300" y="1736725"/>
            <a:ext cx="8357400" cy="495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solidFill>
                <a:schemeClr val="dk1"/>
              </a:solidFill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&gt;"/>
            </a:pPr>
            <a:r>
              <a:rPr lang="en-US" sz="2200" b="1">
                <a:solidFill>
                  <a:schemeClr val="dk1"/>
                </a:solidFill>
              </a:rPr>
              <a:t>SAGE Classes</a:t>
            </a:r>
            <a:endParaRPr sz="2200" b="1">
              <a:solidFill>
                <a:schemeClr val="dk1"/>
              </a:solidFill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hlinkClick r:id="rId3"/>
              </a:rPr>
              <a:t>SAGE: Creating and Submitting eGC1s</a:t>
            </a:r>
            <a:endParaRPr>
              <a:solidFill>
                <a:schemeClr val="dk1"/>
              </a:solidFill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hlinkClick r:id="rId4"/>
              </a:rPr>
              <a:t>SAGE Budget</a:t>
            </a:r>
            <a:endParaRPr>
              <a:solidFill>
                <a:schemeClr val="dk1"/>
              </a:solidFill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hlinkClick r:id="rId5"/>
              </a:rPr>
              <a:t>SAGE Awards</a:t>
            </a:r>
            <a:endParaRPr>
              <a:solidFill>
                <a:schemeClr val="dk1"/>
              </a:solidFill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hlinkClick r:id="rId6"/>
              </a:rPr>
              <a:t>SAGE: Creating NIH Proposals in Grant Runner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>
              <a:solidFill>
                <a:schemeClr val="dk1"/>
              </a:solidFill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&gt;"/>
            </a:pPr>
            <a:r>
              <a:rPr lang="en-US" sz="2200" b="1">
                <a:solidFill>
                  <a:schemeClr val="dk1"/>
                </a:solidFill>
              </a:rPr>
              <a:t>Office Hours</a:t>
            </a:r>
            <a:r>
              <a:rPr lang="en-US" sz="2200">
                <a:solidFill>
                  <a:schemeClr val="dk1"/>
                </a:solidFill>
              </a:rPr>
              <a:t> (</a:t>
            </a:r>
            <a:r>
              <a:rPr lang="en-US" sz="2200" u="sng">
                <a:solidFill>
                  <a:schemeClr val="hlink"/>
                </a:solidFill>
                <a:hlinkClick r:id="rId7"/>
              </a:rPr>
              <a:t>Zoom Link</a:t>
            </a:r>
            <a:r>
              <a:rPr lang="en-US" sz="2200">
                <a:solidFill>
                  <a:schemeClr val="dk1"/>
                </a:solidFill>
              </a:rPr>
              <a:t>)</a:t>
            </a:r>
            <a:endParaRPr>
              <a:solidFill>
                <a:schemeClr val="dk1"/>
              </a:solidFill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>
                <a:solidFill>
                  <a:schemeClr val="dk1"/>
                </a:solidFill>
              </a:rPr>
              <a:t>Thursday, December 12, 1 – 1:30 p.m.</a:t>
            </a:r>
            <a:endParaRPr>
              <a:solidFill>
                <a:schemeClr val="dk1"/>
              </a:solidFill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>
                <a:solidFill>
                  <a:schemeClr val="dk1"/>
                </a:solidFill>
              </a:rPr>
              <a:t>Wednesday, December 18, 11 – 11:30 a.m.</a:t>
            </a:r>
            <a:endParaRPr>
              <a:solidFill>
                <a:schemeClr val="dk1"/>
              </a:solidFill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-US">
                <a:solidFill>
                  <a:schemeClr val="dk1"/>
                </a:solidFill>
              </a:rPr>
              <a:t>Thursday, December 26, 11 – 11:30 a.m.</a:t>
            </a:r>
            <a:br>
              <a:rPr lang="en-US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&gt;"/>
            </a:pPr>
            <a:r>
              <a:rPr lang="en-US" u="sng">
                <a:solidFill>
                  <a:schemeClr val="accent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SAGE Contact Information</a:t>
            </a:r>
            <a:endParaRPr sz="2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br>
              <a:rPr lang="en-US">
                <a:solidFill>
                  <a:schemeClr val="dk1"/>
                </a:solidFill>
              </a:rPr>
            </a:br>
            <a:br>
              <a:rPr lang="en-US" sz="2200">
                <a:solidFill>
                  <a:schemeClr val="dk1"/>
                </a:solidFill>
              </a:rPr>
            </a:br>
            <a:endParaRPr sz="2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9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lang="en-US" sz="34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Questions?</a:t>
            </a:r>
            <a:endParaRPr sz="3000" b="0" i="0" u="none" strike="noStrike" cap="non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473855" y="236407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rPr lang="en-US" sz="38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SAGE RELEASE UPDATES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 sz="3800" b="0" i="0" u="none" strike="noStrike" cap="none">
              <a:solidFill>
                <a:srgbClr val="4B2E83"/>
              </a:solidFill>
              <a:latin typeface="Encode Sans"/>
              <a:ea typeface="Encode Sans"/>
              <a:cs typeface="Encode Sans"/>
              <a:sym typeface="Encode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rPr lang="en-US" sz="3800" b="0" i="0" u="none" strike="noStrike" cap="none">
                <a:solidFill>
                  <a:srgbClr val="4B2E83"/>
                </a:solidFill>
                <a:latin typeface="Encode Sans"/>
                <a:ea typeface="Encode Sans"/>
                <a:cs typeface="Encode Sans"/>
                <a:sym typeface="Encode Sans"/>
              </a:rPr>
              <a:t>Fall 2024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" name="Google Shape;43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2175" y="3384471"/>
            <a:ext cx="1736924" cy="89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591250" y="403700"/>
            <a:ext cx="89745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4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Fall 2024 SAGE Updates - </a:t>
            </a:r>
            <a:r>
              <a:rPr lang="en-US" sz="3400" b="0" i="1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Released! </a:t>
            </a:r>
            <a:r>
              <a:rPr lang="en-US" sz="14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(1 of 3)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772250" y="1667875"/>
            <a:ext cx="7855800" cy="5295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800" b="1">
                <a:solidFill>
                  <a:schemeClr val="dk1"/>
                </a:solidFill>
              </a:rPr>
              <a:t>Goal: Improve Workflow, Reduce Backlogs</a:t>
            </a:r>
            <a:endParaRPr sz="2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/>
          </a:p>
        </p:txBody>
      </p:sp>
      <p:graphicFrame>
        <p:nvGraphicFramePr>
          <p:cNvPr id="51" name="Google Shape;51;p8"/>
          <p:cNvGraphicFramePr/>
          <p:nvPr/>
        </p:nvGraphicFramePr>
        <p:xfrm>
          <a:off x="499250" y="2607850"/>
          <a:ext cx="3000000" cy="3000000"/>
        </p:xfrm>
        <a:graphic>
          <a:graphicData uri="http://schemas.openxmlformats.org/drawingml/2006/table">
            <a:tbl>
              <a:tblPr firstRow="1">
                <a:noFill/>
                <a:tableStyleId>{8B07E0FA-1A5E-4C03-B11E-BBADEE5D31C9}</a:tableStyleId>
              </a:tblPr>
              <a:tblGrid>
                <a:gridCol w="3877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9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3300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SAGE Updates Released</a:t>
                      </a:r>
                      <a:endParaRPr sz="1800" b="1" u="none" strike="noStrike" cap="none">
                        <a:solidFill>
                          <a:srgbClr val="3300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3300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Benefits</a:t>
                      </a:r>
                      <a:endParaRPr sz="1800" b="1" u="none" strike="noStrike" cap="none">
                        <a:solidFill>
                          <a:srgbClr val="3300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3300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OSP Auto-Assignment of eGC1s</a:t>
                      </a:r>
                      <a:endParaRPr sz="1800" b="1" u="none" strike="noStrike" cap="none">
                        <a:solidFill>
                          <a:srgbClr val="3300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800"/>
                        <a:buFont typeface="Open Sans"/>
                        <a:buChar char="●"/>
                      </a:pPr>
                      <a:r>
                        <a:rPr lang="en-US" sz="1800" u="none" strike="noStrike" cap="none">
                          <a:solidFill>
                            <a:srgbClr val="3300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Reduces OSP manual effort</a:t>
                      </a:r>
                      <a:endParaRPr sz="1800" u="none" strike="noStrike" cap="none">
                        <a:solidFill>
                          <a:srgbClr val="3300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4572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800"/>
                        <a:buFont typeface="Open Sans"/>
                        <a:buChar char="●"/>
                      </a:pPr>
                      <a:r>
                        <a:rPr lang="en-US" sz="1800" u="none" strike="noStrike" cap="none">
                          <a:solidFill>
                            <a:srgbClr val="3300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Frees OSP staff for other priorities</a:t>
                      </a:r>
                      <a:endParaRPr sz="1800" u="none" strike="noStrike" cap="none">
                        <a:solidFill>
                          <a:srgbClr val="3300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3300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Expanded Validations</a:t>
                      </a:r>
                      <a:endParaRPr sz="1800" b="1" u="none" strike="noStrike" cap="none">
                        <a:solidFill>
                          <a:srgbClr val="3300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457200" marR="0" lvl="0" indent="-330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600"/>
                        <a:buFont typeface="Open Sans"/>
                        <a:buChar char="●"/>
                      </a:pPr>
                      <a:r>
                        <a:rPr lang="en-US" sz="1600" u="none" strike="noStrike" cap="none">
                          <a:solidFill>
                            <a:srgbClr val="3300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ASR award amount must match budget amount</a:t>
                      </a:r>
                      <a:endParaRPr sz="1600" u="none" strike="noStrike" cap="none">
                        <a:solidFill>
                          <a:srgbClr val="3300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457200" marR="0" lvl="0" indent="-330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600"/>
                        <a:buFont typeface="Open Sans"/>
                        <a:buChar char="●"/>
                      </a:pPr>
                      <a:r>
                        <a:rPr lang="en-US" sz="1600" u="none" strike="noStrike" cap="none">
                          <a:solidFill>
                            <a:srgbClr val="3300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GCA-required fields for integration</a:t>
                      </a:r>
                      <a:endParaRPr sz="1600" u="none" strike="noStrike" cap="none">
                        <a:solidFill>
                          <a:srgbClr val="3300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800"/>
                        <a:buFont typeface="Open Sans"/>
                        <a:buChar char="●"/>
                      </a:pPr>
                      <a:r>
                        <a:rPr lang="en-US" sz="1800" u="none" strike="noStrike" cap="none">
                          <a:solidFill>
                            <a:srgbClr val="3300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Prevents unnecessary returns</a:t>
                      </a:r>
                      <a:endParaRPr sz="1800" u="none" strike="noStrike" cap="none">
                        <a:solidFill>
                          <a:srgbClr val="3300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4572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800"/>
                        <a:buFont typeface="Open Sans"/>
                        <a:buChar char="●"/>
                      </a:pPr>
                      <a:r>
                        <a:rPr lang="en-US" sz="1800" u="none" strike="noStrike" cap="none">
                          <a:solidFill>
                            <a:srgbClr val="33006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Reduces integration errors (GCA)</a:t>
                      </a:r>
                      <a:endParaRPr sz="1800" u="none" strike="noStrike" cap="none">
                        <a:solidFill>
                          <a:srgbClr val="33006F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443700" y="371500"/>
            <a:ext cx="88002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4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Fall 2024 SAGE Updates - </a:t>
            </a:r>
            <a:r>
              <a:rPr lang="en-US" sz="3400" b="0" i="1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Released! </a:t>
            </a:r>
            <a:r>
              <a:rPr lang="en-US" sz="14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(2 of 3)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2"/>
          </p:nvPr>
        </p:nvSpPr>
        <p:spPr>
          <a:xfrm>
            <a:off x="772250" y="1667875"/>
            <a:ext cx="7983600" cy="6357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800" b="1">
                <a:solidFill>
                  <a:schemeClr val="dk1"/>
                </a:solidFill>
              </a:rPr>
              <a:t>Goal: Improve Transparency, Clarity</a:t>
            </a:r>
            <a:endParaRPr sz="2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/>
          </a:p>
        </p:txBody>
      </p:sp>
      <p:graphicFrame>
        <p:nvGraphicFramePr>
          <p:cNvPr id="59" name="Google Shape;59;p9"/>
          <p:cNvGraphicFramePr/>
          <p:nvPr/>
        </p:nvGraphicFramePr>
        <p:xfrm>
          <a:off x="443700" y="2389450"/>
          <a:ext cx="3000000" cy="3000000"/>
        </p:xfrm>
        <a:graphic>
          <a:graphicData uri="http://schemas.openxmlformats.org/drawingml/2006/table">
            <a:tbl>
              <a:tblPr firstRow="1">
                <a:noFill/>
                <a:tableStyleId>{8B07E0FA-1A5E-4C03-B11E-BBADEE5D31C9}</a:tableStyleId>
              </a:tblPr>
              <a:tblGrid>
                <a:gridCol w="3877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9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SAGE Updates Released</a:t>
                      </a:r>
                      <a:endParaRPr sz="1800" b="1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Benefits</a:t>
                      </a:r>
                      <a:endParaRPr sz="1800" b="1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Improved Hint Text for ASRs and SAGE Budget</a:t>
                      </a:r>
                      <a:endParaRPr sz="1600" b="1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800"/>
                        <a:buFont typeface="Encode Sans"/>
                        <a:buChar char="●"/>
                      </a:pPr>
                      <a:r>
                        <a:rPr lang="en-US" sz="1800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Clarity for users</a:t>
                      </a:r>
                      <a:endParaRPr sz="18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  <a:p>
                      <a:pPr marL="4572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800"/>
                        <a:buFont typeface="Encode Sans"/>
                        <a:buChar char="●"/>
                      </a:pPr>
                      <a:r>
                        <a:rPr lang="en-US" sz="1800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Less churn</a:t>
                      </a:r>
                      <a:endParaRPr sz="18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Improved SAGE Documentation</a:t>
                      </a:r>
                      <a:endParaRPr sz="1800" b="1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  <a:p>
                      <a:pPr marL="4572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800"/>
                        <a:buFont typeface="Encode Sans"/>
                        <a:buChar char="●"/>
                      </a:pPr>
                      <a:r>
                        <a:rPr lang="en-US" sz="1800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Single starting place for guidance with links off to other content</a:t>
                      </a:r>
                      <a:endParaRPr sz="18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  <a:p>
                      <a:pPr marL="4572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800"/>
                        <a:buFont typeface="Encode Sans"/>
                        <a:buChar char="●"/>
                      </a:pPr>
                      <a:r>
                        <a:rPr lang="en-US" sz="1800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Makes help content more actionable, relevant</a:t>
                      </a:r>
                      <a:endParaRPr sz="18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New Modifications Checklist </a:t>
                      </a:r>
                      <a:endParaRPr sz="1800" b="1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(Thanks OSP!)</a:t>
                      </a:r>
                      <a:endParaRPr sz="18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800"/>
                        <a:buFont typeface="Encode Sans"/>
                        <a:buChar char="●"/>
                      </a:pPr>
                      <a:r>
                        <a:rPr lang="en-US" sz="1800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Provides guidance on types of attachments or comment detail to add based on Modification type</a:t>
                      </a:r>
                      <a:endParaRPr sz="18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"/>
          <p:cNvSpPr txBox="1">
            <a:spLocks noGrp="1"/>
          </p:cNvSpPr>
          <p:nvPr>
            <p:ph type="title"/>
          </p:nvPr>
        </p:nvSpPr>
        <p:spPr>
          <a:xfrm>
            <a:off x="443700" y="371500"/>
            <a:ext cx="87003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4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Fall 2024 SAGE Updates - </a:t>
            </a:r>
            <a:r>
              <a:rPr lang="en-US" sz="3400" b="0" i="1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Released! </a:t>
            </a:r>
            <a:r>
              <a:rPr lang="en-US" sz="1400" b="0" i="0" u="none" strike="noStrike" cap="none">
                <a:solidFill>
                  <a:srgbClr val="33006F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(3 of 3)</a:t>
            </a:r>
            <a:endParaRPr sz="1400" b="0" i="1" u="none" strike="noStrike" cap="none">
              <a:solidFill>
                <a:srgbClr val="33006F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66" name="Google Shape;66;p10"/>
          <p:cNvSpPr txBox="1">
            <a:spLocks noGrp="1"/>
          </p:cNvSpPr>
          <p:nvPr>
            <p:ph type="body" idx="2"/>
          </p:nvPr>
        </p:nvSpPr>
        <p:spPr>
          <a:xfrm>
            <a:off x="765650" y="1655850"/>
            <a:ext cx="7983600" cy="6357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800" b="1">
                <a:solidFill>
                  <a:schemeClr val="dk1"/>
                </a:solidFill>
              </a:rPr>
              <a:t>Goal: High Priority Maintenance</a:t>
            </a:r>
            <a:endParaRPr sz="2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/>
          </a:p>
        </p:txBody>
      </p:sp>
      <p:graphicFrame>
        <p:nvGraphicFramePr>
          <p:cNvPr id="67" name="Google Shape;67;p10"/>
          <p:cNvGraphicFramePr/>
          <p:nvPr/>
        </p:nvGraphicFramePr>
        <p:xfrm>
          <a:off x="443700" y="2465875"/>
          <a:ext cx="3000000" cy="3000000"/>
        </p:xfrm>
        <a:graphic>
          <a:graphicData uri="http://schemas.openxmlformats.org/drawingml/2006/table">
            <a:tbl>
              <a:tblPr firstRow="1">
                <a:noFill/>
                <a:tableStyleId>{8B07E0FA-1A5E-4C03-B11E-BBADEE5D31C9}</a:tableStyleId>
              </a:tblPr>
              <a:tblGrid>
                <a:gridCol w="4783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3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SAGE Updates Released</a:t>
                      </a:r>
                      <a:endParaRPr sz="1800" b="1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Benefits</a:t>
                      </a:r>
                      <a:endParaRPr sz="1800" b="1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Expanded Read Access to ASRs/MODs for:</a:t>
                      </a:r>
                      <a:endParaRPr sz="1800" b="1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  <a:p>
                      <a:pPr marL="457200" marR="0" lvl="0" indent="-330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600"/>
                        <a:buFont typeface="Encode Sans"/>
                        <a:buChar char="●"/>
                      </a:pPr>
                      <a:r>
                        <a:rPr lang="en-US" sz="1600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Dean’s level reviewers</a:t>
                      </a:r>
                      <a:endParaRPr sz="16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  <a:p>
                      <a:pPr marL="457200" marR="0" lvl="0" indent="-330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600"/>
                        <a:buFont typeface="Encode Sans"/>
                        <a:buChar char="●"/>
                      </a:pPr>
                      <a:r>
                        <a:rPr lang="en-US" sz="1600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SAGE Read-Only ASTRA role</a:t>
                      </a:r>
                      <a:endParaRPr sz="16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800"/>
                        <a:buFont typeface="Encode Sans"/>
                        <a:buChar char="●"/>
                      </a:pPr>
                      <a:r>
                        <a:rPr lang="en-US" sz="1800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Easier access to SAGE award details</a:t>
                      </a:r>
                      <a:endParaRPr sz="18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Updated Missing Award Requests List Data</a:t>
                      </a:r>
                      <a:endParaRPr sz="1800" b="1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  <a:p>
                      <a:pPr marL="457200" marR="0" lvl="0" indent="-330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600"/>
                        <a:buFont typeface="Encode Sans"/>
                        <a:buChar char="●"/>
                      </a:pPr>
                      <a:r>
                        <a:rPr lang="en-US" sz="1600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PIs on Modifications</a:t>
                      </a:r>
                      <a:endParaRPr sz="16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  <a:p>
                      <a:pPr marL="457200" marR="0" lvl="0" indent="-3302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600"/>
                        <a:buFont typeface="Encode Sans"/>
                        <a:buChar char="●"/>
                      </a:pPr>
                      <a:r>
                        <a:rPr lang="en-US" sz="1600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Fixed delays for new contacts in seeing items</a:t>
                      </a:r>
                      <a:endParaRPr sz="18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800"/>
                        <a:buFont typeface="Encode Sans"/>
                        <a:buChar char="●"/>
                      </a:pPr>
                      <a:r>
                        <a:rPr lang="en-US" sz="1800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Reduces confusion</a:t>
                      </a:r>
                      <a:endParaRPr sz="18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Performance Improvements</a:t>
                      </a:r>
                      <a:endParaRPr sz="1600" b="1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800"/>
                        <a:buFont typeface="Encode Sans"/>
                        <a:buChar char="●"/>
                      </a:pPr>
                      <a:r>
                        <a:rPr lang="en-US" sz="1800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Efficiency gains</a:t>
                      </a:r>
                      <a:endParaRPr sz="18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  <a:p>
                      <a:pPr marL="4572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800"/>
                        <a:buFont typeface="Encode Sans"/>
                        <a:buChar char="●"/>
                      </a:pPr>
                      <a:r>
                        <a:rPr lang="en-US" sz="1800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Reduced system downtime</a:t>
                      </a:r>
                      <a:endParaRPr sz="18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4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Fall 2024 Updates </a:t>
            </a:r>
            <a:r>
              <a:rPr lang="en-US" sz="3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-</a:t>
            </a:r>
            <a:r>
              <a:rPr lang="en-US" sz="34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 </a:t>
            </a:r>
            <a:r>
              <a:rPr lang="en-US" sz="3400" b="0" i="1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Coming Soon!</a:t>
            </a:r>
            <a:endParaRPr sz="3400" b="0" i="1" u="none" strike="noStrike" cap="none">
              <a:solidFill>
                <a:srgbClr val="4B2E8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2"/>
          </p:nvPr>
        </p:nvSpPr>
        <p:spPr>
          <a:xfrm>
            <a:off x="765650" y="1655850"/>
            <a:ext cx="8090700" cy="10875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800" b="1">
                <a:solidFill>
                  <a:schemeClr val="dk1"/>
                </a:solidFill>
              </a:rPr>
              <a:t>Goal: High Priority Maintenance</a:t>
            </a:r>
            <a:endParaRPr b="1" i="1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8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200"/>
          </a:p>
        </p:txBody>
      </p:sp>
      <p:graphicFrame>
        <p:nvGraphicFramePr>
          <p:cNvPr id="75" name="Google Shape;75;p11"/>
          <p:cNvGraphicFramePr/>
          <p:nvPr/>
        </p:nvGraphicFramePr>
        <p:xfrm>
          <a:off x="443700" y="2360925"/>
          <a:ext cx="3000000" cy="3000000"/>
        </p:xfrm>
        <a:graphic>
          <a:graphicData uri="http://schemas.openxmlformats.org/drawingml/2006/table">
            <a:tbl>
              <a:tblPr firstRow="1">
                <a:noFill/>
                <a:tableStyleId>{8B07E0FA-1A5E-4C03-B11E-BBADEE5D31C9}</a:tableStyleId>
              </a:tblPr>
              <a:tblGrid>
                <a:gridCol w="4376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0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SAGE Updates</a:t>
                      </a:r>
                      <a:endParaRPr sz="1800" b="1" i="1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Benefits</a:t>
                      </a:r>
                      <a:endParaRPr sz="1800" b="1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Grant Runner Updates</a:t>
                      </a:r>
                      <a:endParaRPr sz="1800" b="1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  <a:p>
                      <a:pPr marL="4572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800"/>
                        <a:buFont typeface="Encode Sans"/>
                        <a:buChar char="●"/>
                      </a:pPr>
                      <a:r>
                        <a:rPr lang="en-US" sz="1800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Reinstating NIH error checks &amp; PDF generation</a:t>
                      </a:r>
                      <a:endParaRPr sz="18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  <a:p>
                      <a:pPr marL="4572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800"/>
                        <a:buFont typeface="Encode Sans"/>
                        <a:buChar char="●"/>
                      </a:pPr>
                      <a:r>
                        <a:rPr lang="en-US" sz="1800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Forms-I updates</a:t>
                      </a:r>
                      <a:endParaRPr sz="18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800"/>
                        <a:buFont typeface="Encode Sans"/>
                        <a:buChar char="●"/>
                      </a:pPr>
                      <a:r>
                        <a:rPr lang="en-US" sz="1800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Efficiency in proposal submissions</a:t>
                      </a:r>
                      <a:endParaRPr sz="18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Award Search Improvements</a:t>
                      </a:r>
                      <a:endParaRPr sz="1800" b="1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  <a:p>
                      <a:pPr marL="4572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800"/>
                        <a:buFont typeface="Encode Sans"/>
                        <a:buChar char="●"/>
                      </a:pPr>
                      <a:r>
                        <a:rPr lang="en-US" sz="1800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Search by application (eGC1) will return results for either the award application </a:t>
                      </a:r>
                      <a:r>
                        <a:rPr lang="en-US" sz="1800" u="sng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or</a:t>
                      </a:r>
                      <a:r>
                        <a:rPr lang="en-US" sz="1800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 request (MOD) application</a:t>
                      </a:r>
                      <a:endParaRPr sz="18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800"/>
                        <a:buFont typeface="Encode Sans"/>
                        <a:buChar char="●"/>
                      </a:pPr>
                      <a:r>
                        <a:rPr lang="en-US" sz="1800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Reduced confusion</a:t>
                      </a:r>
                      <a:endParaRPr sz="18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  <a:p>
                      <a:pPr marL="4572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800"/>
                        <a:buFont typeface="Encode Sans"/>
                        <a:buChar char="●"/>
                      </a:pPr>
                      <a:r>
                        <a:rPr lang="en-US" sz="1800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Better visibility to items associated with the same eGC1</a:t>
                      </a:r>
                      <a:endParaRPr sz="18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title"/>
          </p:nvPr>
        </p:nvSpPr>
        <p:spPr>
          <a:xfrm>
            <a:off x="473850" y="2689400"/>
            <a:ext cx="8196300" cy="369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rPr lang="en-US" sz="38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REPORTING UPDATES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 sz="3800" b="0" i="0" u="none" strike="noStrike" cap="none">
              <a:solidFill>
                <a:srgbClr val="4B2E83"/>
              </a:solidFill>
              <a:latin typeface="Encode Sans"/>
              <a:ea typeface="Encode Sans"/>
              <a:cs typeface="Encode Sans"/>
              <a:sym typeface="Encode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rPr lang="en-US" sz="3800" b="0" i="0" u="none" strike="noStrike" cap="none">
                <a:solidFill>
                  <a:srgbClr val="4B2E83"/>
                </a:solidFill>
                <a:latin typeface="Encode Sans"/>
                <a:ea typeface="Encode Sans"/>
                <a:cs typeface="Encode Sans"/>
                <a:sym typeface="Encode Sans"/>
              </a:rPr>
              <a:t>Fall 2024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2" name="Google Shape;82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3650" y="3512771"/>
            <a:ext cx="1736924" cy="89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Fall 2024 Reporting Updates - </a:t>
            </a:r>
            <a:r>
              <a:rPr lang="en-US" sz="3000" b="0" i="1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Released!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3"/>
          <p:cNvSpPr txBox="1">
            <a:spLocks noGrp="1"/>
          </p:cNvSpPr>
          <p:nvPr>
            <p:ph type="body" idx="2"/>
          </p:nvPr>
        </p:nvSpPr>
        <p:spPr>
          <a:xfrm>
            <a:off x="772250" y="1667875"/>
            <a:ext cx="7983600" cy="635700"/>
          </a:xfrm>
          <a:prstGeom prst="rect">
            <a:avLst/>
          </a:prstGeom>
          <a:solidFill>
            <a:srgbClr val="D9D2E9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800" b="1">
                <a:solidFill>
                  <a:schemeClr val="dk1"/>
                </a:solidFill>
              </a:rPr>
              <a:t>Goal: Workflow, Backlogs</a:t>
            </a:r>
            <a:endParaRPr sz="2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700"/>
          </a:p>
        </p:txBody>
      </p:sp>
      <p:graphicFrame>
        <p:nvGraphicFramePr>
          <p:cNvPr id="90" name="Google Shape;90;p13"/>
          <p:cNvGraphicFramePr/>
          <p:nvPr/>
        </p:nvGraphicFramePr>
        <p:xfrm>
          <a:off x="671750" y="2717375"/>
          <a:ext cx="3000000" cy="3000000"/>
        </p:xfrm>
        <a:graphic>
          <a:graphicData uri="http://schemas.openxmlformats.org/drawingml/2006/table">
            <a:tbl>
              <a:tblPr firstRow="1">
                <a:noFill/>
                <a:tableStyleId>{8B07E0FA-1A5E-4C03-B11E-BBADEE5D31C9}</a:tableStyleId>
              </a:tblPr>
              <a:tblGrid>
                <a:gridCol w="3877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9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Reporting Updates</a:t>
                      </a:r>
                      <a:endParaRPr sz="1800" b="1" i="1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Benefits</a:t>
                      </a:r>
                      <a:endParaRPr sz="1800" b="1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OSP Work Status Reporting</a:t>
                      </a:r>
                      <a:endParaRPr sz="1800" b="1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800"/>
                        <a:buFont typeface="Encode Sans"/>
                        <a:buChar char="●"/>
                      </a:pPr>
                      <a:r>
                        <a:rPr lang="en-US" sz="1800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Analyze large volumes faster by providing aging, return counts, and comments.</a:t>
                      </a:r>
                      <a:endParaRPr sz="18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Returns Analysis</a:t>
                      </a:r>
                      <a:endParaRPr sz="1800" b="1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800"/>
                        <a:buFont typeface="Encode Sans"/>
                        <a:buChar char="●"/>
                      </a:pPr>
                      <a:r>
                        <a:rPr lang="en-US" sz="1800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Improve workflow</a:t>
                      </a:r>
                      <a:endParaRPr sz="18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  <a:p>
                      <a:pPr marL="4572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800"/>
                        <a:buFont typeface="Encode Sans"/>
                        <a:buChar char="●"/>
                      </a:pPr>
                      <a:r>
                        <a:rPr lang="en-US" sz="1800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Reduce unnecessary returns</a:t>
                      </a:r>
                      <a:endParaRPr sz="18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sng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Awards, Applications and Related Requests Workbook</a:t>
                      </a:r>
                      <a:endParaRPr sz="1800" b="1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006F"/>
                        </a:buClr>
                        <a:buSzPts val="1800"/>
                        <a:buFont typeface="Encode Sans"/>
                        <a:buChar char="●"/>
                      </a:pPr>
                      <a:r>
                        <a:rPr lang="en-US" sz="1800" u="none" strike="noStrike" cap="none">
                          <a:solidFill>
                            <a:srgbClr val="33006F"/>
                          </a:solidFill>
                          <a:latin typeface="Encode Sans"/>
                          <a:ea typeface="Encode Sans"/>
                          <a:cs typeface="Encode Sans"/>
                          <a:sym typeface="Encode Sans"/>
                        </a:rPr>
                        <a:t>Improved transparency by providing access to data</a:t>
                      </a:r>
                      <a:endParaRPr sz="1800" u="none" strike="noStrike" cap="none">
                        <a:solidFill>
                          <a:srgbClr val="33006F"/>
                        </a:solidFill>
                        <a:latin typeface="Encode Sans"/>
                        <a:ea typeface="Encode Sans"/>
                        <a:cs typeface="Encode Sans"/>
                        <a:sym typeface="Encode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>
            <a:spLocks noGrp="1"/>
          </p:cNvSpPr>
          <p:nvPr>
            <p:ph type="title"/>
          </p:nvPr>
        </p:nvSpPr>
        <p:spPr>
          <a:xfrm>
            <a:off x="473850" y="2631250"/>
            <a:ext cx="8196300" cy="37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rPr lang="en-US" sz="38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WHAT’S NEXT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 sz="3800" b="0" i="0" u="none" strike="noStrike" cap="none">
              <a:solidFill>
                <a:srgbClr val="4B2E83"/>
              </a:solidFill>
              <a:latin typeface="Encode Sans"/>
              <a:ea typeface="Encode Sans"/>
              <a:cs typeface="Encode Sans"/>
              <a:sym typeface="Encode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rPr lang="en-US" sz="3800" b="0" i="0" u="none" strike="noStrike" cap="none">
                <a:solidFill>
                  <a:srgbClr val="4B2E83"/>
                </a:solidFill>
                <a:latin typeface="Encode Sans"/>
                <a:ea typeface="Encode Sans"/>
                <a:cs typeface="Encode Sans"/>
                <a:sym typeface="Encode Sans"/>
              </a:rPr>
              <a:t>Winter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7" name="Google Shape;97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3650" y="3512771"/>
            <a:ext cx="1736924" cy="89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585</Words>
  <Application>Microsoft Office PowerPoint</Application>
  <PresentationFormat>On-screen Show (4:3)</PresentationFormat>
  <Paragraphs>121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Encode Sans Black</vt:lpstr>
      <vt:lpstr>Merriweather Sans</vt:lpstr>
      <vt:lpstr>Open Sans</vt:lpstr>
      <vt:lpstr>Arial</vt:lpstr>
      <vt:lpstr>Open Sans Light</vt:lpstr>
      <vt:lpstr>Calibri</vt:lpstr>
      <vt:lpstr>Encode Sans</vt:lpstr>
      <vt:lpstr>2_Custom Design</vt:lpstr>
      <vt:lpstr>ORIS UPDATES</vt:lpstr>
      <vt:lpstr>SAGE RELEASE UPDATES  Fall 2024</vt:lpstr>
      <vt:lpstr>Fall 2024 SAGE Updates - Released! (1 of 3)</vt:lpstr>
      <vt:lpstr>Fall 2024 SAGE Updates - Released! (2 of 3)</vt:lpstr>
      <vt:lpstr>Fall 2024 SAGE Updates - Released! (3 of 3)</vt:lpstr>
      <vt:lpstr>Fall 2024 Updates - Coming Soon!</vt:lpstr>
      <vt:lpstr>REPORTING UPDATES  Fall 2024</vt:lpstr>
      <vt:lpstr>Fall 2024 Reporting Updates - Released!</vt:lpstr>
      <vt:lpstr>WHAT’S NEXT  Winter 2025</vt:lpstr>
      <vt:lpstr>Winter 2025 Targets</vt:lpstr>
      <vt:lpstr>SAGE RESOURCES &amp; TRAINING</vt:lpstr>
      <vt:lpstr>Teams Appointments for SAGE Support</vt:lpstr>
      <vt:lpstr>SAGE Classes &amp; Office Hours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Patrick F. Carney</dc:creator>
  <cp:lastModifiedBy>gcahelp</cp:lastModifiedBy>
  <cp:revision>1</cp:revision>
  <dcterms:modified xsi:type="dcterms:W3CDTF">2024-12-14T00:19:22Z</dcterms:modified>
</cp:coreProperties>
</file>