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omments/comment1.xml" ContentType="application/vnd.openxmlformats-officedocument.presentationml.comments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6" r:id="rId1"/>
    <p:sldMasterId id="2147483657" r:id="rId2"/>
  </p:sldMasterIdLst>
  <p:notesMasterIdLst>
    <p:notesMasterId r:id="rId9"/>
  </p:notesMasterIdLst>
  <p:sldIdLst>
    <p:sldId id="256" r:id="rId3"/>
    <p:sldId id="257" r:id="rId4"/>
    <p:sldId id="258" r:id="rId5"/>
    <p:sldId id="259" r:id="rId6"/>
    <p:sldId id="260" r:id="rId7"/>
    <p:sldId id="261" r:id="rId8"/>
  </p:sldIdLst>
  <p:sldSz cx="9144000" cy="6858000" type="screen4x3"/>
  <p:notesSz cx="6858000" cy="9144000"/>
  <p:embeddedFontLst>
    <p:embeddedFont>
      <p:font typeface="Encode Sans Black" panose="020B0604020202020204" charset="0"/>
      <p:bold r:id="rId10"/>
    </p:embeddedFont>
    <p:embeddedFont>
      <p:font typeface="Merriweather Sans" pitchFamily="2" charset="0"/>
      <p:regular r:id="rId11"/>
    </p:embeddedFont>
    <p:embeddedFont>
      <p:font typeface="Open Sans" panose="020B0606030504020204" pitchFamily="34" charset="0"/>
      <p:regular r:id="rId12"/>
      <p:bold r:id="rId13"/>
      <p:italic r:id="rId14"/>
      <p:boldItalic r:id="rId15"/>
    </p:embeddedFont>
    <p:embeddedFont>
      <p:font typeface="Open Sans Light" panose="020B0306030504020204" pitchFamily="34" charset="0"/>
      <p:regular r:id="rId16"/>
      <p:bold r:id="rId17"/>
      <p:italic r:id="rId18"/>
      <p:boldItalic r:id="rId19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Mara Rivet" initials="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5" d="100"/>
          <a:sy n="65" d="100"/>
        </p:scale>
        <p:origin x="1602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font" Target="fonts/font4.fntdata"/><Relationship Id="rId18" Type="http://schemas.openxmlformats.org/officeDocument/2006/relationships/font" Target="fonts/font9.fntdata"/><Relationship Id="rId3" Type="http://schemas.openxmlformats.org/officeDocument/2006/relationships/slide" Target="slides/slide1.xml"/><Relationship Id="rId21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font" Target="fonts/font3.fntdata"/><Relationship Id="rId17" Type="http://schemas.openxmlformats.org/officeDocument/2006/relationships/font" Target="fonts/font8.fntdata"/><Relationship Id="rId2" Type="http://schemas.openxmlformats.org/officeDocument/2006/relationships/slideMaster" Target="slideMasters/slideMaster2.xml"/><Relationship Id="rId16" Type="http://schemas.openxmlformats.org/officeDocument/2006/relationships/font" Target="fonts/font7.fntdata"/><Relationship Id="rId20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font" Target="fonts/font2.fntdata"/><Relationship Id="rId24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font" Target="fonts/font6.fntdata"/><Relationship Id="rId23" Type="http://schemas.openxmlformats.org/officeDocument/2006/relationships/theme" Target="theme/theme1.xml"/><Relationship Id="rId10" Type="http://schemas.openxmlformats.org/officeDocument/2006/relationships/font" Target="fonts/font1.fntdata"/><Relationship Id="rId19" Type="http://schemas.openxmlformats.org/officeDocument/2006/relationships/font" Target="fonts/font10.fntdata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Relationship Id="rId14" Type="http://schemas.openxmlformats.org/officeDocument/2006/relationships/font" Target="fonts/font5.fntdata"/><Relationship Id="rId22" Type="http://schemas.openxmlformats.org/officeDocument/2006/relationships/viewProps" Target="viewProp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24-12-10T22:51:59.604" idx="1">
    <p:pos x="6000" y="0"/>
    <p:text>@carhodes@uw.edu the new checklist is published and worth highlighting briefly</p:text>
  </p:cm>
</p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5" name="Google Shape;55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1" name="Google Shape;61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62" name="Google Shape;62;p2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lang="en-US"/>
              <a:t>2</a:t>
            </a:fld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9" name="Google Shape;69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sz="1100"/>
          </a:p>
        </p:txBody>
      </p:sp>
      <p:sp>
        <p:nvSpPr>
          <p:cNvPr id="70" name="Google Shape;70;p3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lang="en-US"/>
              <a:t>3</a:t>
            </a:fld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77" name="Google Shape;77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sz="1100"/>
          </a:p>
        </p:txBody>
      </p:sp>
      <p:sp>
        <p:nvSpPr>
          <p:cNvPr id="78" name="Google Shape;78;p4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lang="en-US"/>
              <a:t>4</a:t>
            </a:fld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4" name="Google Shape;84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sz="1100"/>
          </a:p>
        </p:txBody>
      </p:sp>
      <p:sp>
        <p:nvSpPr>
          <p:cNvPr id="85" name="Google Shape;85;p5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lang="en-US"/>
              <a:t>5</a:t>
            </a:fld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1" name="Google Shape;91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3.pn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>
  <p:cSld name="Title Slide">
    <p:spTree>
      <p:nvGrpSpPr>
        <p:cNvPr id="1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Google Shape;11;p2"/>
          <p:cNvSpPr txBox="1">
            <a:spLocks noGrp="1"/>
          </p:cNvSpPr>
          <p:nvPr>
            <p:ph type="body" idx="1"/>
          </p:nvPr>
        </p:nvSpPr>
        <p:spPr>
          <a:xfrm>
            <a:off x="671757" y="1167124"/>
            <a:ext cx="6972300" cy="26417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marL="457200" marR="0" lvl="0" indent="-5461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4B2E83"/>
              </a:buClr>
              <a:buSzPts val="5000"/>
              <a:buFont typeface="Arial"/>
              <a:buChar char="●"/>
              <a:defRPr sz="5000" b="0" i="0" u="none" strike="noStrike" cap="non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L="914400" marR="0" lvl="1" indent="-4064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E8D3A2"/>
              </a:buClr>
              <a:buSzPts val="2800"/>
              <a:buFont typeface="Arial"/>
              <a:buChar char="○"/>
              <a:defRPr sz="28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2pPr>
            <a:lvl3pPr marL="1371600" marR="0" lvl="2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E8D3A2"/>
              </a:buClr>
              <a:buSzPts val="2400"/>
              <a:buFont typeface="Arial"/>
              <a:buChar char="■"/>
              <a:defRPr sz="24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3pPr>
            <a:lvl4pPr marL="1828800" marR="0" lvl="3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Char char="●"/>
              <a:defRPr sz="20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4pPr>
            <a:lvl5pPr marL="2286000" marR="0" lvl="4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Char char="○"/>
              <a:defRPr sz="20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5pPr>
            <a:lvl6pPr marL="2743200" marR="0" lvl="5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pic>
        <p:nvPicPr>
          <p:cNvPr id="12" name="Google Shape;12;p2" descr="W Logo_Purple_2685_HEX.png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448139" y="5949410"/>
            <a:ext cx="1368171" cy="923452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Google Shape;13;p2" descr="Wordmark_center_Purple_HEX.p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92039" y="6487457"/>
            <a:ext cx="2407146" cy="16336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" name="Google Shape;14;p2" descr="Bar_RtAngle_7502_RGB.png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813587" y="4006085"/>
            <a:ext cx="2264487" cy="11276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Header + Content">
  <p:cSld name="Header + Content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 txBox="1">
            <a:spLocks noGrp="1"/>
          </p:cNvSpPr>
          <p:nvPr>
            <p:ph type="body" idx="1"/>
          </p:nvPr>
        </p:nvSpPr>
        <p:spPr>
          <a:xfrm>
            <a:off x="671757" y="371510"/>
            <a:ext cx="8184662" cy="9919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marL="457200" marR="0" lvl="0" indent="-41910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4B2E83"/>
              </a:buClr>
              <a:buSzPts val="3000"/>
              <a:buFont typeface="Arial"/>
              <a:buChar char="●"/>
              <a:defRPr sz="3000" b="0" i="0" u="none" strike="noStrike" cap="non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L="914400" marR="0" lvl="1" indent="-4064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E8D3A2"/>
              </a:buClr>
              <a:buSzPts val="2800"/>
              <a:buFont typeface="Arial"/>
              <a:buChar char="○"/>
              <a:defRPr sz="28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2pPr>
            <a:lvl3pPr marL="1371600" marR="0" lvl="2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E8D3A2"/>
              </a:buClr>
              <a:buSzPts val="2400"/>
              <a:buFont typeface="Arial"/>
              <a:buChar char="■"/>
              <a:defRPr sz="24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3pPr>
            <a:lvl4pPr marL="1828800" marR="0" lvl="3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Char char="●"/>
              <a:defRPr sz="20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4pPr>
            <a:lvl5pPr marL="2286000" marR="0" lvl="4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Char char="○"/>
              <a:defRPr sz="20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5pPr>
            <a:lvl6pPr marL="2743200" marR="0" lvl="5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7" name="Google Shape;17;p3"/>
          <p:cNvSpPr txBox="1">
            <a:spLocks noGrp="1"/>
          </p:cNvSpPr>
          <p:nvPr>
            <p:ph type="body" idx="2"/>
          </p:nvPr>
        </p:nvSpPr>
        <p:spPr>
          <a:xfrm>
            <a:off x="659305" y="1736725"/>
            <a:ext cx="8196210" cy="40154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Merriweather Sans"/>
              <a:buChar char="&gt;"/>
              <a:defRPr sz="2400" b="0" i="0" u="none" strike="noStrike" cap="non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L="914400" marR="0" lvl="1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4B2E83"/>
              </a:buClr>
              <a:buSzPts val="2000"/>
              <a:buFont typeface="Open Sans"/>
              <a:buChar char="–"/>
              <a:defRPr sz="2000" b="0" i="0" u="none" strike="noStrike" cap="non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marL="1371600" marR="0" lvl="2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4B2E83"/>
              </a:buClr>
              <a:buSzPts val="1800"/>
              <a:buFont typeface="Merriweather Sans"/>
              <a:buChar char="&gt;"/>
              <a:defRPr sz="1800" b="0" i="0" u="none" strike="noStrike" cap="non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marL="1828800" marR="0" lvl="3" indent="-3302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4B2E83"/>
              </a:buClr>
              <a:buSzPts val="1600"/>
              <a:buFont typeface="Open Sans"/>
              <a:buChar char="–"/>
              <a:defRPr sz="1600" b="0" i="0" u="none" strike="noStrike" cap="non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marL="2286000" marR="0" lvl="4" indent="-317500" algn="l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4B2E83"/>
              </a:buClr>
              <a:buSzPts val="1400"/>
              <a:buFont typeface="Merriweather Sans"/>
              <a:buChar char="&gt;"/>
              <a:defRPr sz="1400" b="0" i="0" u="none" strike="noStrike" cap="non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marL="2743200" marR="0" lvl="5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pic>
        <p:nvPicPr>
          <p:cNvPr id="18" name="Google Shape;18;p3" descr="W Logo_Purple_2685_HEX.png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448139" y="5949410"/>
            <a:ext cx="1368171" cy="923452"/>
          </a:xfrm>
          <a:prstGeom prst="rect">
            <a:avLst/>
          </a:prstGeom>
          <a:noFill/>
          <a:ln>
            <a:noFill/>
          </a:ln>
        </p:spPr>
      </p:pic>
      <p:pic>
        <p:nvPicPr>
          <p:cNvPr id="19" name="Google Shape;19;p3" descr="Bar_RtAngle_7502_RGB.p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84225" y="1437805"/>
            <a:ext cx="1346402" cy="6704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Header + Subheader + Content">
  <p:cSld name="Header + Subheader + Content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4"/>
          <p:cNvSpPr txBox="1">
            <a:spLocks noGrp="1"/>
          </p:cNvSpPr>
          <p:nvPr>
            <p:ph type="body" idx="1"/>
          </p:nvPr>
        </p:nvSpPr>
        <p:spPr>
          <a:xfrm>
            <a:off x="671757" y="371510"/>
            <a:ext cx="8184662" cy="9919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marL="457200" marR="0" lvl="0" indent="-41910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4B2E83"/>
              </a:buClr>
              <a:buSzPts val="3000"/>
              <a:buFont typeface="Arial"/>
              <a:buChar char="●"/>
              <a:defRPr sz="3000" b="0" i="0" u="none" strike="noStrike" cap="non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L="914400" marR="0" lvl="1" indent="-4064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E8D3A2"/>
              </a:buClr>
              <a:buSzPts val="2800"/>
              <a:buFont typeface="Arial"/>
              <a:buChar char="○"/>
              <a:defRPr sz="28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2pPr>
            <a:lvl3pPr marL="1371600" marR="0" lvl="2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E8D3A2"/>
              </a:buClr>
              <a:buSzPts val="2400"/>
              <a:buFont typeface="Arial"/>
              <a:buChar char="■"/>
              <a:defRPr sz="24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3pPr>
            <a:lvl4pPr marL="1828800" marR="0" lvl="3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Char char="●"/>
              <a:defRPr sz="20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4pPr>
            <a:lvl5pPr marL="2286000" marR="0" lvl="4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Char char="○"/>
              <a:defRPr sz="20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5pPr>
            <a:lvl6pPr marL="2743200" marR="0" lvl="5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2" name="Google Shape;22;p4"/>
          <p:cNvSpPr txBox="1">
            <a:spLocks noGrp="1"/>
          </p:cNvSpPr>
          <p:nvPr>
            <p:ph type="body" idx="2"/>
          </p:nvPr>
        </p:nvSpPr>
        <p:spPr>
          <a:xfrm>
            <a:off x="659305" y="2320239"/>
            <a:ext cx="8197114" cy="38100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Merriweather Sans"/>
              <a:buChar char="&gt;"/>
              <a:defRPr sz="2400" b="1" i="0" u="none" strike="noStrike" cap="non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L="914400" marR="0" lvl="1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4B2E83"/>
              </a:buClr>
              <a:buSzPts val="2000"/>
              <a:buFont typeface="Arial"/>
              <a:buChar char="–"/>
              <a:defRPr sz="2000" b="1" i="0" u="none" strike="noStrike" cap="non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marL="1371600" marR="0" lvl="2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4B2E83"/>
              </a:buClr>
              <a:buSzPts val="1800"/>
              <a:buFont typeface="Merriweather Sans"/>
              <a:buChar char="&gt;"/>
              <a:defRPr sz="1800" b="1" i="0" u="none" strike="noStrike" cap="non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marL="1828800" marR="0" lvl="3" indent="-3302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4B2E83"/>
              </a:buClr>
              <a:buSzPts val="1600"/>
              <a:buFont typeface="Arial"/>
              <a:buChar char="–"/>
              <a:defRPr sz="1600" b="1" i="0" u="none" strike="noStrike" cap="non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marL="2286000" marR="0" lvl="4" indent="-317500" algn="l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4B2E83"/>
              </a:buClr>
              <a:buSzPts val="1400"/>
              <a:buFont typeface="Merriweather Sans"/>
              <a:buChar char="&gt;"/>
              <a:defRPr sz="1400" b="1" i="0" u="none" strike="noStrike" cap="non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marL="2743200" marR="0" lvl="5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3" name="Google Shape;23;p4"/>
          <p:cNvSpPr txBox="1">
            <a:spLocks noGrp="1"/>
          </p:cNvSpPr>
          <p:nvPr>
            <p:ph type="body" idx="3"/>
          </p:nvPr>
        </p:nvSpPr>
        <p:spPr>
          <a:xfrm>
            <a:off x="671757" y="1730667"/>
            <a:ext cx="8184662" cy="4111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381000" algn="l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Arial"/>
              <a:buChar char="●"/>
              <a:defRPr sz="2400" b="0" i="0" u="none" strike="noStrike" cap="non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L="914400" marR="0" lvl="1" indent="-4064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E8D3A2"/>
              </a:buClr>
              <a:buSzPts val="2800"/>
              <a:buFont typeface="Arial"/>
              <a:buChar char="○"/>
              <a:defRPr sz="28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2pPr>
            <a:lvl3pPr marL="1371600" marR="0" lvl="2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E8D3A2"/>
              </a:buClr>
              <a:buSzPts val="2400"/>
              <a:buFont typeface="Arial"/>
              <a:buChar char="■"/>
              <a:defRPr sz="24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3pPr>
            <a:lvl4pPr marL="1828800" marR="0" lvl="3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Char char="●"/>
              <a:defRPr sz="20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4pPr>
            <a:lvl5pPr marL="2286000" marR="0" lvl="4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Char char="○"/>
              <a:defRPr sz="20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5pPr>
            <a:lvl6pPr marL="2743200" marR="0" lvl="5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pic>
        <p:nvPicPr>
          <p:cNvPr id="24" name="Google Shape;24;p4" descr="Wordmark_center_Purple_HEX.png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6382155" y="6487457"/>
            <a:ext cx="2407146" cy="163360"/>
          </a:xfrm>
          <a:prstGeom prst="rect">
            <a:avLst/>
          </a:prstGeom>
          <a:noFill/>
          <a:ln>
            <a:noFill/>
          </a:ln>
        </p:spPr>
      </p:pic>
      <p:pic>
        <p:nvPicPr>
          <p:cNvPr id="25" name="Google Shape;25;p4" descr="Bar_RtAngle_7502_RGB.p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84225" y="1437805"/>
            <a:ext cx="1346402" cy="6704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Header + Graphic">
  <p:cSld name="Header + Graphic"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5"/>
          <p:cNvSpPr>
            <a:spLocks noGrp="1"/>
          </p:cNvSpPr>
          <p:nvPr>
            <p:ph type="chart" idx="2"/>
          </p:nvPr>
        </p:nvSpPr>
        <p:spPr>
          <a:xfrm>
            <a:off x="766763" y="1736725"/>
            <a:ext cx="8021637" cy="443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999999"/>
              </a:buClr>
              <a:buSzPts val="2400"/>
              <a:buFont typeface="Arial"/>
              <a:buNone/>
              <a:defRPr sz="2400" b="0" i="1" u="none" strike="noStrike" cap="none">
                <a:solidFill>
                  <a:srgbClr val="999999"/>
                </a:solidFill>
                <a:latin typeface="Open Sans Light"/>
                <a:ea typeface="Open Sans Light"/>
                <a:cs typeface="Open Sans Light"/>
                <a:sym typeface="Open Sans Light"/>
              </a:defRPr>
            </a:lvl1pPr>
            <a:lvl2pPr marR="0" lvl="1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8" name="Google Shape;28;p5"/>
          <p:cNvSpPr txBox="1">
            <a:spLocks noGrp="1"/>
          </p:cNvSpPr>
          <p:nvPr>
            <p:ph type="body" idx="1"/>
          </p:nvPr>
        </p:nvSpPr>
        <p:spPr>
          <a:xfrm>
            <a:off x="671757" y="371510"/>
            <a:ext cx="8184662" cy="9919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marL="457200" marR="0" lvl="0" indent="-41910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4B2E83"/>
              </a:buClr>
              <a:buSzPts val="3000"/>
              <a:buFont typeface="Arial"/>
              <a:buChar char="●"/>
              <a:defRPr sz="3000" b="0" i="0" u="none" strike="noStrike" cap="non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L="914400" marR="0" lvl="1" indent="-4064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E8D3A2"/>
              </a:buClr>
              <a:buSzPts val="2800"/>
              <a:buFont typeface="Arial"/>
              <a:buChar char="○"/>
              <a:defRPr sz="28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2pPr>
            <a:lvl3pPr marL="1371600" marR="0" lvl="2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E8D3A2"/>
              </a:buClr>
              <a:buSzPts val="2400"/>
              <a:buFont typeface="Arial"/>
              <a:buChar char="■"/>
              <a:defRPr sz="24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3pPr>
            <a:lvl4pPr marL="1828800" marR="0" lvl="3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Char char="●"/>
              <a:defRPr sz="20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4pPr>
            <a:lvl5pPr marL="2286000" marR="0" lvl="4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Char char="○"/>
              <a:defRPr sz="20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5pPr>
            <a:lvl6pPr marL="2743200" marR="0" lvl="5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pic>
        <p:nvPicPr>
          <p:cNvPr id="29" name="Google Shape;29;p5" descr="Wordmark_center_Purple_HEX.png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6363105" y="6487457"/>
            <a:ext cx="2407146" cy="163360"/>
          </a:xfrm>
          <a:prstGeom prst="rect">
            <a:avLst/>
          </a:prstGeom>
          <a:noFill/>
          <a:ln>
            <a:noFill/>
          </a:ln>
        </p:spPr>
      </p:pic>
      <p:pic>
        <p:nvPicPr>
          <p:cNvPr id="30" name="Google Shape;30;p5" descr="Bar_RtAngle_7502_RGB.p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84225" y="1437805"/>
            <a:ext cx="1346402" cy="6704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Header + Content">
  <p:cSld name="Header + Conte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7"/>
          <p:cNvSpPr txBox="1">
            <a:spLocks noGrp="1"/>
          </p:cNvSpPr>
          <p:nvPr>
            <p:ph type="body" idx="1"/>
          </p:nvPr>
        </p:nvSpPr>
        <p:spPr>
          <a:xfrm>
            <a:off x="671757" y="371510"/>
            <a:ext cx="8184600" cy="992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marL="457200" marR="0" lvl="0" indent="-41910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4B2E83"/>
              </a:buClr>
              <a:buSzPts val="3000"/>
              <a:buFont typeface="Arial"/>
              <a:buChar char="●"/>
              <a:defRPr sz="3000" b="0" i="0" u="none" strike="noStrike" cap="non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L="914400" marR="0" lvl="1" indent="-4064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E8D3A2"/>
              </a:buClr>
              <a:buSzPts val="2800"/>
              <a:buFont typeface="Arial"/>
              <a:buChar char="○"/>
              <a:defRPr sz="28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2pPr>
            <a:lvl3pPr marL="1371600" marR="0" lvl="2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E8D3A2"/>
              </a:buClr>
              <a:buSzPts val="2400"/>
              <a:buFont typeface="Arial"/>
              <a:buChar char="■"/>
              <a:defRPr sz="24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3pPr>
            <a:lvl4pPr marL="1828800" marR="0" lvl="3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Char char="●"/>
              <a:defRPr sz="20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4pPr>
            <a:lvl5pPr marL="2286000" marR="0" lvl="4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Char char="○"/>
              <a:defRPr sz="20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5pPr>
            <a:lvl6pPr marL="2743200" marR="0" lvl="5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4" name="Google Shape;34;p7"/>
          <p:cNvSpPr txBox="1">
            <a:spLocks noGrp="1"/>
          </p:cNvSpPr>
          <p:nvPr>
            <p:ph type="body" idx="2"/>
          </p:nvPr>
        </p:nvSpPr>
        <p:spPr>
          <a:xfrm>
            <a:off x="659305" y="1736725"/>
            <a:ext cx="8196300" cy="401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Merriweather Sans"/>
              <a:buChar char="&gt;"/>
              <a:defRPr sz="2400" b="0" i="0" u="none" strike="noStrike" cap="non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L="914400" marR="0" lvl="1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4B2E83"/>
              </a:buClr>
              <a:buSzPts val="2000"/>
              <a:buFont typeface="Open Sans"/>
              <a:buChar char="–"/>
              <a:defRPr sz="2000" b="0" i="0" u="none" strike="noStrike" cap="non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marL="1371600" marR="0" lvl="2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4B2E83"/>
              </a:buClr>
              <a:buSzPts val="1800"/>
              <a:buFont typeface="Merriweather Sans"/>
              <a:buChar char="&gt;"/>
              <a:defRPr sz="1800" b="0" i="0" u="none" strike="noStrike" cap="non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marL="1828800" marR="0" lvl="3" indent="-3302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4B2E83"/>
              </a:buClr>
              <a:buSzPts val="1600"/>
              <a:buFont typeface="Open Sans"/>
              <a:buChar char="–"/>
              <a:defRPr sz="1600" b="0" i="0" u="none" strike="noStrike" cap="non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marL="2286000" marR="0" lvl="4" indent="-317500" algn="l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4B2E83"/>
              </a:buClr>
              <a:buSzPts val="1400"/>
              <a:buFont typeface="Merriweather Sans"/>
              <a:buChar char="&gt;"/>
              <a:defRPr sz="1400" b="0" i="0" u="none" strike="noStrike" cap="non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marL="2743200" marR="0" lvl="5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pic>
        <p:nvPicPr>
          <p:cNvPr id="35" name="Google Shape;35;p7" descr="W Logo_Purple_2685_HEX.png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448139" y="5949410"/>
            <a:ext cx="1368171" cy="923452"/>
          </a:xfrm>
          <a:prstGeom prst="rect">
            <a:avLst/>
          </a:prstGeom>
          <a:noFill/>
          <a:ln>
            <a:noFill/>
          </a:ln>
        </p:spPr>
      </p:pic>
      <p:pic>
        <p:nvPicPr>
          <p:cNvPr id="36" name="Google Shape;36;p7" descr="Bar_RtAngle_7502_RGB.p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84225" y="1437805"/>
            <a:ext cx="1346402" cy="6704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>
  <p:cSld name="Title Slide"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8"/>
          <p:cNvSpPr txBox="1">
            <a:spLocks noGrp="1"/>
          </p:cNvSpPr>
          <p:nvPr>
            <p:ph type="body" idx="1"/>
          </p:nvPr>
        </p:nvSpPr>
        <p:spPr>
          <a:xfrm>
            <a:off x="671757" y="1167124"/>
            <a:ext cx="6972300" cy="2641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marL="457200" marR="0" lvl="0" indent="-5461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4B2E83"/>
              </a:buClr>
              <a:buSzPts val="5000"/>
              <a:buFont typeface="Arial"/>
              <a:buChar char="●"/>
              <a:defRPr sz="5000" b="0" i="0" u="none" strike="noStrike" cap="non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L="914400" marR="0" lvl="1" indent="-4064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E8D3A2"/>
              </a:buClr>
              <a:buSzPts val="2800"/>
              <a:buFont typeface="Arial"/>
              <a:buChar char="○"/>
              <a:defRPr sz="28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2pPr>
            <a:lvl3pPr marL="1371600" marR="0" lvl="2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E8D3A2"/>
              </a:buClr>
              <a:buSzPts val="2400"/>
              <a:buFont typeface="Arial"/>
              <a:buChar char="■"/>
              <a:defRPr sz="24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3pPr>
            <a:lvl4pPr marL="1828800" marR="0" lvl="3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Char char="●"/>
              <a:defRPr sz="20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4pPr>
            <a:lvl5pPr marL="2286000" marR="0" lvl="4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Char char="○"/>
              <a:defRPr sz="20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5pPr>
            <a:lvl6pPr marL="2743200" marR="0" lvl="5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pic>
        <p:nvPicPr>
          <p:cNvPr id="39" name="Google Shape;39;p8" descr="W Logo_Purple_2685_HEX.png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448139" y="5949410"/>
            <a:ext cx="1368171" cy="923452"/>
          </a:xfrm>
          <a:prstGeom prst="rect">
            <a:avLst/>
          </a:prstGeom>
          <a:noFill/>
          <a:ln>
            <a:noFill/>
          </a:ln>
        </p:spPr>
      </p:pic>
      <p:pic>
        <p:nvPicPr>
          <p:cNvPr id="40" name="Google Shape;40;p8" descr="Wordmark_center_Purple_HEX.p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92039" y="6487457"/>
            <a:ext cx="2407146" cy="163360"/>
          </a:xfrm>
          <a:prstGeom prst="rect">
            <a:avLst/>
          </a:prstGeom>
          <a:noFill/>
          <a:ln>
            <a:noFill/>
          </a:ln>
        </p:spPr>
      </p:pic>
      <p:pic>
        <p:nvPicPr>
          <p:cNvPr id="41" name="Google Shape;41;p8" descr="Bar_RtAngle_7502_RGB.png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813587" y="4006085"/>
            <a:ext cx="2264489" cy="11276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Header + Subheader + Content">
  <p:cSld name="Header + Subheader + Content"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9"/>
          <p:cNvSpPr txBox="1">
            <a:spLocks noGrp="1"/>
          </p:cNvSpPr>
          <p:nvPr>
            <p:ph type="body" idx="1"/>
          </p:nvPr>
        </p:nvSpPr>
        <p:spPr>
          <a:xfrm>
            <a:off x="671757" y="371510"/>
            <a:ext cx="8184600" cy="992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marL="457200" marR="0" lvl="0" indent="-41910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4B2E83"/>
              </a:buClr>
              <a:buSzPts val="3000"/>
              <a:buFont typeface="Arial"/>
              <a:buChar char="●"/>
              <a:defRPr sz="3000" b="0" i="0" u="none" strike="noStrike" cap="non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L="914400" marR="0" lvl="1" indent="-4064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E8D3A2"/>
              </a:buClr>
              <a:buSzPts val="2800"/>
              <a:buFont typeface="Arial"/>
              <a:buChar char="○"/>
              <a:defRPr sz="28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2pPr>
            <a:lvl3pPr marL="1371600" marR="0" lvl="2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E8D3A2"/>
              </a:buClr>
              <a:buSzPts val="2400"/>
              <a:buFont typeface="Arial"/>
              <a:buChar char="■"/>
              <a:defRPr sz="24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3pPr>
            <a:lvl4pPr marL="1828800" marR="0" lvl="3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Char char="●"/>
              <a:defRPr sz="20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4pPr>
            <a:lvl5pPr marL="2286000" marR="0" lvl="4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Char char="○"/>
              <a:defRPr sz="20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5pPr>
            <a:lvl6pPr marL="2743200" marR="0" lvl="5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4" name="Google Shape;44;p9"/>
          <p:cNvSpPr txBox="1">
            <a:spLocks noGrp="1"/>
          </p:cNvSpPr>
          <p:nvPr>
            <p:ph type="body" idx="2"/>
          </p:nvPr>
        </p:nvSpPr>
        <p:spPr>
          <a:xfrm>
            <a:off x="659305" y="2320239"/>
            <a:ext cx="8197200" cy="381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Merriweather Sans"/>
              <a:buChar char="&gt;"/>
              <a:defRPr sz="2400" b="1" i="0" u="none" strike="noStrike" cap="non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L="914400" marR="0" lvl="1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4B2E83"/>
              </a:buClr>
              <a:buSzPts val="2000"/>
              <a:buFont typeface="Arial"/>
              <a:buChar char="–"/>
              <a:defRPr sz="2000" b="1" i="0" u="none" strike="noStrike" cap="non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marL="1371600" marR="0" lvl="2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4B2E83"/>
              </a:buClr>
              <a:buSzPts val="1800"/>
              <a:buFont typeface="Merriweather Sans"/>
              <a:buChar char="&gt;"/>
              <a:defRPr sz="1800" b="1" i="0" u="none" strike="noStrike" cap="non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marL="1828800" marR="0" lvl="3" indent="-3302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4B2E83"/>
              </a:buClr>
              <a:buSzPts val="1600"/>
              <a:buFont typeface="Arial"/>
              <a:buChar char="–"/>
              <a:defRPr sz="1600" b="1" i="0" u="none" strike="noStrike" cap="non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marL="2286000" marR="0" lvl="4" indent="-317500" algn="l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4B2E83"/>
              </a:buClr>
              <a:buSzPts val="1400"/>
              <a:buFont typeface="Merriweather Sans"/>
              <a:buChar char="&gt;"/>
              <a:defRPr sz="1400" b="1" i="0" u="none" strike="noStrike" cap="non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marL="2743200" marR="0" lvl="5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5" name="Google Shape;45;p9"/>
          <p:cNvSpPr txBox="1">
            <a:spLocks noGrp="1"/>
          </p:cNvSpPr>
          <p:nvPr>
            <p:ph type="body" idx="3"/>
          </p:nvPr>
        </p:nvSpPr>
        <p:spPr>
          <a:xfrm>
            <a:off x="671757" y="1730667"/>
            <a:ext cx="8184600" cy="411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381000" algn="l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Arial"/>
              <a:buChar char="●"/>
              <a:defRPr sz="2400" b="0" i="0" u="none" strike="noStrike" cap="non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L="914400" marR="0" lvl="1" indent="-4064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E8D3A2"/>
              </a:buClr>
              <a:buSzPts val="2800"/>
              <a:buFont typeface="Arial"/>
              <a:buChar char="○"/>
              <a:defRPr sz="28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2pPr>
            <a:lvl3pPr marL="1371600" marR="0" lvl="2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E8D3A2"/>
              </a:buClr>
              <a:buSzPts val="2400"/>
              <a:buFont typeface="Arial"/>
              <a:buChar char="■"/>
              <a:defRPr sz="24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3pPr>
            <a:lvl4pPr marL="1828800" marR="0" lvl="3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Char char="●"/>
              <a:defRPr sz="20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4pPr>
            <a:lvl5pPr marL="2286000" marR="0" lvl="4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Char char="○"/>
              <a:defRPr sz="20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5pPr>
            <a:lvl6pPr marL="2743200" marR="0" lvl="5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pic>
        <p:nvPicPr>
          <p:cNvPr id="46" name="Google Shape;46;p9" descr="Wordmark_center_Purple_HEX.png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6382155" y="6487457"/>
            <a:ext cx="2407146" cy="163360"/>
          </a:xfrm>
          <a:prstGeom prst="rect">
            <a:avLst/>
          </a:prstGeom>
          <a:noFill/>
          <a:ln>
            <a:noFill/>
          </a:ln>
        </p:spPr>
      </p:pic>
      <p:pic>
        <p:nvPicPr>
          <p:cNvPr id="47" name="Google Shape;47;p9" descr="Bar_RtAngle_7502_RGB.p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84225" y="1437805"/>
            <a:ext cx="1346402" cy="6704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Header + Graphic">
  <p:cSld name="Header + Graphic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0"/>
          <p:cNvSpPr>
            <a:spLocks noGrp="1"/>
          </p:cNvSpPr>
          <p:nvPr>
            <p:ph type="chart" idx="2"/>
          </p:nvPr>
        </p:nvSpPr>
        <p:spPr>
          <a:xfrm>
            <a:off x="766763" y="1736725"/>
            <a:ext cx="8021700" cy="4432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999999"/>
              </a:buClr>
              <a:buSzPts val="2400"/>
              <a:buFont typeface="Arial"/>
              <a:buNone/>
              <a:defRPr sz="2400" b="0" i="1" u="none" strike="noStrike" cap="none">
                <a:solidFill>
                  <a:srgbClr val="999999"/>
                </a:solidFill>
                <a:latin typeface="Open Sans Light"/>
                <a:ea typeface="Open Sans Light"/>
                <a:cs typeface="Open Sans Light"/>
                <a:sym typeface="Open Sans Light"/>
              </a:defRPr>
            </a:lvl1pPr>
            <a:lvl2pPr marR="0" lvl="1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0" name="Google Shape;50;p10"/>
          <p:cNvSpPr txBox="1">
            <a:spLocks noGrp="1"/>
          </p:cNvSpPr>
          <p:nvPr>
            <p:ph type="body" idx="1"/>
          </p:nvPr>
        </p:nvSpPr>
        <p:spPr>
          <a:xfrm>
            <a:off x="671757" y="371510"/>
            <a:ext cx="8184600" cy="992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marL="457200" marR="0" lvl="0" indent="-41910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4B2E83"/>
              </a:buClr>
              <a:buSzPts val="3000"/>
              <a:buFont typeface="Arial"/>
              <a:buChar char="●"/>
              <a:defRPr sz="3000" b="0" i="0" u="none" strike="noStrike" cap="non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L="914400" marR="0" lvl="1" indent="-4064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E8D3A2"/>
              </a:buClr>
              <a:buSzPts val="2800"/>
              <a:buFont typeface="Arial"/>
              <a:buChar char="○"/>
              <a:defRPr sz="28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2pPr>
            <a:lvl3pPr marL="1371600" marR="0" lvl="2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E8D3A2"/>
              </a:buClr>
              <a:buSzPts val="2400"/>
              <a:buFont typeface="Arial"/>
              <a:buChar char="■"/>
              <a:defRPr sz="24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3pPr>
            <a:lvl4pPr marL="1828800" marR="0" lvl="3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Char char="●"/>
              <a:defRPr sz="20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4pPr>
            <a:lvl5pPr marL="2286000" marR="0" lvl="4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Char char="○"/>
              <a:defRPr sz="20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5pPr>
            <a:lvl6pPr marL="2743200" marR="0" lvl="5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pic>
        <p:nvPicPr>
          <p:cNvPr id="51" name="Google Shape;51;p10" descr="Wordmark_center_Purple_HEX.png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6363105" y="6487457"/>
            <a:ext cx="2407146" cy="163360"/>
          </a:xfrm>
          <a:prstGeom prst="rect">
            <a:avLst/>
          </a:prstGeom>
          <a:noFill/>
          <a:ln>
            <a:noFill/>
          </a:ln>
        </p:spPr>
      </p:pic>
      <p:pic>
        <p:nvPicPr>
          <p:cNvPr id="52" name="Google Shape;52;p10" descr="Bar_RtAngle_7502_RGB.p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84225" y="1437805"/>
            <a:ext cx="1346402" cy="6704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2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2"/>
        </a:solidFill>
        <a:effectLst/>
      </p:bgPr>
    </p:bg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dk2" tx2="lt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washington.edu/research/osp/about-osp/osp-volume/" TargetMode="External"/><Relationship Id="rId3" Type="http://schemas.openxmlformats.org/officeDocument/2006/relationships/hyperlink" Target="https://www.washington.edu/research/myresearch-lifecycle/setup/financials/#asr-checklist-pi-campus" TargetMode="External"/><Relationship Id="rId7" Type="http://schemas.openxmlformats.org/officeDocument/2006/relationships/hyperlink" Target="https://www.washington.edu/research/faq/urgent-osp-asr-mod-and-subawards/" TargetMode="External"/><Relationship Id="rId12" Type="http://schemas.openxmlformats.org/officeDocument/2006/relationships/comments" Target="../comments/comment1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Relationship Id="rId6" Type="http://schemas.openxmlformats.org/officeDocument/2006/relationships/hyperlink" Target="https://www.washington.edu/research/myresearch-lifecycle/setup/subawards/#first-steps" TargetMode="External"/><Relationship Id="rId11" Type="http://schemas.openxmlformats.org/officeDocument/2006/relationships/hyperlink" Target="https://www.washington.edu/research/myresearch-lifecycle/setup/subawards/" TargetMode="External"/><Relationship Id="rId5" Type="http://schemas.openxmlformats.org/officeDocument/2006/relationships/hyperlink" Target="https://www.washington.edu/research/myresearch-lifecycle/setup/financials/#why-asr-returned" TargetMode="External"/><Relationship Id="rId10" Type="http://schemas.openxmlformats.org/officeDocument/2006/relationships/hyperlink" Target="https://www.washington.edu/research/faq/what-info-to-include-asr-mod/" TargetMode="External"/><Relationship Id="rId4" Type="http://schemas.openxmlformats.org/officeDocument/2006/relationships/hyperlink" Target="https://www.washington.edu/research/forms-and-templates/checklist-osp-gca-mods-in-sage/" TargetMode="External"/><Relationship Id="rId9" Type="http://schemas.openxmlformats.org/officeDocument/2006/relationships/hyperlink" Target="https://www.washington.edu/research/myresearch-lifecycle/manage/award-changes/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11"/>
          <p:cNvSpPr txBox="1">
            <a:spLocks noGrp="1"/>
          </p:cNvSpPr>
          <p:nvPr>
            <p:ph type="title"/>
          </p:nvPr>
        </p:nvSpPr>
        <p:spPr>
          <a:xfrm>
            <a:off x="671757" y="1167124"/>
            <a:ext cx="6972300" cy="2641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1500"/>
              <a:buFont typeface="Arial"/>
              <a:buNone/>
            </a:pPr>
            <a:r>
              <a:rPr lang="en-US" sz="3700" b="0" i="0" u="none" strike="noStrike" cap="none">
                <a:solidFill>
                  <a:srgbClr val="4B2E83"/>
                </a:solidFill>
                <a:latin typeface="Encode Sans Black"/>
                <a:ea typeface="Encode Sans Black"/>
                <a:cs typeface="Encode Sans Black"/>
                <a:sym typeface="Encode Sans Black"/>
              </a:rPr>
              <a:t>OSP Update</a:t>
            </a:r>
            <a:endParaRPr/>
          </a:p>
        </p:txBody>
      </p:sp>
      <p:sp>
        <p:nvSpPr>
          <p:cNvPr id="58" name="Google Shape;58;p11"/>
          <p:cNvSpPr txBox="1"/>
          <p:nvPr/>
        </p:nvSpPr>
        <p:spPr>
          <a:xfrm>
            <a:off x="692029" y="4736699"/>
            <a:ext cx="6656700" cy="1310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33006F"/>
              </a:buClr>
              <a:buSzPts val="400"/>
              <a:buFont typeface="Arial"/>
              <a:buNone/>
            </a:pPr>
            <a:r>
              <a:rPr lang="en-US" sz="1600" b="0" i="0" u="none" strike="noStrike" cap="none">
                <a:solidFill>
                  <a:srgbClr val="33006F"/>
                </a:solidFill>
                <a:latin typeface="Open Sans"/>
                <a:ea typeface="Open Sans"/>
                <a:cs typeface="Open Sans"/>
                <a:sym typeface="Open Sans"/>
              </a:rPr>
              <a:t>December 12,  2024 MRAM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50000"/>
              </a:lnSpc>
              <a:spcBef>
                <a:spcPts val="320"/>
              </a:spcBef>
              <a:spcAft>
                <a:spcPts val="0"/>
              </a:spcAft>
              <a:buClr>
                <a:srgbClr val="33006F"/>
              </a:buClr>
              <a:buSzPts val="400"/>
              <a:buFont typeface="Arial"/>
              <a:buNone/>
            </a:pPr>
            <a:r>
              <a:rPr lang="en-US" sz="1600" b="0" i="0" u="none" strike="noStrike" cap="none">
                <a:solidFill>
                  <a:srgbClr val="33006F"/>
                </a:solidFill>
                <a:latin typeface="Open Sans"/>
                <a:ea typeface="Open Sans"/>
                <a:cs typeface="Open Sans"/>
                <a:sym typeface="Open Sans"/>
              </a:rPr>
              <a:t>Amanda Snyder, Associate Director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50000"/>
              </a:lnSpc>
              <a:spcBef>
                <a:spcPts val="320"/>
              </a:spcBef>
              <a:spcAft>
                <a:spcPts val="0"/>
              </a:spcAft>
              <a:buClr>
                <a:srgbClr val="33006F"/>
              </a:buClr>
              <a:buSzPts val="400"/>
              <a:buFont typeface="Arial"/>
              <a:buNone/>
            </a:pPr>
            <a:r>
              <a:rPr lang="en-US" sz="1600" b="0" i="0" u="none" strike="noStrike" cap="none">
                <a:solidFill>
                  <a:srgbClr val="33006F"/>
                </a:solidFill>
                <a:latin typeface="Open Sans"/>
                <a:ea typeface="Open Sans"/>
                <a:cs typeface="Open Sans"/>
                <a:sym typeface="Open Sans"/>
              </a:rPr>
              <a:t>Office of Sponsored Programs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2"/>
          <p:cNvSpPr txBox="1">
            <a:spLocks noGrp="1"/>
          </p:cNvSpPr>
          <p:nvPr>
            <p:ph type="title"/>
          </p:nvPr>
        </p:nvSpPr>
        <p:spPr>
          <a:xfrm>
            <a:off x="671757" y="371510"/>
            <a:ext cx="8184600" cy="992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4B2E83"/>
              </a:buClr>
              <a:buSzPts val="3000"/>
              <a:buFont typeface="Arial"/>
              <a:buNone/>
            </a:pPr>
            <a:r>
              <a:rPr lang="en-US" sz="3000" b="0" i="0" u="none" strike="noStrike" cap="none">
                <a:solidFill>
                  <a:srgbClr val="4B2E83"/>
                </a:solidFill>
                <a:latin typeface="Encode Sans Black"/>
                <a:ea typeface="Encode Sans Black"/>
                <a:cs typeface="Encode Sans Black"/>
                <a:sym typeface="Encode Sans Black"/>
              </a:rPr>
              <a:t>ASR &amp; MOD Update as of 12/09</a:t>
            </a:r>
            <a:endParaRPr/>
          </a:p>
        </p:txBody>
      </p:sp>
      <p:sp>
        <p:nvSpPr>
          <p:cNvPr id="65" name="Google Shape;65;p12"/>
          <p:cNvSpPr txBox="1">
            <a:spLocks noGrp="1"/>
          </p:cNvSpPr>
          <p:nvPr>
            <p:ph type="body" idx="2"/>
          </p:nvPr>
        </p:nvSpPr>
        <p:spPr>
          <a:xfrm>
            <a:off x="659305" y="1736725"/>
            <a:ext cx="8196300" cy="401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r>
              <a:rPr lang="en-US" sz="2000"/>
              <a:t>ASR/MOD #s (week over week)</a:t>
            </a:r>
            <a:endParaRPr sz="2000"/>
          </a:p>
          <a:p>
            <a:pPr marL="457200" lvl="0" indent="-3556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Char char="&gt;"/>
            </a:pPr>
            <a:r>
              <a:rPr lang="en-US" sz="2000"/>
              <a:t>Total with OSP: 642</a:t>
            </a:r>
            <a:endParaRPr sz="2000"/>
          </a:p>
          <a:p>
            <a:pPr marL="457200" lvl="0" indent="-3556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Char char="&gt;"/>
            </a:pPr>
            <a:r>
              <a:rPr lang="en-US" sz="2000"/>
              <a:t>% change from last week: -.5%</a:t>
            </a:r>
            <a:endParaRPr sz="2000"/>
          </a:p>
          <a:p>
            <a:pPr marL="457200" lvl="0" indent="-3556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Char char="&gt;"/>
            </a:pPr>
            <a:r>
              <a:rPr lang="en-US" sz="2000"/>
              <a:t>Arrived past week: 145</a:t>
            </a:r>
            <a:endParaRPr sz="2000"/>
          </a:p>
          <a:p>
            <a:pPr marL="457200" lvl="0" indent="-3556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Char char="&gt;"/>
            </a:pPr>
            <a:r>
              <a:rPr lang="en-US" sz="2000"/>
              <a:t>Approved &amp; assigned to GCA past week: 219</a:t>
            </a:r>
            <a:endParaRPr sz="2000"/>
          </a:p>
          <a:p>
            <a:pPr marL="457200" lvl="0" indent="-3556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Char char="&gt;"/>
            </a:pPr>
            <a:r>
              <a:rPr lang="en-US" sz="2000"/>
              <a:t>Returned past week: 110</a:t>
            </a:r>
            <a:endParaRPr sz="2000"/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endParaRPr sz="2000"/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r>
              <a:rPr lang="en-US" sz="2000"/>
              <a:t>Work in Progress - Days in Status of OSP Assigned / OSP Setup</a:t>
            </a:r>
            <a:endParaRPr sz="2000"/>
          </a:p>
          <a:p>
            <a:pPr marL="457200" lvl="0" indent="-3556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Char char="&gt;"/>
            </a:pPr>
            <a:r>
              <a:rPr lang="en-US" sz="2000"/>
              <a:t>0-15: 189</a:t>
            </a:r>
            <a:endParaRPr sz="2000"/>
          </a:p>
          <a:p>
            <a:pPr marL="457200" lvl="0" indent="-3556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Char char="&gt;"/>
            </a:pPr>
            <a:r>
              <a:rPr lang="en-US" sz="2000"/>
              <a:t>16-30: 120</a:t>
            </a:r>
            <a:endParaRPr sz="2000"/>
          </a:p>
          <a:p>
            <a:pPr marL="457200" lvl="0" indent="-3556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Char char="&gt;"/>
            </a:pPr>
            <a:r>
              <a:rPr lang="en-US" sz="2000"/>
              <a:t>31-60: 149</a:t>
            </a:r>
            <a:endParaRPr sz="2000"/>
          </a:p>
          <a:p>
            <a:pPr marL="457200" lvl="0" indent="-3556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Char char="&gt;"/>
            </a:pPr>
            <a:r>
              <a:rPr lang="en-US" sz="2000"/>
              <a:t>61+: 184</a:t>
            </a:r>
            <a:endParaRPr sz="2000"/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endParaRPr sz="2000"/>
          </a:p>
        </p:txBody>
      </p:sp>
      <p:sp>
        <p:nvSpPr>
          <p:cNvPr id="66" name="Google Shape;66;p12"/>
          <p:cNvSpPr txBox="1"/>
          <p:nvPr/>
        </p:nvSpPr>
        <p:spPr>
          <a:xfrm>
            <a:off x="187450" y="6280000"/>
            <a:ext cx="7031400" cy="41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spAutoFit/>
          </a:bodyPr>
          <a:lstStyle/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en-US" sz="1500" b="0" i="0" u="none" strike="noStrike" cap="non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rPr>
              <a:t>https://www.washington.edu/research/osp/about-osp/osp-volume/</a:t>
            </a: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3"/>
          <p:cNvSpPr txBox="1">
            <a:spLocks noGrp="1"/>
          </p:cNvSpPr>
          <p:nvPr>
            <p:ph type="title"/>
          </p:nvPr>
        </p:nvSpPr>
        <p:spPr>
          <a:xfrm>
            <a:off x="671757" y="371510"/>
            <a:ext cx="8184600" cy="992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4B2E83"/>
              </a:buClr>
              <a:buSzPts val="3000"/>
              <a:buFont typeface="Arial"/>
              <a:buNone/>
            </a:pPr>
            <a:r>
              <a:rPr lang="en-US" sz="3000" b="0" i="0" u="none" strike="noStrike" cap="none">
                <a:solidFill>
                  <a:srgbClr val="4B2E83"/>
                </a:solidFill>
                <a:latin typeface="Encode Sans Black"/>
                <a:ea typeface="Encode Sans Black"/>
                <a:cs typeface="Encode Sans Black"/>
                <a:sym typeface="Encode Sans Black"/>
              </a:rPr>
              <a:t>Subaward Update as of 12/09</a:t>
            </a:r>
            <a:endParaRPr/>
          </a:p>
        </p:txBody>
      </p:sp>
      <p:sp>
        <p:nvSpPr>
          <p:cNvPr id="73" name="Google Shape;73;p13"/>
          <p:cNvSpPr txBox="1">
            <a:spLocks noGrp="1"/>
          </p:cNvSpPr>
          <p:nvPr>
            <p:ph type="body" idx="2"/>
          </p:nvPr>
        </p:nvSpPr>
        <p:spPr>
          <a:xfrm>
            <a:off x="720200" y="1497450"/>
            <a:ext cx="7788000" cy="401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r>
              <a:rPr lang="en-US" sz="2000"/>
              <a:t>Subaward #s (week over week)</a:t>
            </a:r>
            <a:endParaRPr sz="2000"/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endParaRPr sz="2000"/>
          </a:p>
          <a:p>
            <a:pPr marL="457200" lvl="0" indent="-3556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Char char="&gt;"/>
            </a:pPr>
            <a:r>
              <a:rPr lang="en-US" sz="2000"/>
              <a:t>Total with OSP: 902</a:t>
            </a:r>
            <a:endParaRPr sz="2000"/>
          </a:p>
          <a:p>
            <a:pPr marL="457200" lvl="0" indent="-3556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Char char="&gt;"/>
            </a:pPr>
            <a:r>
              <a:rPr lang="en-US" sz="2000"/>
              <a:t>% change from last week: 6%</a:t>
            </a:r>
            <a:endParaRPr sz="2000"/>
          </a:p>
          <a:p>
            <a:pPr marL="457200" lvl="0" indent="-3556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Char char="&gt;"/>
            </a:pPr>
            <a:r>
              <a:rPr lang="en-US" sz="2000"/>
              <a:t>In OSP: 584</a:t>
            </a:r>
            <a:endParaRPr sz="2000"/>
          </a:p>
          <a:p>
            <a:pPr marL="457200" marR="0" lvl="0" indent="-3556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Char char="&gt;"/>
            </a:pPr>
            <a:r>
              <a:rPr lang="en-US" sz="2000"/>
              <a:t>Assigned: 60</a:t>
            </a:r>
            <a:endParaRPr sz="2000"/>
          </a:p>
          <a:p>
            <a:pPr marL="457200" marR="0" lvl="0" indent="-3556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Char char="&gt;"/>
            </a:pPr>
            <a:r>
              <a:rPr lang="en-US" sz="2000"/>
              <a:t>Issued: 258</a:t>
            </a:r>
            <a:endParaRPr sz="2000"/>
          </a:p>
        </p:txBody>
      </p:sp>
      <p:sp>
        <p:nvSpPr>
          <p:cNvPr id="74" name="Google Shape;74;p13"/>
          <p:cNvSpPr txBox="1"/>
          <p:nvPr/>
        </p:nvSpPr>
        <p:spPr>
          <a:xfrm>
            <a:off x="187450" y="6280000"/>
            <a:ext cx="7031400" cy="41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spAutoFit/>
          </a:bodyPr>
          <a:lstStyle/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en-US" sz="1500" b="0" i="0" u="none" strike="noStrike" cap="non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rPr>
              <a:t>https://www.washington.edu/research/osp/about-osp/osp-volume/</a:t>
            </a: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4"/>
          <p:cNvSpPr txBox="1">
            <a:spLocks noGrp="1"/>
          </p:cNvSpPr>
          <p:nvPr>
            <p:ph type="title"/>
          </p:nvPr>
        </p:nvSpPr>
        <p:spPr>
          <a:xfrm>
            <a:off x="671757" y="371510"/>
            <a:ext cx="8184600" cy="992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4B2E83"/>
              </a:buClr>
              <a:buSzPts val="3000"/>
              <a:buFont typeface="Arial"/>
              <a:buNone/>
            </a:pPr>
            <a:r>
              <a:rPr lang="en-US" sz="3000" b="0" i="0" u="none" strike="noStrike" cap="none">
                <a:solidFill>
                  <a:srgbClr val="4B2E83"/>
                </a:solidFill>
                <a:latin typeface="Encode Sans Black"/>
                <a:ea typeface="Encode Sans Black"/>
                <a:cs typeface="Encode Sans Black"/>
                <a:sym typeface="Encode Sans Black"/>
              </a:rPr>
              <a:t>Staffing Update</a:t>
            </a:r>
            <a:endParaRPr/>
          </a:p>
        </p:txBody>
      </p:sp>
      <p:sp>
        <p:nvSpPr>
          <p:cNvPr id="81" name="Google Shape;81;p14"/>
          <p:cNvSpPr txBox="1">
            <a:spLocks noGrp="1"/>
          </p:cNvSpPr>
          <p:nvPr>
            <p:ph type="body" idx="2"/>
          </p:nvPr>
        </p:nvSpPr>
        <p:spPr>
          <a:xfrm>
            <a:off x="720200" y="1497450"/>
            <a:ext cx="7788000" cy="401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556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Char char="&gt;"/>
            </a:pPr>
            <a:r>
              <a:rPr lang="en-US" sz="2000"/>
              <a:t>Subawards: </a:t>
            </a:r>
            <a:endParaRPr sz="2000"/>
          </a:p>
          <a:p>
            <a:pPr marL="914400" lvl="1" indent="-3556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Char char="–"/>
            </a:pPr>
            <a:r>
              <a:rPr lang="en-US"/>
              <a:t>2 Subaward backfill positions:  In interview process</a:t>
            </a:r>
            <a:endParaRPr/>
          </a:p>
          <a:p>
            <a:pPr marL="914400" lvl="1" indent="-3556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Char char="–"/>
            </a:pPr>
            <a:r>
              <a:rPr lang="en-US"/>
              <a:t>2 Subaward Administrator temporary positions:  Posted and recruiting </a:t>
            </a:r>
            <a:endParaRPr/>
          </a:p>
          <a:p>
            <a:pPr marL="45720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endParaRPr sz="2000"/>
          </a:p>
          <a:p>
            <a:pPr marL="457200" lvl="0" indent="-3556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Char char="&gt;"/>
            </a:pPr>
            <a:r>
              <a:rPr lang="en-US" sz="2000"/>
              <a:t>Proposals &amp; Awards: </a:t>
            </a:r>
            <a:endParaRPr sz="2000"/>
          </a:p>
          <a:p>
            <a:pPr marL="914400" lvl="1" indent="-3556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Char char="–"/>
            </a:pPr>
            <a:r>
              <a:rPr lang="en-US"/>
              <a:t>Hired two temporary Program Coordinator positions - 12/9 start date</a:t>
            </a:r>
            <a:endParaRPr/>
          </a:p>
          <a:p>
            <a:pPr marL="914400" lvl="1" indent="-3556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Char char="–"/>
            </a:pPr>
            <a:r>
              <a:rPr lang="en-US"/>
              <a:t>1 new Grant and Contract Analyst position - towards end of interview process  </a:t>
            </a:r>
            <a:endParaRPr/>
          </a:p>
          <a:p>
            <a:pPr marL="914400" lvl="1" indent="-3556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Char char="–"/>
            </a:pPr>
            <a:r>
              <a:rPr lang="en-US"/>
              <a:t>1 temporary outside support position to assist with award and award modification processing - 12/10 start date</a:t>
            </a:r>
            <a:endParaRPr/>
          </a:p>
          <a:p>
            <a:pPr marL="45720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endParaRPr sz="20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15"/>
          <p:cNvSpPr txBox="1">
            <a:spLocks noGrp="1"/>
          </p:cNvSpPr>
          <p:nvPr>
            <p:ph type="title"/>
          </p:nvPr>
        </p:nvSpPr>
        <p:spPr>
          <a:xfrm>
            <a:off x="671757" y="371510"/>
            <a:ext cx="8184600" cy="992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4B2E83"/>
              </a:buClr>
              <a:buSzPts val="3000"/>
              <a:buFont typeface="Arial"/>
              <a:buNone/>
            </a:pPr>
            <a:r>
              <a:rPr lang="en-US" sz="3000" b="0" i="0" u="none" strike="noStrike" cap="none">
                <a:solidFill>
                  <a:srgbClr val="4B2E83"/>
                </a:solidFill>
                <a:latin typeface="Encode Sans Black"/>
                <a:ea typeface="Encode Sans Black"/>
                <a:cs typeface="Encode Sans Black"/>
                <a:sym typeface="Encode Sans Black"/>
              </a:rPr>
              <a:t>Resources</a:t>
            </a:r>
            <a:endParaRPr/>
          </a:p>
        </p:txBody>
      </p:sp>
      <p:sp>
        <p:nvSpPr>
          <p:cNvPr id="88" name="Google Shape;88;p15"/>
          <p:cNvSpPr txBox="1">
            <a:spLocks noGrp="1"/>
          </p:cNvSpPr>
          <p:nvPr>
            <p:ph type="body" idx="2"/>
          </p:nvPr>
        </p:nvSpPr>
        <p:spPr>
          <a:xfrm>
            <a:off x="720200" y="1649850"/>
            <a:ext cx="7788000" cy="401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&gt;"/>
            </a:pPr>
            <a:r>
              <a:rPr lang="en-US" u="sng">
                <a:solidFill>
                  <a:schemeClr val="accent5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ASR Checklist for PIs &amp; Campus</a:t>
            </a:r>
            <a:endParaRPr/>
          </a:p>
          <a:p>
            <a:pPr marL="457200" lvl="0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&gt;"/>
            </a:pPr>
            <a:r>
              <a:rPr lang="en-US" u="sng">
                <a:solidFill>
                  <a:schemeClr val="hlink"/>
                </a:solidFill>
                <a:hlinkClick r:id="rId4"/>
              </a:rPr>
              <a:t>NEW: OSP/GCA MOD Checklist </a:t>
            </a:r>
            <a:endParaRPr/>
          </a:p>
          <a:p>
            <a:pPr marL="457200" lvl="0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&gt;"/>
            </a:pPr>
            <a:r>
              <a:rPr lang="en-US" u="sng">
                <a:solidFill>
                  <a:schemeClr val="hlink"/>
                </a:solidFill>
                <a:hlinkClick r:id="rId5"/>
              </a:rPr>
              <a:t>OSP ASR Return Reasons</a:t>
            </a:r>
            <a:endParaRPr/>
          </a:p>
          <a:p>
            <a:pPr marL="457200" lvl="0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&gt;"/>
            </a:pPr>
            <a:r>
              <a:rPr lang="en-US" u="sng">
                <a:solidFill>
                  <a:schemeClr val="hlink"/>
                </a:solidFill>
                <a:hlinkClick r:id="rId6"/>
              </a:rPr>
              <a:t>Subaward Escalation</a:t>
            </a:r>
            <a:endParaRPr/>
          </a:p>
          <a:p>
            <a:pPr marL="457200" lvl="0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&gt;"/>
            </a:pPr>
            <a:r>
              <a:rPr lang="en-US" u="sng">
                <a:solidFill>
                  <a:schemeClr val="accent5"/>
                </a:solidFill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Urgent Requests OSP Requests - ASRs, MODs, Subawards </a:t>
            </a:r>
            <a:endParaRPr/>
          </a:p>
          <a:p>
            <a:pPr marL="457200" lvl="0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&gt;"/>
            </a:pPr>
            <a:r>
              <a:rPr lang="en-US" u="sng">
                <a:solidFill>
                  <a:schemeClr val="accent5"/>
                </a:solidFill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OSP Volume- ASR, MOD, Subaward </a:t>
            </a:r>
            <a:endParaRPr/>
          </a:p>
          <a:p>
            <a:pPr marL="457200" lvl="0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&gt;"/>
            </a:pPr>
            <a:r>
              <a:rPr lang="en-US" u="sng">
                <a:solidFill>
                  <a:schemeClr val="accent5"/>
                </a:solidFill>
                <a:hlinkClick r:id="rId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Award Changes</a:t>
            </a:r>
            <a:endParaRPr/>
          </a:p>
          <a:p>
            <a:pPr marL="457200" lvl="0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&gt;"/>
            </a:pPr>
            <a:r>
              <a:rPr lang="en-US" u="sng">
                <a:solidFill>
                  <a:schemeClr val="hlink"/>
                </a:solidFill>
                <a:hlinkClick r:id="rId10"/>
              </a:rPr>
              <a:t>Tell OSP your story</a:t>
            </a:r>
            <a:endParaRPr/>
          </a:p>
          <a:p>
            <a:pPr marL="457200" lvl="0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&gt;"/>
            </a:pPr>
            <a:r>
              <a:rPr lang="en-US"/>
              <a:t>Setup </a:t>
            </a:r>
            <a:r>
              <a:rPr lang="en-US" u="sng">
                <a:solidFill>
                  <a:schemeClr val="accent5"/>
                </a:solidFill>
                <a:hlinkClick r:id="rId11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Subawards</a:t>
            </a:r>
            <a:endParaRPr/>
          </a:p>
          <a:p>
            <a:pPr marL="45720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16"/>
          <p:cNvSpPr txBox="1">
            <a:spLocks noGrp="1"/>
          </p:cNvSpPr>
          <p:nvPr>
            <p:ph type="title"/>
          </p:nvPr>
        </p:nvSpPr>
        <p:spPr>
          <a:xfrm>
            <a:off x="671757" y="371510"/>
            <a:ext cx="8184600" cy="992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750"/>
              <a:buFont typeface="Arial"/>
              <a:buNone/>
            </a:pPr>
            <a:r>
              <a:rPr lang="en-US" sz="3000" b="0" i="0" u="none" strike="noStrike" cap="none">
                <a:solidFill>
                  <a:srgbClr val="4B2E83"/>
                </a:solidFill>
                <a:latin typeface="Encode Sans Black"/>
                <a:ea typeface="Encode Sans Black"/>
                <a:cs typeface="Encode Sans Black"/>
                <a:sym typeface="Encode Sans Black"/>
              </a:rPr>
              <a:t>Questions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2_Custom Design">
  <a:themeElements>
    <a:clrScheme name="Custom 5">
      <a:dk1>
        <a:srgbClr val="33006F"/>
      </a:dk1>
      <a:lt1>
        <a:srgbClr val="E8D3A2"/>
      </a:lt1>
      <a:dk2>
        <a:srgbClr val="33006F"/>
      </a:dk2>
      <a:lt2>
        <a:srgbClr val="FFFFFF"/>
      </a:lt2>
      <a:accent1>
        <a:srgbClr val="33006F"/>
      </a:accent1>
      <a:accent2>
        <a:srgbClr val="E8D3A2"/>
      </a:accent2>
      <a:accent3>
        <a:srgbClr val="FFFFFF"/>
      </a:accent3>
      <a:accent4>
        <a:srgbClr val="B2B2B2"/>
      </a:accent4>
      <a:accent5>
        <a:srgbClr val="26005C"/>
      </a:accent5>
      <a:accent6>
        <a:srgbClr val="917B4C"/>
      </a:accent6>
      <a:hlink>
        <a:srgbClr val="26005C"/>
      </a:hlink>
      <a:folHlink>
        <a:srgbClr val="33006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Custom Design">
  <a:themeElements>
    <a:clrScheme name="Custom 5">
      <a:dk1>
        <a:srgbClr val="33006F"/>
      </a:dk1>
      <a:lt1>
        <a:srgbClr val="E8D3A2"/>
      </a:lt1>
      <a:dk2>
        <a:srgbClr val="33006F"/>
      </a:dk2>
      <a:lt2>
        <a:srgbClr val="FFFFFF"/>
      </a:lt2>
      <a:accent1>
        <a:srgbClr val="33006F"/>
      </a:accent1>
      <a:accent2>
        <a:srgbClr val="E8D3A2"/>
      </a:accent2>
      <a:accent3>
        <a:srgbClr val="FFFFFF"/>
      </a:accent3>
      <a:accent4>
        <a:srgbClr val="B2B2B2"/>
      </a:accent4>
      <a:accent5>
        <a:srgbClr val="26005C"/>
      </a:accent5>
      <a:accent6>
        <a:srgbClr val="917B4C"/>
      </a:accent6>
      <a:hlink>
        <a:srgbClr val="26005C"/>
      </a:hlink>
      <a:folHlink>
        <a:srgbClr val="33006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274</Words>
  <Application>Microsoft Office PowerPoint</Application>
  <PresentationFormat>On-screen Show (4:3)</PresentationFormat>
  <Paragraphs>51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14" baseType="lpstr">
      <vt:lpstr>Open Sans Light</vt:lpstr>
      <vt:lpstr>Arial</vt:lpstr>
      <vt:lpstr>Calibri</vt:lpstr>
      <vt:lpstr>Encode Sans Black</vt:lpstr>
      <vt:lpstr>Merriweather Sans</vt:lpstr>
      <vt:lpstr>Open Sans</vt:lpstr>
      <vt:lpstr>2_Custom Design</vt:lpstr>
      <vt:lpstr>2_Custom Design</vt:lpstr>
      <vt:lpstr>OSP Update</vt:lpstr>
      <vt:lpstr>ASR &amp; MOD Update as of 12/09</vt:lpstr>
      <vt:lpstr>Subaward Update as of 12/09</vt:lpstr>
      <vt:lpstr>Staffing Update</vt:lpstr>
      <vt:lpstr>Resources</vt:lpstr>
      <vt:lpstr>Questions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Patrick F. Carney</dc:creator>
  <cp:lastModifiedBy>gcahelp</cp:lastModifiedBy>
  <cp:revision>1</cp:revision>
  <dcterms:modified xsi:type="dcterms:W3CDTF">2024-12-14T00:20:03Z</dcterms:modified>
</cp:coreProperties>
</file>