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embeddedFontLst>
    <p:embeddedFont>
      <p:font typeface="Encode Sans Black" panose="020B0604020202020204" charset="0"/>
      <p:bold r:id="rId15"/>
    </p:embeddedFont>
    <p:embeddedFont>
      <p:font typeface="Merriweather Sans" pitchFamily="2" charset="0"/>
      <p:regular r:id="rId16"/>
    </p:embeddedFont>
    <p:embeddedFont>
      <p:font typeface="Open Sans" panose="020B0606030504020204" pitchFamily="34" charset="0"/>
      <p:regular r:id="rId17"/>
      <p:bold r:id="rId18"/>
      <p:italic r:id="rId19"/>
      <p:boldItalic r:id="rId20"/>
    </p:embeddedFont>
    <p:embeddedFont>
      <p:font typeface="Open Sans Light" panose="020B03060305040202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2" y="66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0.fntdata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0" name="Google Shape;10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1" name="Google Shape;31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2" name="Google Shape;42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7" name="Google Shape;47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effort-reporting/ecc-office-hour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mgard4@uw.edu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audit@uw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finance.uw.edu/pafc/" TargetMode="External"/><Relationship Id="rId5" Type="http://schemas.openxmlformats.org/officeDocument/2006/relationships/hyperlink" Target="mailto:gcafco@uw.edu" TargetMode="External"/><Relationship Id="rId4" Type="http://schemas.openxmlformats.org/officeDocument/2006/relationships/hyperlink" Target="https://fa.uw.edu/audit/hom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inance.uw.edu/pafc/effort-reporting/effort-reporting-schedu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92028" y="1640262"/>
            <a:ext cx="8214228" cy="2081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</a:pPr>
            <a:r>
              <a:rPr lang="en-US"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COMPLIANCE HOT TOPIC: AUDIT UPDATES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December 2024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“Open” Office Hours –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Every Friday @ 10:AM</a:t>
            </a:r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Friday, December 13</a:t>
            </a:r>
            <a:r>
              <a:rPr lang="en-US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@ 10:00am – 11:00am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Friday, December 20</a:t>
            </a:r>
            <a:r>
              <a:rPr lang="en-US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@ 10:00am – 11:00am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 set topic; all questions are welcome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Office Hour info and Zoom links: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r>
              <a:rPr lang="en-US" sz="1200" b="1" i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(8)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gcafco@uw.edu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mgard4@uw.edu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David Parks, Effort Compliance Analyst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r>
              <a:rPr lang="en-US" sz="1200" b="1" i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(9)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Audit Updates – NIH Term &amp; Condition</a:t>
            </a:r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Some NIH institutes are including a specific award condition on the Notice of Award regarding a UW FY2023 Single Audit finding.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specific language is not directly related to the underlying award, PI, or Department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condition requires the University to respond to NIH within a specified period of time</a:t>
            </a:r>
            <a:endParaRPr/>
          </a:p>
          <a:p>
            <a:pPr marL="5715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r>
              <a:rPr lang="en-US" sz="12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(1)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671757" y="375538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Audit-Related Term and Condition –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NIH Example</a:t>
            </a:r>
            <a:endParaRPr/>
          </a:p>
        </p:txBody>
      </p:sp>
      <p:pic>
        <p:nvPicPr>
          <p:cNvPr id="67" name="Google Shape;67;p13" descr="This is an NIH Example document titled &quot;Section IV—EB Specific Award Conditions.&quot; It is a sample and is not intended to be fully read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0581" y="1609725"/>
            <a:ext cx="4083280" cy="453035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715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065136" y="1736725"/>
            <a:ext cx="3791283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Found in Section IV of the Notice of Award; “Specific Award Conditions”</a:t>
            </a:r>
            <a:b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Refers to an audit finding identified in the FY2023 Single Audit</a:t>
            </a:r>
            <a:b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the recipient to submit supporting documentation regarding completion of the Corrective Action Plan to NIH “within 30 calendar days”</a:t>
            </a:r>
            <a:endParaRPr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r>
              <a:rPr lang="en-US" sz="12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(2)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Audit NIH Term &amp; Condition –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Required Department Action</a:t>
            </a:r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2"/>
          </p:nvPr>
        </p:nvSpPr>
        <p:spPr>
          <a:xfrm>
            <a:off x="659305" y="1626659"/>
            <a:ext cx="8196210" cy="4393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Internal Audit, the Office of Sponsored Programs (OSP), and Post Award Fiscal Compliance (PAFC) are all aware of the award condition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is requiring a University, not award-specific, response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Internal Audit, OSP, and PAFC are in communication regarding an official University response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Departments should not respond directly to NIH regarding this condition</a:t>
            </a:r>
            <a:endParaRPr/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r>
              <a:rPr lang="en-US" sz="12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(3)</a:t>
            </a:r>
            <a:endParaRPr sz="12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Audit-Related Terms &amp; Conditions –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Other Federal Sponsors</a:t>
            </a:r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2"/>
          </p:nvPr>
        </p:nvSpPr>
        <p:spPr>
          <a:xfrm>
            <a:off x="659305" y="1626659"/>
            <a:ext cx="8196210" cy="4393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Currently, the University is not aware of other federal sponsors including similar conditions in their Notice of Award documents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you come across audit-related conditions in your Notice of Award, please reach out to Internal Audit or PAFC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Please don’t directly respond to the sponsor before consulting with Internal Audit or PAFC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r>
              <a:rPr lang="en-US" sz="12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(4)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Audit Terms &amp; Conditions –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What should the Department do?</a:t>
            </a:r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audit-related term and condition will either pertain to: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entire University, or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specific Award, PI, or Department</a:t>
            </a:r>
            <a:endParaRPr/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Never respond directly to the sponsor in response to an audit-related condition without consultation with UW’s Office of Internal Audit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At a minimum, Internal Audit needs to maintain a record of all audit responses</a:t>
            </a:r>
            <a:endParaRPr/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r>
              <a:rPr lang="en-US" sz="12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(5)</a:t>
            </a:r>
            <a:endParaRPr sz="1200" b="1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Audit Contact Information</a:t>
            </a:r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2"/>
          </p:nvPr>
        </p:nvSpPr>
        <p:spPr>
          <a:xfrm>
            <a:off x="659305" y="1626659"/>
            <a:ext cx="8196210" cy="4393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Merriweather Sans"/>
              <a:buChar char="&gt;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Internal Audit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Char char="–"/>
            </a:pPr>
            <a:r>
              <a:rPr lang="en-US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iaudit@uw.edu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Char char="–"/>
            </a:pPr>
            <a:r>
              <a:rPr lang="en-US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https://fa.uw.edu/audit/home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None/>
            </a:pPr>
            <a:br>
              <a:rPr lang="en-US" sz="2800">
                <a:latin typeface="Arial"/>
                <a:ea typeface="Arial"/>
                <a:cs typeface="Arial"/>
                <a:sym typeface="Arial"/>
              </a:rPr>
            </a:b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4B2E83"/>
              </a:buClr>
              <a:buSzPts val="3200"/>
              <a:buFont typeface="Merriweather Sans"/>
              <a:buChar char="&gt;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Post Award Fiscal Compliance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Char char="–"/>
            </a:pPr>
            <a:r>
              <a:rPr lang="en-US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gcafco@uw.edu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Char char="–"/>
            </a:pPr>
            <a:r>
              <a:rPr lang="en-US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https://finance.uw.edu/pafc/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r>
              <a:rPr lang="en-US" sz="12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(6)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300"/>
              <a:buFont typeface="Arial"/>
              <a:buNone/>
            </a:pPr>
            <a:r>
              <a:rPr lang="en-US" sz="43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EFFORT REPORTING: DUE DATES &amp;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860"/>
              </a:spcBef>
              <a:spcAft>
                <a:spcPts val="0"/>
              </a:spcAft>
              <a:buClr>
                <a:schemeClr val="accent3"/>
              </a:buClr>
              <a:buSzPts val="4300"/>
              <a:buFont typeface="Arial"/>
              <a:buNone/>
            </a:pPr>
            <a:r>
              <a:rPr lang="en-US" sz="43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OPEN OFFICE HOURS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Effort Reporting Schedule and Due Dates</a:t>
            </a:r>
            <a:endParaRPr/>
          </a:p>
        </p:txBody>
      </p:sp>
      <p:pic>
        <p:nvPicPr>
          <p:cNvPr id="109" name="Google Shape;109;p19" descr="There are two &quot;FY24 Schedules&quot; tables. One table is labeled &quot;Effort Statement Schedule,&quot; and another is labeled &quot;Project Statement Schedule.&quot; Both tables have due dates from January 10, 2025, to May 9, 2025. The January 10, 2025, due dates have been manually highlighted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1758" y="1626926"/>
            <a:ext cx="6855109" cy="360547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9"/>
          <p:cNvSpPr txBox="1"/>
          <p:nvPr/>
        </p:nvSpPr>
        <p:spPr>
          <a:xfrm>
            <a:off x="821266" y="5154895"/>
            <a:ext cx="646853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*Due dates for UW Academy and Harborview, not Applied Physics Lab</a:t>
            </a:r>
            <a:b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https://finance.uw.edu/pafc/effort-reporting/effort-reporting-schedule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r>
              <a:rPr lang="en-US" sz="1200" b="1" i="0" u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(7)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617</Words>
  <Application>Microsoft Office PowerPoint</Application>
  <PresentationFormat>On-screen Show (4:3)</PresentationFormat>
  <Paragraphs>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Merriweather Sans</vt:lpstr>
      <vt:lpstr>Encode Sans Black</vt:lpstr>
      <vt:lpstr>Open Sans</vt:lpstr>
      <vt:lpstr>Arial</vt:lpstr>
      <vt:lpstr>Open Sans Light</vt:lpstr>
      <vt:lpstr>Calibri</vt:lpstr>
      <vt:lpstr>Custom Design</vt:lpstr>
      <vt:lpstr>1_Custom Design</vt:lpstr>
      <vt:lpstr>COMPLIANCE HOT TOPIC: AUDIT UPDATES</vt:lpstr>
      <vt:lpstr>Audit Updates – NIH Term &amp; Condition</vt:lpstr>
      <vt:lpstr>MRAM – Matt Gardner – PAFC (2)</vt:lpstr>
      <vt:lpstr>MRAM – Matt Gardner – PAFC (3)</vt:lpstr>
      <vt:lpstr>Audit-Related Terms &amp; Conditions –  Other Federal Sponsors</vt:lpstr>
      <vt:lpstr>MRAM – Matt Gardner – PAFC (5)</vt:lpstr>
      <vt:lpstr>Audit Contact Information</vt:lpstr>
      <vt:lpstr>EFFORT REPORTING: DUE DATES &amp;  OPEN OFFICE HOURS</vt:lpstr>
      <vt:lpstr>Effort Reporting Schedule and Due Dates</vt:lpstr>
      <vt:lpstr>“Open” Office Hours –  Every Friday @ 10:AM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2024-12-14T00:18:49Z</dcterms:modified>
</cp:coreProperties>
</file>