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6" r:id="rId3"/>
    <p:sldId id="258" r:id="rId4"/>
    <p:sldId id="259" r:id="rId5"/>
    <p:sldId id="261" r:id="rId6"/>
    <p:sldId id="260" r:id="rId7"/>
    <p:sldId id="262" r:id="rId8"/>
    <p:sldId id="263" r:id="rId9"/>
    <p:sldId id="264" r:id="rId10"/>
    <p:sldId id="320" r:id="rId11"/>
    <p:sldId id="304" r:id="rId12"/>
    <p:sldId id="268" r:id="rId13"/>
    <p:sldId id="312" r:id="rId14"/>
    <p:sldId id="265" r:id="rId15"/>
    <p:sldId id="267" r:id="rId16"/>
    <p:sldId id="269" r:id="rId17"/>
    <p:sldId id="318" r:id="rId18"/>
    <p:sldId id="271" r:id="rId19"/>
    <p:sldId id="279" r:id="rId20"/>
    <p:sldId id="280" r:id="rId21"/>
    <p:sldId id="281" r:id="rId22"/>
    <p:sldId id="282" r:id="rId23"/>
    <p:sldId id="283" r:id="rId24"/>
    <p:sldId id="284" r:id="rId25"/>
    <p:sldId id="285" r:id="rId26"/>
    <p:sldId id="272" r:id="rId27"/>
    <p:sldId id="273" r:id="rId28"/>
    <p:sldId id="319" r:id="rId29"/>
    <p:sldId id="274" r:id="rId30"/>
    <p:sldId id="310" r:id="rId31"/>
    <p:sldId id="311"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17" r:id="rId49"/>
    <p:sldId id="302" r:id="rId50"/>
    <p:sldId id="303" r:id="rId51"/>
    <p:sldId id="306" r:id="rId52"/>
    <p:sldId id="307" r:id="rId53"/>
    <p:sldId id="321"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D69"/>
    <a:srgbClr val="8E3D78"/>
    <a:srgbClr val="FEEE75"/>
    <a:srgbClr val="94D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90" d="100"/>
          <a:sy n="90" d="100"/>
        </p:scale>
        <p:origin x="31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ashington.edu/research/gca/budget/granttracker.html" TargetMode="External"/><Relationship Id="rId1" Type="http://schemas.openxmlformats.org/officeDocument/2006/relationships/hyperlink" Target="mailto:gcahelp@uw.edu" TargetMode="External"/><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ashington.edu/research/gca/budget/granttracker.html" TargetMode="External"/><Relationship Id="rId1"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hyperlink" Target="mailto:gcahelp@uw.ed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8948-3320-4B7F-80FB-AB1137B5078B}" type="doc">
      <dgm:prSet loTypeId="urn:microsoft.com/office/officeart/2005/8/layout/venn3" loCatId="icon" qsTypeId="urn:microsoft.com/office/officeart/2005/8/quickstyle/simple1" qsCatId="simple" csTypeId="urn:microsoft.com/office/officeart/2005/8/colors/colorful1" csCatId="colorful" phldr="1"/>
      <dgm:spPr/>
      <dgm:t>
        <a:bodyPr/>
        <a:lstStyle/>
        <a:p>
          <a:endParaRPr lang="en-US"/>
        </a:p>
      </dgm:t>
    </dgm:pt>
    <dgm:pt modelId="{15F858BE-12F3-4653-B340-0B188B98203C}">
      <dgm:prSet custT="1"/>
      <dgm:spPr/>
      <dgm:t>
        <a:bodyPr/>
        <a:lstStyle/>
        <a:p>
          <a:r>
            <a:rPr lang="en-US" sz="2000" b="1" dirty="0">
              <a:solidFill>
                <a:schemeClr val="tx1">
                  <a:lumMod val="75000"/>
                  <a:lumOff val="25000"/>
                </a:schemeClr>
              </a:solidFill>
            </a:rPr>
            <a:t>November</a:t>
          </a:r>
        </a:p>
      </dgm:t>
    </dgm:pt>
    <dgm:pt modelId="{A18FFBF8-8B7D-40D4-A330-31FF915469FD}" type="parTrans" cxnId="{DEBC30EA-F307-450A-9FE0-DE38E709B7C6}">
      <dgm:prSet/>
      <dgm:spPr/>
      <dgm:t>
        <a:bodyPr/>
        <a:lstStyle/>
        <a:p>
          <a:endParaRPr lang="en-US" sz="1100">
            <a:solidFill>
              <a:schemeClr val="tx1">
                <a:lumMod val="75000"/>
                <a:lumOff val="25000"/>
              </a:schemeClr>
            </a:solidFill>
          </a:endParaRPr>
        </a:p>
      </dgm:t>
    </dgm:pt>
    <dgm:pt modelId="{BAF7F54C-54BB-4E32-A3BE-70FDDE1ACC7A}" type="sibTrans" cxnId="{DEBC30EA-F307-450A-9FE0-DE38E709B7C6}">
      <dgm:prSet/>
      <dgm:spPr/>
      <dgm:t>
        <a:bodyPr/>
        <a:lstStyle/>
        <a:p>
          <a:endParaRPr lang="en-US" sz="1100">
            <a:solidFill>
              <a:schemeClr val="tx1">
                <a:lumMod val="75000"/>
                <a:lumOff val="25000"/>
              </a:schemeClr>
            </a:solidFill>
          </a:endParaRPr>
        </a:p>
      </dgm:t>
    </dgm:pt>
    <dgm:pt modelId="{18935234-F39B-4F64-9D3E-ECC198090598}">
      <dgm:prSet custT="1"/>
      <dgm:spPr/>
      <dgm:t>
        <a:bodyPr/>
        <a:lstStyle/>
        <a:p>
          <a:r>
            <a:rPr lang="en-US" sz="2000" b="1" dirty="0">
              <a:solidFill>
                <a:schemeClr val="tx1">
                  <a:lumMod val="75000"/>
                  <a:lumOff val="25000"/>
                </a:schemeClr>
              </a:solidFill>
            </a:rPr>
            <a:t>2021</a:t>
          </a:r>
        </a:p>
      </dgm:t>
    </dgm:pt>
    <dgm:pt modelId="{B6CB3CF8-E647-4BD2-92CD-1EEA584C5221}" type="parTrans" cxnId="{91D2593C-7D74-43E8-BC24-122A9C83402E}">
      <dgm:prSet/>
      <dgm:spPr/>
      <dgm:t>
        <a:bodyPr/>
        <a:lstStyle/>
        <a:p>
          <a:endParaRPr lang="en-US" sz="1100">
            <a:solidFill>
              <a:schemeClr val="tx1">
                <a:lumMod val="75000"/>
                <a:lumOff val="25000"/>
              </a:schemeClr>
            </a:solidFill>
          </a:endParaRPr>
        </a:p>
      </dgm:t>
    </dgm:pt>
    <dgm:pt modelId="{A80C0A60-9866-4750-AF50-82E6D30D27C4}" type="sibTrans" cxnId="{91D2593C-7D74-43E8-BC24-122A9C83402E}">
      <dgm:prSet/>
      <dgm:spPr/>
      <dgm:t>
        <a:bodyPr/>
        <a:lstStyle/>
        <a:p>
          <a:endParaRPr lang="en-US" sz="1100">
            <a:solidFill>
              <a:schemeClr val="tx1">
                <a:lumMod val="75000"/>
                <a:lumOff val="25000"/>
              </a:schemeClr>
            </a:solidFill>
          </a:endParaRPr>
        </a:p>
      </dgm:t>
    </dgm:pt>
    <dgm:pt modelId="{3CA3A262-78E2-46B9-86B9-EC5A18FB14DE}">
      <dgm:prSet custT="1"/>
      <dgm:spPr/>
      <dgm:t>
        <a:bodyPr/>
        <a:lstStyle/>
        <a:p>
          <a:r>
            <a:rPr lang="en-US" sz="2000" b="1" dirty="0">
              <a:solidFill>
                <a:schemeClr val="tx1">
                  <a:lumMod val="75000"/>
                  <a:lumOff val="25000"/>
                </a:schemeClr>
              </a:solidFill>
            </a:rPr>
            <a:t>VIA ZOOM</a:t>
          </a:r>
        </a:p>
      </dgm:t>
    </dgm:pt>
    <dgm:pt modelId="{6BBE6B70-7535-4543-9D22-9A5FD3AA825E}" type="parTrans" cxnId="{DA22B488-0463-414F-B875-46191CF8188F}">
      <dgm:prSet/>
      <dgm:spPr/>
      <dgm:t>
        <a:bodyPr/>
        <a:lstStyle/>
        <a:p>
          <a:endParaRPr lang="en-US" sz="1100">
            <a:solidFill>
              <a:schemeClr val="tx1">
                <a:lumMod val="75000"/>
                <a:lumOff val="25000"/>
              </a:schemeClr>
            </a:solidFill>
          </a:endParaRPr>
        </a:p>
      </dgm:t>
    </dgm:pt>
    <dgm:pt modelId="{B3A5339B-3B69-46DF-810A-B2517955555D}" type="sibTrans" cxnId="{DA22B488-0463-414F-B875-46191CF8188F}">
      <dgm:prSet/>
      <dgm:spPr/>
      <dgm:t>
        <a:bodyPr/>
        <a:lstStyle/>
        <a:p>
          <a:endParaRPr lang="en-US" sz="1100">
            <a:solidFill>
              <a:schemeClr val="tx1">
                <a:lumMod val="75000"/>
                <a:lumOff val="25000"/>
              </a:schemeClr>
            </a:solidFill>
          </a:endParaRPr>
        </a:p>
      </dgm:t>
    </dgm:pt>
    <dgm:pt modelId="{52BAA77B-C6FA-CB4B-838B-9FFE5D282065}" type="pres">
      <dgm:prSet presAssocID="{64F98948-3320-4B7F-80FB-AB1137B5078B}" presName="Name0" presStyleCnt="0">
        <dgm:presLayoutVars>
          <dgm:dir/>
          <dgm:resizeHandles val="exact"/>
        </dgm:presLayoutVars>
      </dgm:prSet>
      <dgm:spPr/>
      <dgm:t>
        <a:bodyPr/>
        <a:lstStyle/>
        <a:p>
          <a:endParaRPr lang="en-US"/>
        </a:p>
      </dgm:t>
    </dgm:pt>
    <dgm:pt modelId="{9C40E17B-9450-7742-BC2D-E5219F2ECB22}" type="pres">
      <dgm:prSet presAssocID="{15F858BE-12F3-4653-B340-0B188B98203C}" presName="Name5" presStyleLbl="vennNode1" presStyleIdx="0" presStyleCnt="3">
        <dgm:presLayoutVars>
          <dgm:bulletEnabled val="1"/>
        </dgm:presLayoutVars>
      </dgm:prSet>
      <dgm:spPr/>
      <dgm:t>
        <a:bodyPr/>
        <a:lstStyle/>
        <a:p>
          <a:endParaRPr lang="en-US"/>
        </a:p>
      </dgm:t>
    </dgm:pt>
    <dgm:pt modelId="{03B16FE9-38F5-3147-92DC-ED3738B175A5}" type="pres">
      <dgm:prSet presAssocID="{BAF7F54C-54BB-4E32-A3BE-70FDDE1ACC7A}" presName="space" presStyleCnt="0"/>
      <dgm:spPr/>
    </dgm:pt>
    <dgm:pt modelId="{5DEE9D32-C962-414F-8371-D3F310F6B736}" type="pres">
      <dgm:prSet presAssocID="{18935234-F39B-4F64-9D3E-ECC198090598}" presName="Name5" presStyleLbl="vennNode1" presStyleIdx="1" presStyleCnt="3">
        <dgm:presLayoutVars>
          <dgm:bulletEnabled val="1"/>
        </dgm:presLayoutVars>
      </dgm:prSet>
      <dgm:spPr/>
      <dgm:t>
        <a:bodyPr/>
        <a:lstStyle/>
        <a:p>
          <a:endParaRPr lang="en-US"/>
        </a:p>
      </dgm:t>
    </dgm:pt>
    <dgm:pt modelId="{3C4D2E5F-A3EE-D142-8612-E5DC0C39BBA4}" type="pres">
      <dgm:prSet presAssocID="{A80C0A60-9866-4750-AF50-82E6D30D27C4}" presName="space" presStyleCnt="0"/>
      <dgm:spPr/>
    </dgm:pt>
    <dgm:pt modelId="{C4F8DD03-4ECC-6140-8263-FBA3F82A527A}" type="pres">
      <dgm:prSet presAssocID="{3CA3A262-78E2-46B9-86B9-EC5A18FB14DE}" presName="Name5" presStyleLbl="vennNode1" presStyleIdx="2" presStyleCnt="3">
        <dgm:presLayoutVars>
          <dgm:bulletEnabled val="1"/>
        </dgm:presLayoutVars>
      </dgm:prSet>
      <dgm:spPr/>
      <dgm:t>
        <a:bodyPr/>
        <a:lstStyle/>
        <a:p>
          <a:endParaRPr lang="en-US"/>
        </a:p>
      </dgm:t>
    </dgm:pt>
  </dgm:ptLst>
  <dgm:cxnLst>
    <dgm:cxn modelId="{02D65347-532C-1A47-A4B4-83CF4D5B8AD7}" type="presOf" srcId="{15F858BE-12F3-4653-B340-0B188B98203C}" destId="{9C40E17B-9450-7742-BC2D-E5219F2ECB22}" srcOrd="0" destOrd="0" presId="urn:microsoft.com/office/officeart/2005/8/layout/venn3"/>
    <dgm:cxn modelId="{91D2593C-7D74-43E8-BC24-122A9C83402E}" srcId="{64F98948-3320-4B7F-80FB-AB1137B5078B}" destId="{18935234-F39B-4F64-9D3E-ECC198090598}" srcOrd="1" destOrd="0" parTransId="{B6CB3CF8-E647-4BD2-92CD-1EEA584C5221}" sibTransId="{A80C0A60-9866-4750-AF50-82E6D30D27C4}"/>
    <dgm:cxn modelId="{DA22B488-0463-414F-B875-46191CF8188F}" srcId="{64F98948-3320-4B7F-80FB-AB1137B5078B}" destId="{3CA3A262-78E2-46B9-86B9-EC5A18FB14DE}" srcOrd="2" destOrd="0" parTransId="{6BBE6B70-7535-4543-9D22-9A5FD3AA825E}" sibTransId="{B3A5339B-3B69-46DF-810A-B2517955555D}"/>
    <dgm:cxn modelId="{E0DEED2D-7B1B-E849-BD91-33F3B2FCF0D3}" type="presOf" srcId="{3CA3A262-78E2-46B9-86B9-EC5A18FB14DE}" destId="{C4F8DD03-4ECC-6140-8263-FBA3F82A527A}" srcOrd="0" destOrd="0" presId="urn:microsoft.com/office/officeart/2005/8/layout/venn3"/>
    <dgm:cxn modelId="{DEBC30EA-F307-450A-9FE0-DE38E709B7C6}" srcId="{64F98948-3320-4B7F-80FB-AB1137B5078B}" destId="{15F858BE-12F3-4653-B340-0B188B98203C}" srcOrd="0" destOrd="0" parTransId="{A18FFBF8-8B7D-40D4-A330-31FF915469FD}" sibTransId="{BAF7F54C-54BB-4E32-A3BE-70FDDE1ACC7A}"/>
    <dgm:cxn modelId="{71045C35-E4CA-7248-A1BF-29A64ED88ABA}" type="presOf" srcId="{64F98948-3320-4B7F-80FB-AB1137B5078B}" destId="{52BAA77B-C6FA-CB4B-838B-9FFE5D282065}" srcOrd="0" destOrd="0" presId="urn:microsoft.com/office/officeart/2005/8/layout/venn3"/>
    <dgm:cxn modelId="{6F0D9A47-681A-2641-99D2-0B20F0B34241}" type="presOf" srcId="{18935234-F39B-4F64-9D3E-ECC198090598}" destId="{5DEE9D32-C962-414F-8371-D3F310F6B736}" srcOrd="0" destOrd="0" presId="urn:microsoft.com/office/officeart/2005/8/layout/venn3"/>
    <dgm:cxn modelId="{98D87B17-55AC-384A-80D4-808C7319C859}" type="presParOf" srcId="{52BAA77B-C6FA-CB4B-838B-9FFE5D282065}" destId="{9C40E17B-9450-7742-BC2D-E5219F2ECB22}" srcOrd="0" destOrd="0" presId="urn:microsoft.com/office/officeart/2005/8/layout/venn3"/>
    <dgm:cxn modelId="{8B72A41C-73F6-C749-B10F-A6BAFC4652D2}" type="presParOf" srcId="{52BAA77B-C6FA-CB4B-838B-9FFE5D282065}" destId="{03B16FE9-38F5-3147-92DC-ED3738B175A5}" srcOrd="1" destOrd="0" presId="urn:microsoft.com/office/officeart/2005/8/layout/venn3"/>
    <dgm:cxn modelId="{81E1F023-A3E2-D248-8E23-4D2148367C14}" type="presParOf" srcId="{52BAA77B-C6FA-CB4B-838B-9FFE5D282065}" destId="{5DEE9D32-C962-414F-8371-D3F310F6B736}" srcOrd="2" destOrd="0" presId="urn:microsoft.com/office/officeart/2005/8/layout/venn3"/>
    <dgm:cxn modelId="{A2B9711C-7B84-3C47-8FF2-3246E9110BCD}" type="presParOf" srcId="{52BAA77B-C6FA-CB4B-838B-9FFE5D282065}" destId="{3C4D2E5F-A3EE-D142-8612-E5DC0C39BBA4}" srcOrd="3" destOrd="0" presId="urn:microsoft.com/office/officeart/2005/8/layout/venn3"/>
    <dgm:cxn modelId="{093D63C4-FB7A-784A-8725-07BA4BD78D82}" type="presParOf" srcId="{52BAA77B-C6FA-CB4B-838B-9FFE5D282065}" destId="{C4F8DD03-4ECC-6140-8263-FBA3F82A527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8B812-A325-41D8-A08E-C2392666DF66}">
      <dgm:prSet custT="1"/>
      <dgm:spPr>
        <a:xfrm>
          <a:off x="1361863" y="1561181"/>
          <a:ext cx="8600120" cy="1253364"/>
        </a:xfrm>
        <a:prstGeom prst="rect">
          <a:avLst/>
        </a:prstGeom>
        <a:noFill/>
        <a:ln>
          <a:noFill/>
        </a:ln>
        <a:effectLst/>
      </dgm:spPr>
      <dgm:t>
        <a:bodyPr/>
        <a:lstStyle/>
        <a:p>
          <a:r>
            <a:rPr lang="en-US" sz="2000" b="1" i="0" dirty="0">
              <a:solidFill>
                <a:srgbClr val="000000">
                  <a:lumMod val="75000"/>
                  <a:lumOff val="25000"/>
                </a:srgbClr>
              </a:solidFill>
              <a:latin typeface="Verdana" panose="020B0604030504040204"/>
              <a:ea typeface="+mn-ea"/>
              <a:cs typeface="+mn-cs"/>
            </a:rPr>
            <a:t>Email</a:t>
          </a:r>
          <a:r>
            <a:rPr lang="en-US" sz="2000" b="0" i="0" dirty="0">
              <a:solidFill>
                <a:srgbClr val="000000">
                  <a:lumMod val="75000"/>
                  <a:lumOff val="25000"/>
                </a:srgbClr>
              </a:solidFill>
              <a:latin typeface="Verdana" panose="020B0604030504040204"/>
              <a:ea typeface="+mn-ea"/>
              <a:cs typeface="+mn-cs"/>
            </a:rPr>
            <a:t/>
          </a:r>
          <a:br>
            <a:rPr lang="en-US" sz="2000" b="0" i="0" dirty="0">
              <a:solidFill>
                <a:srgbClr val="000000">
                  <a:lumMod val="75000"/>
                  <a:lumOff val="25000"/>
                </a:srgbClr>
              </a:solidFill>
              <a:latin typeface="Verdana" panose="020B0604030504040204"/>
              <a:ea typeface="+mn-ea"/>
              <a:cs typeface="+mn-cs"/>
            </a:rPr>
          </a:br>
          <a:r>
            <a:rPr lang="en-US" sz="2000" b="0" i="0" dirty="0">
              <a:solidFill>
                <a:srgbClr val="000000">
                  <a:lumMod val="75000"/>
                  <a:lumOff val="25000"/>
                </a:srgbClr>
              </a:solidFill>
              <a:latin typeface="Verdana" panose="020B0604030504040204"/>
              <a:ea typeface="+mn-ea"/>
              <a:cs typeface="+mn-cs"/>
              <a:hlinkClick xmlns:r="http://schemas.openxmlformats.org/officeDocument/2006/relationships" r:id="rId1"/>
            </a:rPr>
            <a:t>gcahelp@uw.edu</a:t>
          </a:r>
          <a:endParaRPr lang="en-US" sz="1600" b="0" i="0" dirty="0">
            <a:solidFill>
              <a:srgbClr val="000000">
                <a:lumMod val="75000"/>
                <a:lumOff val="25000"/>
              </a:srgbClr>
            </a:solidFill>
            <a:latin typeface="Verdana" panose="020B0604030504040204"/>
            <a:ea typeface="+mn-ea"/>
            <a:cs typeface="+mn-cs"/>
          </a:endParaRPr>
        </a:p>
      </dgm:t>
    </dgm:pt>
    <dgm:pt modelId="{23A01A1D-B409-49E7-91BA-2321B9A237C2}" type="parTrans" cxnId="{AAD26E9B-C129-46B7-BFCC-98D5999B6B9A}">
      <dgm:prSet/>
      <dgm:spPr/>
      <dgm:t>
        <a:bodyPr/>
        <a:lstStyle/>
        <a:p>
          <a:endParaRPr lang="en-US" sz="1600" b="0" i="0">
            <a:solidFill>
              <a:schemeClr val="tx1">
                <a:lumMod val="75000"/>
                <a:lumOff val="25000"/>
              </a:schemeClr>
            </a:solidFill>
          </a:endParaRPr>
        </a:p>
      </dgm:t>
    </dgm:pt>
    <dgm:pt modelId="{E950D3C2-0472-429B-98B0-86C856FA65A1}" type="sibTrans" cxnId="{AAD26E9B-C129-46B7-BFCC-98D5999B6B9A}">
      <dgm:prSet/>
      <dgm:spPr/>
      <dgm:t>
        <a:bodyPr/>
        <a:lstStyle/>
        <a:p>
          <a:endParaRPr lang="en-US" sz="1600" b="0" i="0">
            <a:solidFill>
              <a:schemeClr val="tx1">
                <a:lumMod val="75000"/>
                <a:lumOff val="25000"/>
              </a:schemeClr>
            </a:solidFill>
          </a:endParaRPr>
        </a:p>
      </dgm:t>
    </dgm:pt>
    <dgm:pt modelId="{7D1766B6-66CF-40CE-9693-BD20AFFFA3C9}">
      <dgm:prSet custT="1"/>
      <dgm:spPr>
        <a:xfrm>
          <a:off x="1361863" y="3118391"/>
          <a:ext cx="8600120" cy="1253364"/>
        </a:xfrm>
        <a:prstGeom prst="rect">
          <a:avLst/>
        </a:prstGeom>
        <a:noFill/>
        <a:ln>
          <a:noFill/>
        </a:ln>
        <a:effectLst/>
      </dgm:spPr>
      <dgm:t>
        <a:bodyPr/>
        <a:lstStyle/>
        <a:p>
          <a:r>
            <a:rPr lang="en-US" sz="2000" b="1" i="0" dirty="0">
              <a:solidFill>
                <a:srgbClr val="000000">
                  <a:lumMod val="75000"/>
                  <a:lumOff val="25000"/>
                </a:srgbClr>
              </a:solidFill>
              <a:latin typeface="Verdana" panose="020B0604030504040204"/>
              <a:ea typeface="+mn-ea"/>
              <a:cs typeface="+mn-cs"/>
            </a:rPr>
            <a:t>GCA Help Hotline</a:t>
          </a:r>
          <a:r>
            <a:rPr lang="en-US" sz="2000" b="0" i="0" dirty="0">
              <a:solidFill>
                <a:srgbClr val="000000">
                  <a:lumMod val="75000"/>
                  <a:lumOff val="25000"/>
                </a:srgbClr>
              </a:solidFill>
              <a:latin typeface="Verdana" panose="020B0604030504040204"/>
              <a:ea typeface="+mn-ea"/>
              <a:cs typeface="+mn-cs"/>
            </a:rPr>
            <a:t/>
          </a:r>
          <a:br>
            <a:rPr lang="en-US" sz="2000" b="0" i="0" dirty="0">
              <a:solidFill>
                <a:srgbClr val="000000">
                  <a:lumMod val="75000"/>
                  <a:lumOff val="25000"/>
                </a:srgbClr>
              </a:solidFill>
              <a:latin typeface="Verdana" panose="020B0604030504040204"/>
              <a:ea typeface="+mn-ea"/>
              <a:cs typeface="+mn-cs"/>
            </a:rPr>
          </a:br>
          <a:r>
            <a:rPr lang="en-US" sz="2000" b="0" i="0" dirty="0">
              <a:solidFill>
                <a:srgbClr val="000000">
                  <a:hueOff val="0"/>
                  <a:satOff val="0"/>
                  <a:lumOff val="0"/>
                  <a:alphaOff val="0"/>
                </a:srgbClr>
              </a:solidFill>
              <a:latin typeface="Verdana" panose="020B0604030504040204"/>
              <a:ea typeface="+mn-ea"/>
              <a:cs typeface="+mn-cs"/>
            </a:rPr>
            <a:t>206-616-9995 (9:00 am to 12:00 pm and 1:00 pm to 4:00 pm)</a:t>
          </a:r>
          <a:endParaRPr lang="en-US" sz="1600" b="0" i="0" dirty="0">
            <a:solidFill>
              <a:srgbClr val="000000">
                <a:lumMod val="75000"/>
                <a:lumOff val="25000"/>
              </a:srgbClr>
            </a:solidFill>
            <a:latin typeface="Verdana" panose="020B0604030504040204"/>
            <a:ea typeface="+mn-ea"/>
            <a:cs typeface="+mn-cs"/>
          </a:endParaRPr>
        </a:p>
      </dgm:t>
    </dgm:pt>
    <dgm:pt modelId="{76694DF4-F7BE-4AF1-9E12-BAEDD42D9ED3}" type="parTrans" cxnId="{EA0F618E-4C96-42F0-9E3C-66B0158BCCBE}">
      <dgm:prSet/>
      <dgm:spPr/>
      <dgm:t>
        <a:bodyPr/>
        <a:lstStyle/>
        <a:p>
          <a:endParaRPr lang="en-US" sz="1600" b="0" i="0">
            <a:solidFill>
              <a:schemeClr val="tx1">
                <a:lumMod val="75000"/>
                <a:lumOff val="25000"/>
              </a:schemeClr>
            </a:solidFill>
          </a:endParaRPr>
        </a:p>
      </dgm:t>
    </dgm:pt>
    <dgm:pt modelId="{0C6A2CC7-5741-4D63-A8FF-E7E06F0D1222}" type="sibTrans" cxnId="{EA0F618E-4C96-42F0-9E3C-66B0158BCCBE}">
      <dgm:prSet/>
      <dgm:spPr/>
      <dgm:t>
        <a:bodyPr/>
        <a:lstStyle/>
        <a:p>
          <a:endParaRPr lang="en-US" sz="1600" b="0" i="0">
            <a:solidFill>
              <a:schemeClr val="tx1">
                <a:lumMod val="75000"/>
                <a:lumOff val="25000"/>
              </a:schemeClr>
            </a:solidFill>
          </a:endParaRPr>
        </a:p>
      </dgm:t>
    </dgm:pt>
    <dgm:pt modelId="{65B3944D-D926-4D0F-A305-F5740000747A}">
      <dgm:prSet custT="1"/>
      <dgm:spPr>
        <a:xfrm>
          <a:off x="1361863" y="3970"/>
          <a:ext cx="8600120" cy="1253364"/>
        </a:xfrm>
        <a:prstGeom prst="rect">
          <a:avLst/>
        </a:prstGeom>
        <a:noFill/>
        <a:ln>
          <a:noFill/>
        </a:ln>
        <a:effectLst/>
      </dgm:spPr>
      <dgm:t>
        <a:bodyPr/>
        <a:lstStyle/>
        <a:p>
          <a:r>
            <a:rPr lang="en-US" sz="2000" b="1" i="0">
              <a:solidFill>
                <a:srgbClr val="000000">
                  <a:lumMod val="75000"/>
                  <a:lumOff val="25000"/>
                </a:srgbClr>
              </a:solidFill>
              <a:latin typeface="Verdana" panose="020B0604030504040204"/>
              <a:ea typeface="+mn-ea"/>
              <a:cs typeface="+mn-cs"/>
            </a:rPr>
            <a:t>Grant Tracker</a:t>
          </a:r>
          <a:r>
            <a:rPr lang="en-US" sz="2000" b="0" i="0" dirty="0">
              <a:solidFill>
                <a:srgbClr val="000000">
                  <a:lumMod val="75000"/>
                  <a:lumOff val="25000"/>
                </a:srgbClr>
              </a:solidFill>
              <a:latin typeface="Verdana" panose="020B0604030504040204"/>
              <a:ea typeface="+mn-ea"/>
              <a:cs typeface="+mn-cs"/>
            </a:rPr>
            <a:t/>
          </a:r>
          <a:br>
            <a:rPr lang="en-US" sz="2000" b="0" i="0" dirty="0">
              <a:solidFill>
                <a:srgbClr val="000000">
                  <a:lumMod val="75000"/>
                  <a:lumOff val="25000"/>
                </a:srgbClr>
              </a:solidFill>
              <a:latin typeface="Verdana" panose="020B0604030504040204"/>
              <a:ea typeface="+mn-ea"/>
              <a:cs typeface="+mn-cs"/>
            </a:rPr>
          </a:br>
          <a:r>
            <a:rPr lang="en-US" sz="2000" dirty="0">
              <a:solidFill>
                <a:srgbClr val="000000">
                  <a:hueOff val="0"/>
                  <a:satOff val="0"/>
                  <a:lumOff val="0"/>
                  <a:alphaOff val="0"/>
                </a:srgbClr>
              </a:solidFill>
              <a:latin typeface="Verdana" panose="020B0604030504040204"/>
              <a:ea typeface="+mn-ea"/>
              <a:cs typeface="+mn-cs"/>
              <a:hlinkClick xmlns:r="http://schemas.openxmlformats.org/officeDocument/2006/relationships" r:id="rId2"/>
            </a:rPr>
            <a:t>https://www.washington.edu/research/gca/budget/granttracker.html</a:t>
          </a:r>
          <a:endParaRPr lang="en-US" sz="1600" b="0" i="0" dirty="0">
            <a:solidFill>
              <a:srgbClr val="000000">
                <a:lumMod val="75000"/>
                <a:lumOff val="25000"/>
              </a:srgbClr>
            </a:solidFill>
            <a:latin typeface="Verdana" panose="020B0604030504040204"/>
            <a:ea typeface="+mn-ea"/>
            <a:cs typeface="+mn-cs"/>
          </a:endParaRPr>
        </a:p>
      </dgm:t>
    </dgm:pt>
    <dgm:pt modelId="{8862CE7B-AE72-45E8-B982-5279C14F7985}" type="sibTrans" cxnId="{92D3A76D-ADBB-49F3-861D-D2B74F81812E}">
      <dgm:prSet/>
      <dgm:spPr/>
      <dgm:t>
        <a:bodyPr/>
        <a:lstStyle/>
        <a:p>
          <a:endParaRPr lang="en-US" sz="1600" b="0" i="0">
            <a:solidFill>
              <a:schemeClr val="tx1">
                <a:lumMod val="75000"/>
                <a:lumOff val="25000"/>
              </a:schemeClr>
            </a:solidFill>
          </a:endParaRPr>
        </a:p>
      </dgm:t>
    </dgm:pt>
    <dgm:pt modelId="{2EA7AC4A-E82B-43F0-A6EA-F599428578FC}" type="parTrans" cxnId="{92D3A76D-ADBB-49F3-861D-D2B74F81812E}">
      <dgm:prSet/>
      <dgm:spPr/>
      <dgm:t>
        <a:bodyPr/>
        <a:lstStyle/>
        <a:p>
          <a:endParaRPr lang="en-US" sz="1600" b="0" i="0">
            <a:solidFill>
              <a:schemeClr val="tx1">
                <a:lumMod val="75000"/>
                <a:lumOff val="25000"/>
              </a:schemeClr>
            </a:solidFill>
          </a:endParaRPr>
        </a:p>
      </dgm:t>
    </dgm:pt>
    <dgm:pt modelId="{F61FEBF0-CB2F-4364-8F44-722FB7578D18}" type="pres">
      <dgm:prSet presAssocID="{D7951F77-4E36-4893-91C6-3151A6D51694}" presName="root" presStyleCnt="0">
        <dgm:presLayoutVars>
          <dgm:dir/>
          <dgm:resizeHandles val="exact"/>
        </dgm:presLayoutVars>
      </dgm:prSet>
      <dgm:spPr/>
      <dgm:t>
        <a:bodyPr/>
        <a:lstStyle/>
        <a:p>
          <a:endParaRPr lang="en-US"/>
        </a:p>
      </dgm:t>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3"/>
      <dgm:spPr>
        <a:xfrm>
          <a:off x="0" y="3970"/>
          <a:ext cx="10058399" cy="1178553"/>
        </a:xfrm>
        <a:prstGeom prst="rect">
          <a:avLst/>
        </a:prstGeom>
        <a:noFill/>
        <a:ln w="22225">
          <a:noFill/>
        </a:ln>
        <a:effectLst/>
      </dgm:spPr>
      <dgm:t>
        <a:bodyPr/>
        <a:lstStyle/>
        <a:p>
          <a:endParaRPr lang="en-US"/>
        </a:p>
      </dgm:t>
    </dgm:pt>
    <dgm:pt modelId="{70C56EED-B0B5-4180-A100-474B69DE81C3}" type="pres">
      <dgm:prSet presAssocID="{65B3944D-D926-4D0F-A305-F5740000747A}" presName="iconRect" presStyleLbl="node1" presStyleIdx="0" presStyleCnt="3"/>
      <dgm:spPr>
        <a:xfrm>
          <a:off x="356512" y="269145"/>
          <a:ext cx="648838" cy="648204"/>
        </a:xfrm>
        <a:prstGeom prst="rect">
          <a:avLst/>
        </a:prstGeom>
        <a:blipFill rotWithShape="1">
          <a:blip xmlns:r="http://schemas.openxmlformats.org/officeDocument/2006/relationships" r:embed="rId3"/>
          <a:stretch>
            <a:fillRect/>
          </a:stretch>
        </a:blipFill>
        <a:ln w="15875" cap="flat" cmpd="sng" algn="ctr">
          <a:noFill/>
          <a:prstDash val="solid"/>
        </a:ln>
        <a:effectLst/>
      </dgm:spPr>
      <dgm:t>
        <a:bodyPr/>
        <a:lstStyle/>
        <a:p>
          <a:endParaRPr lang="en-US"/>
        </a:p>
      </dgm:t>
      <dgm:extLst>
        <a:ext uri="{E40237B7-FDA0-4F09-8148-C483321AD2D9}">
          <dgm14:cNvPr xmlns:dgm14="http://schemas.microsoft.com/office/drawing/2010/diagram" id="0" name="" descr="Connected"/>
        </a:ext>
      </dgm:extLst>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3">
        <dgm:presLayoutVars>
          <dgm:chMax val="0"/>
          <dgm:chPref val="0"/>
        </dgm:presLayoutVars>
      </dgm:prSet>
      <dgm:spPr/>
      <dgm:t>
        <a:bodyPr/>
        <a:lstStyle/>
        <a:p>
          <a:endParaRPr lang="en-US"/>
        </a:p>
      </dgm:t>
    </dgm:pt>
    <dgm:pt modelId="{21CE6EA1-CB92-41CD-8FAE-4CFF03E26BE6}" type="pres">
      <dgm:prSet presAssocID="{8862CE7B-AE72-45E8-B982-5279C14F7985}"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1" presStyleCnt="3"/>
      <dgm:spPr>
        <a:xfrm>
          <a:off x="0" y="1561181"/>
          <a:ext cx="10058399" cy="1178553"/>
        </a:xfrm>
        <a:prstGeom prst="rect">
          <a:avLst/>
        </a:prstGeom>
        <a:noFill/>
        <a:ln w="22225">
          <a:noFill/>
        </a:ln>
        <a:effectLst/>
      </dgm:spPr>
      <dgm:t>
        <a:bodyPr/>
        <a:lstStyle/>
        <a:p>
          <a:endParaRPr lang="en-US"/>
        </a:p>
      </dgm:t>
    </dgm:pt>
    <dgm:pt modelId="{6C7A9EF9-02EB-4D4D-A251-EC3A2F0EFD57}" type="pres">
      <dgm:prSet presAssocID="{BC68B812-A325-41D8-A08E-C2392666DF66}" presName="iconRect" presStyleLbl="node1" presStyleIdx="1" presStyleCnt="3"/>
      <dgm:spPr>
        <a:xfrm>
          <a:off x="356512" y="1826355"/>
          <a:ext cx="648838" cy="648204"/>
        </a:xfrm>
        <a:prstGeom prst="rect">
          <a:avLst/>
        </a:prstGeom>
        <a:blipFill rotWithShape="1">
          <a:blip xmlns:r="http://schemas.openxmlformats.org/officeDocument/2006/relationships" r:embed="rId4"/>
          <a:stretch>
            <a:fillRect/>
          </a:stretch>
        </a:blipFill>
        <a:ln w="15875" cap="flat" cmpd="sng" algn="ctr">
          <a:noFill/>
          <a:prstDash val="solid"/>
        </a:ln>
        <a:effectLst/>
      </dgm:spPr>
      <dgm:t>
        <a:bodyPr/>
        <a:lstStyle/>
        <a:p>
          <a:endParaRPr lang="en-US"/>
        </a:p>
      </dgm:t>
      <dgm:extLst>
        <a:ext uri="{E40237B7-FDA0-4F09-8148-C483321AD2D9}">
          <dgm14:cNvPr xmlns:dgm14="http://schemas.microsoft.com/office/drawing/2010/diagram" id="0" name="" descr="Email"/>
        </a:ext>
      </dgm:extLst>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1" presStyleCnt="3">
        <dgm:presLayoutVars>
          <dgm:chMax val="0"/>
          <dgm:chPref val="0"/>
        </dgm:presLayoutVars>
      </dgm:prSet>
      <dgm:spPr/>
      <dgm:t>
        <a:bodyPr/>
        <a:lstStyle/>
        <a:p>
          <a:endParaRPr lang="en-US"/>
        </a:p>
      </dgm:t>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2" presStyleCnt="3"/>
      <dgm:spPr>
        <a:xfrm>
          <a:off x="0" y="3118391"/>
          <a:ext cx="10058399" cy="1178553"/>
        </a:xfrm>
        <a:prstGeom prst="rect">
          <a:avLst/>
        </a:prstGeom>
        <a:noFill/>
        <a:ln w="22225">
          <a:noFill/>
        </a:ln>
        <a:effectLst/>
      </dgm:spPr>
      <dgm:t>
        <a:bodyPr/>
        <a:lstStyle/>
        <a:p>
          <a:endParaRPr lang="en-US"/>
        </a:p>
      </dgm:t>
    </dgm:pt>
    <dgm:pt modelId="{E81A461C-9D61-4B88-8277-F9DC532D2140}" type="pres">
      <dgm:prSet presAssocID="{7D1766B6-66CF-40CE-9693-BD20AFFFA3C9}" presName="iconRect" presStyleLbl="node1" presStyleIdx="2" presStyleCnt="3"/>
      <dgm:spPr>
        <a:xfrm>
          <a:off x="356512" y="3383566"/>
          <a:ext cx="648838" cy="648204"/>
        </a:xfrm>
        <a:prstGeom prst="rect">
          <a:avLst/>
        </a:prstGeom>
        <a:blipFill rotWithShape="1">
          <a:blip xmlns:r="http://schemas.openxmlformats.org/officeDocument/2006/relationships" r:embed="rId5"/>
          <a:stretch>
            <a:fillRect/>
          </a:stretch>
        </a:blipFill>
        <a:ln w="15875" cap="flat" cmpd="sng" algn="ctr">
          <a:noFill/>
          <a:prstDash val="solid"/>
        </a:ln>
        <a:effectLst/>
      </dgm:spPr>
      <dgm:t>
        <a:bodyPr/>
        <a:lstStyle/>
        <a:p>
          <a:endParaRPr lang="en-US"/>
        </a:p>
      </dgm:t>
      <dgm:extLst>
        <a:ext uri="{E40237B7-FDA0-4F09-8148-C483321AD2D9}">
          <dgm14:cNvPr xmlns:dgm14="http://schemas.microsoft.com/office/drawing/2010/diagram" id="0" name="" descr="Smart Phone"/>
        </a:ext>
      </dgm:extLst>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2" presStyleCnt="3">
        <dgm:presLayoutVars>
          <dgm:chMax val="0"/>
          <dgm:chPref val="0"/>
        </dgm:presLayoutVars>
      </dgm:prSet>
      <dgm:spPr/>
      <dgm:t>
        <a:bodyPr/>
        <a:lstStyle/>
        <a:p>
          <a:endParaRPr lang="en-US"/>
        </a:p>
      </dgm:t>
    </dgm:pt>
  </dgm:ptLst>
  <dgm:cxnLst>
    <dgm:cxn modelId="{F57AC0B7-F603-4C41-BF48-9041FAA60E8E}" type="presOf" srcId="{65B3944D-D926-4D0F-A305-F5740000747A}" destId="{C38A5A37-0883-4EE3-9002-010A6D324785}"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AAD26E9B-C129-46B7-BFCC-98D5999B6B9A}" srcId="{D7951F77-4E36-4893-91C6-3151A6D51694}" destId="{BC68B812-A325-41D8-A08E-C2392666DF66}" srcOrd="1" destOrd="0" parTransId="{23A01A1D-B409-49E7-91BA-2321B9A237C2}" sibTransId="{E950D3C2-0472-429B-98B0-86C856FA65A1}"/>
    <dgm:cxn modelId="{90986C5B-BF7B-4231-8046-782BAE77E788}" type="presOf" srcId="{BC68B812-A325-41D8-A08E-C2392666DF66}" destId="{516FEABD-B159-4827-91AC-07F0FC9EFC37}" srcOrd="0" destOrd="0" presId="urn:microsoft.com/office/officeart/2018/2/layout/IconVerticalSolidList"/>
    <dgm:cxn modelId="{EA0F618E-4C96-42F0-9E3C-66B0158BCCBE}" srcId="{D7951F77-4E36-4893-91C6-3151A6D51694}" destId="{7D1766B6-66CF-40CE-9693-BD20AFFFA3C9}" srcOrd="2" destOrd="0" parTransId="{76694DF4-F7BE-4AF1-9E12-BAEDD42D9ED3}" sibTransId="{0C6A2CC7-5741-4D63-A8FF-E7E06F0D1222}"/>
    <dgm:cxn modelId="{9D5AFC8C-3FE5-4AED-9F29-5D039E47B81F}" type="presOf" srcId="{D7951F77-4E36-4893-91C6-3151A6D51694}" destId="{F61FEBF0-CB2F-4364-8F44-722FB7578D18}" srcOrd="0" destOrd="0" presId="urn:microsoft.com/office/officeart/2018/2/layout/IconVerticalSolidList"/>
    <dgm:cxn modelId="{643FF34F-8DBA-4A80-B845-400878209600}" type="presOf" srcId="{7D1766B6-66CF-40CE-9693-BD20AFFFA3C9}" destId="{CC81887C-6C6F-4E1A-BA2B-49AE8504B865}" srcOrd="0" destOrd="0" presId="urn:microsoft.com/office/officeart/2018/2/layout/IconVerticalSolidList"/>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AC8A67FF-09EA-4C04-AE25-5A9F33A57654}" type="presParOf" srcId="{F61FEBF0-CB2F-4364-8F44-722FB7578D18}" destId="{763367BB-4527-4646-8015-D79C10A337E8}" srcOrd="2"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3" destOrd="0" presId="urn:microsoft.com/office/officeart/2018/2/layout/IconVerticalSolidList"/>
    <dgm:cxn modelId="{69E1E3B7-31C1-4B29-966A-E5A8BB0D531A}" type="presParOf" srcId="{F61FEBF0-CB2F-4364-8F44-722FB7578D18}" destId="{DD57C002-1714-4E12-872A-FCE88CC043FE}" srcOrd="4"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E17B-9450-7742-BC2D-E5219F2ECB22}">
      <dsp:nvSpPr>
        <dsp:cNvPr id="0" name=""/>
        <dsp:cNvSpPr/>
      </dsp:nvSpPr>
      <dsp:spPr>
        <a:xfrm>
          <a:off x="99132" y="272"/>
          <a:ext cx="2261643" cy="22616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466" tIns="25400" rIns="124466"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75000"/>
                  <a:lumOff val="25000"/>
                </a:schemeClr>
              </a:solidFill>
            </a:rPr>
            <a:t>November</a:t>
          </a:r>
        </a:p>
      </dsp:txBody>
      <dsp:txXfrm>
        <a:off x="430342" y="331482"/>
        <a:ext cx="1599223" cy="1599223"/>
      </dsp:txXfrm>
    </dsp:sp>
    <dsp:sp modelId="{5DEE9D32-C962-414F-8371-D3F310F6B736}">
      <dsp:nvSpPr>
        <dsp:cNvPr id="0" name=""/>
        <dsp:cNvSpPr/>
      </dsp:nvSpPr>
      <dsp:spPr>
        <a:xfrm>
          <a:off x="1908447" y="272"/>
          <a:ext cx="2261643" cy="226164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466" tIns="25400" rIns="124466"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75000"/>
                  <a:lumOff val="25000"/>
                </a:schemeClr>
              </a:solidFill>
            </a:rPr>
            <a:t>2021</a:t>
          </a:r>
        </a:p>
      </dsp:txBody>
      <dsp:txXfrm>
        <a:off x="2239657" y="331482"/>
        <a:ext cx="1599223" cy="1599223"/>
      </dsp:txXfrm>
    </dsp:sp>
    <dsp:sp modelId="{C4F8DD03-4ECC-6140-8263-FBA3F82A527A}">
      <dsp:nvSpPr>
        <dsp:cNvPr id="0" name=""/>
        <dsp:cNvSpPr/>
      </dsp:nvSpPr>
      <dsp:spPr>
        <a:xfrm>
          <a:off x="3717762" y="272"/>
          <a:ext cx="2261643" cy="226164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466" tIns="25400" rIns="124466"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75000"/>
                  <a:lumOff val="25000"/>
                </a:schemeClr>
              </a:solidFill>
            </a:rPr>
            <a:t>VIA ZOOM</a:t>
          </a:r>
        </a:p>
      </dsp:txBody>
      <dsp:txXfrm>
        <a:off x="4048972" y="331482"/>
        <a:ext cx="1599223" cy="159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3970"/>
          <a:ext cx="10058399" cy="1178553"/>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356512" y="269145"/>
          <a:ext cx="648838" cy="648204"/>
        </a:xfrm>
        <a:prstGeom prst="rect">
          <a:avLst/>
        </a:prstGeom>
        <a:blipFill rotWithShape="1">
          <a:blip xmlns:r="http://schemas.openxmlformats.org/officeDocument/2006/relationships" r:embed="rId1"/>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1361863" y="3970"/>
          <a:ext cx="8600120" cy="125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48" tIns="132648" rIns="132648" bIns="132648" numCol="1" spcCol="1270" anchor="ctr" anchorCtr="0">
          <a:noAutofit/>
        </a:bodyPr>
        <a:lstStyle/>
        <a:p>
          <a:pPr lvl="0" algn="l" defTabSz="889000">
            <a:lnSpc>
              <a:spcPct val="90000"/>
            </a:lnSpc>
            <a:spcBef>
              <a:spcPct val="0"/>
            </a:spcBef>
            <a:spcAft>
              <a:spcPct val="35000"/>
            </a:spcAft>
          </a:pPr>
          <a:r>
            <a:rPr lang="en-US" sz="2000" b="1" i="0" kern="1200">
              <a:solidFill>
                <a:srgbClr val="000000">
                  <a:lumMod val="75000"/>
                  <a:lumOff val="25000"/>
                </a:srgbClr>
              </a:solidFill>
              <a:latin typeface="Verdana" panose="020B0604030504040204"/>
              <a:ea typeface="+mn-ea"/>
              <a:cs typeface="+mn-cs"/>
            </a:rPr>
            <a:t>Grant Tracker</a:t>
          </a:r>
          <a:r>
            <a:rPr lang="en-US" sz="2000" b="0" i="0" kern="1200" dirty="0">
              <a:solidFill>
                <a:srgbClr val="000000">
                  <a:lumMod val="75000"/>
                  <a:lumOff val="25000"/>
                </a:srgbClr>
              </a:solidFill>
              <a:latin typeface="Verdana" panose="020B0604030504040204"/>
              <a:ea typeface="+mn-ea"/>
              <a:cs typeface="+mn-cs"/>
            </a:rPr>
            <a:t/>
          </a:r>
          <a:br>
            <a:rPr lang="en-US" sz="2000" b="0" i="0" kern="1200" dirty="0">
              <a:solidFill>
                <a:srgbClr val="000000">
                  <a:lumMod val="75000"/>
                  <a:lumOff val="25000"/>
                </a:srgbClr>
              </a:solidFill>
              <a:latin typeface="Verdana" panose="020B0604030504040204"/>
              <a:ea typeface="+mn-ea"/>
              <a:cs typeface="+mn-cs"/>
            </a:rPr>
          </a:br>
          <a:r>
            <a:rPr lang="en-US" sz="2000" kern="1200" dirty="0">
              <a:solidFill>
                <a:srgbClr val="000000">
                  <a:hueOff val="0"/>
                  <a:satOff val="0"/>
                  <a:lumOff val="0"/>
                  <a:alphaOff val="0"/>
                </a:srgbClr>
              </a:solidFill>
              <a:latin typeface="Verdana" panose="020B0604030504040204"/>
              <a:ea typeface="+mn-ea"/>
              <a:cs typeface="+mn-cs"/>
              <a:hlinkClick xmlns:r="http://schemas.openxmlformats.org/officeDocument/2006/relationships" r:id="rId2"/>
            </a:rPr>
            <a:t>https://www.washington.edu/research/gca/budget/granttracker.html</a:t>
          </a:r>
          <a:endParaRPr lang="en-US" sz="1600" b="0" i="0" kern="1200" dirty="0">
            <a:solidFill>
              <a:srgbClr val="000000">
                <a:lumMod val="75000"/>
                <a:lumOff val="25000"/>
              </a:srgbClr>
            </a:solidFill>
            <a:latin typeface="Verdana" panose="020B0604030504040204"/>
            <a:ea typeface="+mn-ea"/>
            <a:cs typeface="+mn-cs"/>
          </a:endParaRPr>
        </a:p>
      </dsp:txBody>
      <dsp:txXfrm>
        <a:off x="1361863" y="3970"/>
        <a:ext cx="8600120" cy="1253364"/>
      </dsp:txXfrm>
    </dsp:sp>
    <dsp:sp modelId="{712D2B29-4977-4B70-ABE9-215A9E804015}">
      <dsp:nvSpPr>
        <dsp:cNvPr id="0" name=""/>
        <dsp:cNvSpPr/>
      </dsp:nvSpPr>
      <dsp:spPr>
        <a:xfrm>
          <a:off x="0" y="1561181"/>
          <a:ext cx="10058399" cy="1178553"/>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356512" y="1826355"/>
          <a:ext cx="648838" cy="648204"/>
        </a:xfrm>
        <a:prstGeom prst="rect">
          <a:avLst/>
        </a:prstGeom>
        <a:blipFill rotWithShape="1">
          <a:blip xmlns:r="http://schemas.openxmlformats.org/officeDocument/2006/relationships" r:embed="rId3"/>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1361863" y="1561181"/>
          <a:ext cx="8600120" cy="125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48" tIns="132648" rIns="132648" bIns="132648" numCol="1" spcCol="1270" anchor="ctr" anchorCtr="0">
          <a:noAutofit/>
        </a:bodyPr>
        <a:lstStyle/>
        <a:p>
          <a:pPr lvl="0" algn="l" defTabSz="889000">
            <a:lnSpc>
              <a:spcPct val="90000"/>
            </a:lnSpc>
            <a:spcBef>
              <a:spcPct val="0"/>
            </a:spcBef>
            <a:spcAft>
              <a:spcPct val="35000"/>
            </a:spcAft>
          </a:pPr>
          <a:r>
            <a:rPr lang="en-US" sz="2000" b="1" i="0" kern="1200" dirty="0">
              <a:solidFill>
                <a:srgbClr val="000000">
                  <a:lumMod val="75000"/>
                  <a:lumOff val="25000"/>
                </a:srgbClr>
              </a:solidFill>
              <a:latin typeface="Verdana" panose="020B0604030504040204"/>
              <a:ea typeface="+mn-ea"/>
              <a:cs typeface="+mn-cs"/>
            </a:rPr>
            <a:t>Email</a:t>
          </a:r>
          <a:r>
            <a:rPr lang="en-US" sz="2000" b="0" i="0" kern="1200" dirty="0">
              <a:solidFill>
                <a:srgbClr val="000000">
                  <a:lumMod val="75000"/>
                  <a:lumOff val="25000"/>
                </a:srgbClr>
              </a:solidFill>
              <a:latin typeface="Verdana" panose="020B0604030504040204"/>
              <a:ea typeface="+mn-ea"/>
              <a:cs typeface="+mn-cs"/>
            </a:rPr>
            <a:t/>
          </a:r>
          <a:br>
            <a:rPr lang="en-US" sz="2000" b="0" i="0" kern="1200" dirty="0">
              <a:solidFill>
                <a:srgbClr val="000000">
                  <a:lumMod val="75000"/>
                  <a:lumOff val="25000"/>
                </a:srgbClr>
              </a:solidFill>
              <a:latin typeface="Verdana" panose="020B0604030504040204"/>
              <a:ea typeface="+mn-ea"/>
              <a:cs typeface="+mn-cs"/>
            </a:rPr>
          </a:br>
          <a:r>
            <a:rPr lang="en-US" sz="2000" b="0" i="0" kern="1200" dirty="0">
              <a:solidFill>
                <a:srgbClr val="000000">
                  <a:lumMod val="75000"/>
                  <a:lumOff val="25000"/>
                </a:srgbClr>
              </a:solidFill>
              <a:latin typeface="Verdana" panose="020B0604030504040204"/>
              <a:ea typeface="+mn-ea"/>
              <a:cs typeface="+mn-cs"/>
              <a:hlinkClick xmlns:r="http://schemas.openxmlformats.org/officeDocument/2006/relationships" r:id="rId4"/>
            </a:rPr>
            <a:t>gcahelp@uw.edu</a:t>
          </a:r>
          <a:endParaRPr lang="en-US" sz="1600" b="0" i="0" kern="1200" dirty="0">
            <a:solidFill>
              <a:srgbClr val="000000">
                <a:lumMod val="75000"/>
                <a:lumOff val="25000"/>
              </a:srgbClr>
            </a:solidFill>
            <a:latin typeface="Verdana" panose="020B0604030504040204"/>
            <a:ea typeface="+mn-ea"/>
            <a:cs typeface="+mn-cs"/>
          </a:endParaRPr>
        </a:p>
      </dsp:txBody>
      <dsp:txXfrm>
        <a:off x="1361863" y="1561181"/>
        <a:ext cx="8600120" cy="1253364"/>
      </dsp:txXfrm>
    </dsp:sp>
    <dsp:sp modelId="{59534EC1-7FD9-454B-8378-AACE14683CA9}">
      <dsp:nvSpPr>
        <dsp:cNvPr id="0" name=""/>
        <dsp:cNvSpPr/>
      </dsp:nvSpPr>
      <dsp:spPr>
        <a:xfrm>
          <a:off x="0" y="3118391"/>
          <a:ext cx="10058399" cy="1178553"/>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356512" y="3383566"/>
          <a:ext cx="648838" cy="648204"/>
        </a:xfrm>
        <a:prstGeom prst="rect">
          <a:avLst/>
        </a:prstGeom>
        <a:blipFill rotWithShape="1">
          <a:blip xmlns:r="http://schemas.openxmlformats.org/officeDocument/2006/relationships" r:embed="rId5"/>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1361863" y="3118391"/>
          <a:ext cx="8600120" cy="125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48" tIns="132648" rIns="132648" bIns="132648" numCol="1" spcCol="1270" anchor="ctr" anchorCtr="0">
          <a:noAutofit/>
        </a:bodyPr>
        <a:lstStyle/>
        <a:p>
          <a:pPr lvl="0" algn="l" defTabSz="889000">
            <a:lnSpc>
              <a:spcPct val="90000"/>
            </a:lnSpc>
            <a:spcBef>
              <a:spcPct val="0"/>
            </a:spcBef>
            <a:spcAft>
              <a:spcPct val="35000"/>
            </a:spcAft>
          </a:pPr>
          <a:r>
            <a:rPr lang="en-US" sz="2000" b="1" i="0" kern="1200" dirty="0">
              <a:solidFill>
                <a:srgbClr val="000000">
                  <a:lumMod val="75000"/>
                  <a:lumOff val="25000"/>
                </a:srgbClr>
              </a:solidFill>
              <a:latin typeface="Verdana" panose="020B0604030504040204"/>
              <a:ea typeface="+mn-ea"/>
              <a:cs typeface="+mn-cs"/>
            </a:rPr>
            <a:t>GCA Help Hotline</a:t>
          </a:r>
          <a:r>
            <a:rPr lang="en-US" sz="2000" b="0" i="0" kern="1200" dirty="0">
              <a:solidFill>
                <a:srgbClr val="000000">
                  <a:lumMod val="75000"/>
                  <a:lumOff val="25000"/>
                </a:srgbClr>
              </a:solidFill>
              <a:latin typeface="Verdana" panose="020B0604030504040204"/>
              <a:ea typeface="+mn-ea"/>
              <a:cs typeface="+mn-cs"/>
            </a:rPr>
            <a:t/>
          </a:r>
          <a:br>
            <a:rPr lang="en-US" sz="2000" b="0" i="0" kern="1200" dirty="0">
              <a:solidFill>
                <a:srgbClr val="000000">
                  <a:lumMod val="75000"/>
                  <a:lumOff val="25000"/>
                </a:srgbClr>
              </a:solidFill>
              <a:latin typeface="Verdana" panose="020B0604030504040204"/>
              <a:ea typeface="+mn-ea"/>
              <a:cs typeface="+mn-cs"/>
            </a:rPr>
          </a:br>
          <a:r>
            <a:rPr lang="en-US" sz="2000" b="0" i="0" kern="1200" dirty="0">
              <a:solidFill>
                <a:srgbClr val="000000">
                  <a:hueOff val="0"/>
                  <a:satOff val="0"/>
                  <a:lumOff val="0"/>
                  <a:alphaOff val="0"/>
                </a:srgbClr>
              </a:solidFill>
              <a:latin typeface="Verdana" panose="020B0604030504040204"/>
              <a:ea typeface="+mn-ea"/>
              <a:cs typeface="+mn-cs"/>
            </a:rPr>
            <a:t>206-616-9995 (9:00 am to 12:00 pm and 1:00 pm to 4:00 pm)</a:t>
          </a:r>
          <a:endParaRPr lang="en-US" sz="1600" b="0" i="0" kern="1200" dirty="0">
            <a:solidFill>
              <a:srgbClr val="000000">
                <a:lumMod val="75000"/>
                <a:lumOff val="25000"/>
              </a:srgbClr>
            </a:solidFill>
            <a:latin typeface="Verdana" panose="020B0604030504040204"/>
            <a:ea typeface="+mn-ea"/>
            <a:cs typeface="+mn-cs"/>
          </a:endParaRPr>
        </a:p>
      </dsp:txBody>
      <dsp:txXfrm>
        <a:off x="1361863" y="3118391"/>
        <a:ext cx="8600120" cy="125336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F29CC5-7BCE-4513-9F4B-19177F6F2761}" type="datetimeFigureOut">
              <a:rPr lang="en-US" smtClean="0"/>
              <a:t>8/25/2021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B11D66-AABA-43E1-8BCC-3572ABC07A08}" type="slidenum">
              <a:rPr lang="en-US" smtClean="0"/>
              <a:t>‹#›</a:t>
            </a:fld>
            <a:endParaRPr lang="en-US"/>
          </a:p>
        </p:txBody>
      </p:sp>
    </p:spTree>
    <p:extLst>
      <p:ext uri="{BB962C8B-B14F-4D97-AF65-F5344CB8AC3E}">
        <p14:creationId xmlns:p14="http://schemas.microsoft.com/office/powerpoint/2010/main" val="177551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what you can see here—total invoiced to date, how much has been paid, whether there are open invoices.</a:t>
            </a:r>
          </a:p>
        </p:txBody>
      </p:sp>
      <p:sp>
        <p:nvSpPr>
          <p:cNvPr id="4" name="Slide Number Placeholder 3"/>
          <p:cNvSpPr>
            <a:spLocks noGrp="1"/>
          </p:cNvSpPr>
          <p:nvPr>
            <p:ph type="sldNum" sz="quarter" idx="5"/>
          </p:nvPr>
        </p:nvSpPr>
        <p:spPr/>
        <p:txBody>
          <a:bodyPr/>
          <a:lstStyle/>
          <a:p>
            <a:fld id="{706B3A8A-1A18-4D4A-916E-6399FB80783F}" type="slidenum">
              <a:rPr lang="en-US" smtClean="0"/>
              <a:t>33</a:t>
            </a:fld>
            <a:endParaRPr lang="en-US"/>
          </a:p>
        </p:txBody>
      </p:sp>
    </p:spTree>
    <p:extLst>
      <p:ext uri="{BB962C8B-B14F-4D97-AF65-F5344CB8AC3E}">
        <p14:creationId xmlns:p14="http://schemas.microsoft.com/office/powerpoint/2010/main" val="169903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basics – mention that each invoice number is a hyperlink that pulls up a PDF of the invoice, the other columns and what they tell you, the codes and what they mean.</a:t>
            </a:r>
          </a:p>
        </p:txBody>
      </p:sp>
      <p:sp>
        <p:nvSpPr>
          <p:cNvPr id="4" name="Slide Number Placeholder 3"/>
          <p:cNvSpPr>
            <a:spLocks noGrp="1"/>
          </p:cNvSpPr>
          <p:nvPr>
            <p:ph type="sldNum" sz="quarter" idx="5"/>
          </p:nvPr>
        </p:nvSpPr>
        <p:spPr/>
        <p:txBody>
          <a:bodyPr/>
          <a:lstStyle/>
          <a:p>
            <a:fld id="{706B3A8A-1A18-4D4A-916E-6399FB80783F}" type="slidenum">
              <a:rPr lang="en-US" smtClean="0"/>
              <a:t>34</a:t>
            </a:fld>
            <a:endParaRPr lang="en-US"/>
          </a:p>
        </p:txBody>
      </p:sp>
    </p:spTree>
    <p:extLst>
      <p:ext uri="{BB962C8B-B14F-4D97-AF65-F5344CB8AC3E}">
        <p14:creationId xmlns:p14="http://schemas.microsoft.com/office/powerpoint/2010/main" val="144395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voided invoices and open amounts</a:t>
            </a:r>
          </a:p>
        </p:txBody>
      </p:sp>
      <p:sp>
        <p:nvSpPr>
          <p:cNvPr id="4" name="Slide Number Placeholder 3"/>
          <p:cNvSpPr>
            <a:spLocks noGrp="1"/>
          </p:cNvSpPr>
          <p:nvPr>
            <p:ph type="sldNum" sz="quarter" idx="5"/>
          </p:nvPr>
        </p:nvSpPr>
        <p:spPr/>
        <p:txBody>
          <a:bodyPr/>
          <a:lstStyle/>
          <a:p>
            <a:fld id="{706B3A8A-1A18-4D4A-916E-6399FB80783F}" type="slidenum">
              <a:rPr lang="en-US" smtClean="0"/>
              <a:t>35</a:t>
            </a:fld>
            <a:endParaRPr lang="en-US"/>
          </a:p>
        </p:txBody>
      </p:sp>
    </p:spTree>
    <p:extLst>
      <p:ext uri="{BB962C8B-B14F-4D97-AF65-F5344CB8AC3E}">
        <p14:creationId xmlns:p14="http://schemas.microsoft.com/office/powerpoint/2010/main" val="193048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form. Mention that you can add additional attachments if needed, that it creates GT note, that the From defaults to your name and email but can be edited, etc.</a:t>
            </a:r>
          </a:p>
        </p:txBody>
      </p:sp>
      <p:sp>
        <p:nvSpPr>
          <p:cNvPr id="4" name="Slide Number Placeholder 3"/>
          <p:cNvSpPr>
            <a:spLocks noGrp="1"/>
          </p:cNvSpPr>
          <p:nvPr>
            <p:ph type="sldNum" sz="quarter" idx="5"/>
          </p:nvPr>
        </p:nvSpPr>
        <p:spPr/>
        <p:txBody>
          <a:bodyPr/>
          <a:lstStyle/>
          <a:p>
            <a:fld id="{706B3A8A-1A18-4D4A-916E-6399FB80783F}" type="slidenum">
              <a:rPr lang="en-US" smtClean="0"/>
              <a:t>36</a:t>
            </a:fld>
            <a:endParaRPr lang="en-US"/>
          </a:p>
        </p:txBody>
      </p:sp>
    </p:spTree>
    <p:extLst>
      <p:ext uri="{BB962C8B-B14F-4D97-AF65-F5344CB8AC3E}">
        <p14:creationId xmlns:p14="http://schemas.microsoft.com/office/powerpoint/2010/main" val="248838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why we create internal invoices and stress importance of NOT emailing them to sponsors.</a:t>
            </a:r>
          </a:p>
        </p:txBody>
      </p:sp>
      <p:sp>
        <p:nvSpPr>
          <p:cNvPr id="4" name="Slide Number Placeholder 3"/>
          <p:cNvSpPr>
            <a:spLocks noGrp="1"/>
          </p:cNvSpPr>
          <p:nvPr>
            <p:ph type="sldNum" sz="quarter" idx="5"/>
          </p:nvPr>
        </p:nvSpPr>
        <p:spPr/>
        <p:txBody>
          <a:bodyPr/>
          <a:lstStyle/>
          <a:p>
            <a:fld id="{706B3A8A-1A18-4D4A-916E-6399FB80783F}" type="slidenum">
              <a:rPr lang="en-US" smtClean="0"/>
              <a:t>37</a:t>
            </a:fld>
            <a:endParaRPr lang="en-US"/>
          </a:p>
        </p:txBody>
      </p:sp>
    </p:spTree>
    <p:extLst>
      <p:ext uri="{BB962C8B-B14F-4D97-AF65-F5344CB8AC3E}">
        <p14:creationId xmlns:p14="http://schemas.microsoft.com/office/powerpoint/2010/main" val="19220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basics, including difference between receipt date and GL date</a:t>
            </a:r>
          </a:p>
        </p:txBody>
      </p:sp>
      <p:sp>
        <p:nvSpPr>
          <p:cNvPr id="4" name="Slide Number Placeholder 3"/>
          <p:cNvSpPr>
            <a:spLocks noGrp="1"/>
          </p:cNvSpPr>
          <p:nvPr>
            <p:ph type="sldNum" sz="quarter" idx="5"/>
          </p:nvPr>
        </p:nvSpPr>
        <p:spPr/>
        <p:txBody>
          <a:bodyPr/>
          <a:lstStyle/>
          <a:p>
            <a:fld id="{706B3A8A-1A18-4D4A-916E-6399FB80783F}" type="slidenum">
              <a:rPr lang="en-US" smtClean="0"/>
              <a:t>38</a:t>
            </a:fld>
            <a:endParaRPr lang="en-US"/>
          </a:p>
        </p:txBody>
      </p:sp>
    </p:spTree>
    <p:extLst>
      <p:ext uri="{BB962C8B-B14F-4D97-AF65-F5344CB8AC3E}">
        <p14:creationId xmlns:p14="http://schemas.microsoft.com/office/powerpoint/2010/main" val="1479238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22363"/>
            <a:ext cx="7558088"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342900" y="3602038"/>
            <a:ext cx="75580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52425" y="6356349"/>
            <a:ext cx="2743200" cy="365125"/>
          </a:xfrm>
        </p:spPr>
        <p:txBody>
          <a:bodyPr/>
          <a:lstStyle/>
          <a:p>
            <a:fld id="{276D79ED-3FA7-4EF8-964B-EB8BCFAB02F8}" type="datetimeFigureOut">
              <a:rPr lang="en-US" smtClean="0"/>
              <a:t>8/25/2021</a:t>
            </a:fld>
            <a:endParaRPr lang="en-US"/>
          </a:p>
        </p:txBody>
      </p:sp>
      <p:sp>
        <p:nvSpPr>
          <p:cNvPr id="5" name="Footer Placeholder 4"/>
          <p:cNvSpPr>
            <a:spLocks noGrp="1"/>
          </p:cNvSpPr>
          <p:nvPr>
            <p:ph type="ftr" sz="quarter" idx="11"/>
          </p:nvPr>
        </p:nvSpPr>
        <p:spPr>
          <a:xfrm>
            <a:off x="3786188" y="6356348"/>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FC3D6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D79ED-3FA7-4EF8-964B-EB8BCFAB02F8}"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789611"/>
            <a:ext cx="10515600"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79ED-3FA7-4EF8-964B-EB8BCFAB02F8}" type="datetimeFigureOut">
              <a:rPr lang="en-US" smtClean="0"/>
              <a:t>8/25/2021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12CB2-7F2C-47B9-AE70-22A94B49F233}" type="slidenum">
              <a:rPr lang="en-US" smtClean="0"/>
              <a:t>‹#›</a:t>
            </a:fld>
            <a:endParaRPr lang="en-US"/>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8" name="TextBox 7"/>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FC3D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8E3D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8E3D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8E3D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8E3D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8E3D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ance.uw.edu/gca/resources/gca-foru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shington.edu/research/tools/sage/guide/advances/create-advance-budget-request/" TargetMode="External"/><Relationship Id="rId2" Type="http://schemas.openxmlformats.org/officeDocument/2006/relationships/hyperlink" Target="https://finance.uw.edu/gca/award-lifecycle/budget-setup/adva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gcaserver.finance.washington.edu/gca/GT/?showCampus=1" TargetMode="External"/><Relationship Id="rId2" Type="http://schemas.openxmlformats.org/officeDocument/2006/relationships/hyperlink" Target="https://finance.uw.edu/gca/gca-home" TargetMode="External"/><Relationship Id="rId1" Type="http://schemas.openxmlformats.org/officeDocument/2006/relationships/slideLayout" Target="../slideLayouts/slideLayout2.xml"/><Relationship Id="rId4" Type="http://schemas.openxmlformats.org/officeDocument/2006/relationships/hyperlink" Target="https://ucs.admin.uw.edu/MyFD/Home.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finance.uw.edu/gca/training-outreach/grant-tracker-topic-gloss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finance.uw.edu/gca/training-outreach/gca-foru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lnSpcReduction="10000"/>
          </a:bodyPr>
          <a:lstStyle/>
          <a:p>
            <a:r>
              <a:rPr lang="en-US" dirty="0"/>
              <a:t>The GCA Forum will be recorded and retained for the legally approved retention period under Washington State Policy</a:t>
            </a:r>
          </a:p>
          <a:p>
            <a:endParaRPr lang="en-US" dirty="0"/>
          </a:p>
          <a:p>
            <a:r>
              <a:rPr lang="en-US" dirty="0"/>
              <a:t>It is subject to release under the Washington State Public Records Act or Federal Freedom of Information Act (FOIA)</a:t>
            </a:r>
          </a:p>
          <a:p>
            <a:endParaRPr lang="en-US" dirty="0"/>
          </a:p>
          <a:p>
            <a:r>
              <a:rPr lang="en-US" dirty="0"/>
              <a:t>It will be posted publicly on our GCA YouTube channel</a:t>
            </a:r>
          </a:p>
          <a:p>
            <a:pPr lvl="1"/>
            <a:r>
              <a:rPr lang="en-US" dirty="0"/>
              <a:t>Slide decks and recordings for this and past Forums are linked on our GCA Forum web page</a:t>
            </a:r>
          </a:p>
          <a:p>
            <a:pPr lvl="1"/>
            <a:r>
              <a:rPr lang="en-US" dirty="0">
                <a:hlinkClick r:id="rId2"/>
              </a:rPr>
              <a:t>https://finance.uw.edu/gca/resources/gca-forum</a:t>
            </a:r>
            <a:r>
              <a:rPr lang="en-US" dirty="0"/>
              <a:t> </a:t>
            </a:r>
          </a:p>
          <a:p>
            <a:pPr marL="0" indent="0">
              <a:buNone/>
            </a:pPr>
            <a:endParaRPr lang="en-US" dirty="0"/>
          </a:p>
        </p:txBody>
      </p:sp>
    </p:spTree>
    <p:extLst>
      <p:ext uri="{BB962C8B-B14F-4D97-AF65-F5344CB8AC3E}">
        <p14:creationId xmlns:p14="http://schemas.microsoft.com/office/powerpoint/2010/main" val="205997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GCA ADV Budget Process</a:t>
            </a:r>
          </a:p>
        </p:txBody>
      </p:sp>
      <p:sp>
        <p:nvSpPr>
          <p:cNvPr id="3" name="Content Placeholder 2"/>
          <p:cNvSpPr>
            <a:spLocks noGrp="1"/>
          </p:cNvSpPr>
          <p:nvPr>
            <p:ph idx="1"/>
          </p:nvPr>
        </p:nvSpPr>
        <p:spPr>
          <a:xfrm>
            <a:off x="838200" y="1616049"/>
            <a:ext cx="10515600" cy="4387352"/>
          </a:xfrm>
        </p:spPr>
        <p:txBody>
          <a:bodyPr>
            <a:normAutofit/>
          </a:bodyPr>
          <a:lstStyle/>
          <a:p>
            <a:pPr marL="0" indent="0">
              <a:buNone/>
            </a:pPr>
            <a:r>
              <a:rPr lang="en-US" dirty="0"/>
              <a:t>Please note that with the removal of the budgeted amount for Advance Budgets, these budgets will start appearing on your deficit report.</a:t>
            </a:r>
          </a:p>
          <a:p>
            <a:pPr marL="0" indent="0">
              <a:buNone/>
            </a:pPr>
            <a:endParaRPr lang="en-US" dirty="0"/>
          </a:p>
          <a:p>
            <a:pPr marL="0" indent="0">
              <a:buNone/>
            </a:pPr>
            <a:r>
              <a:rPr lang="en-US" dirty="0"/>
              <a:t>For more information about Advance </a:t>
            </a:r>
            <a:r>
              <a:rPr lang="en-US" dirty="0" smtClean="0"/>
              <a:t>Budgets please </a:t>
            </a:r>
            <a:r>
              <a:rPr lang="en-US" dirty="0"/>
              <a:t>visit </a:t>
            </a:r>
            <a:r>
              <a:rPr lang="en-US" dirty="0" smtClean="0"/>
              <a:t>the following webpages:</a:t>
            </a:r>
            <a:endParaRPr lang="en-US" dirty="0"/>
          </a:p>
          <a:p>
            <a:pPr lvl="1"/>
            <a:r>
              <a:rPr lang="en-US" dirty="0" smtClean="0">
                <a:hlinkClick r:id="rId2"/>
              </a:rPr>
              <a:t>https</a:t>
            </a:r>
            <a:r>
              <a:rPr lang="en-US" dirty="0">
                <a:hlinkClick r:id="rId2"/>
              </a:rPr>
              <a:t>://</a:t>
            </a:r>
            <a:r>
              <a:rPr lang="en-US" dirty="0" smtClean="0">
                <a:hlinkClick r:id="rId2"/>
              </a:rPr>
              <a:t>finance.uw.edu/gca/award-lifecycle/budget-setup/advance</a:t>
            </a:r>
            <a:endParaRPr lang="en-US" dirty="0" smtClean="0"/>
          </a:p>
          <a:p>
            <a:pPr lvl="1"/>
            <a:r>
              <a:rPr lang="en-US" dirty="0">
                <a:hlinkClick r:id="rId3"/>
              </a:rPr>
              <a:t>https://www.washington.edu/research/tools/sage/guide/advances/</a:t>
            </a:r>
            <a:endParaRPr lang="en-US" dirty="0"/>
          </a:p>
        </p:txBody>
      </p:sp>
    </p:spTree>
    <p:extLst>
      <p:ext uri="{BB962C8B-B14F-4D97-AF65-F5344CB8AC3E}">
        <p14:creationId xmlns:p14="http://schemas.microsoft.com/office/powerpoint/2010/main" val="382828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46970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 Tracker Overview</a:t>
            </a:r>
          </a:p>
        </p:txBody>
      </p:sp>
      <p:sp>
        <p:nvSpPr>
          <p:cNvPr id="3" name="Subtitle 2"/>
          <p:cNvSpPr>
            <a:spLocks noGrp="1"/>
          </p:cNvSpPr>
          <p:nvPr>
            <p:ph type="subTitle" idx="1"/>
          </p:nvPr>
        </p:nvSpPr>
        <p:spPr/>
        <p:txBody>
          <a:bodyPr>
            <a:normAutofit/>
          </a:bodyPr>
          <a:lstStyle/>
          <a:p>
            <a:r>
              <a:rPr lang="en-US" sz="2800" dirty="0"/>
              <a:t>Intro, Budget Information, and Open GT Notes</a:t>
            </a:r>
          </a:p>
          <a:p>
            <a:r>
              <a:rPr lang="en-US" sz="2800" dirty="0"/>
              <a:t>-</a:t>
            </a:r>
            <a:r>
              <a:rPr lang="en-US" sz="2800" dirty="0">
                <a:solidFill>
                  <a:schemeClr val="tx1"/>
                </a:solidFill>
              </a:rPr>
              <a:t>Azalea Vasquez</a:t>
            </a:r>
            <a:r>
              <a:rPr lang="en-US" sz="2800" dirty="0"/>
              <a:t>- </a:t>
            </a:r>
          </a:p>
        </p:txBody>
      </p:sp>
    </p:spTree>
    <p:extLst>
      <p:ext uri="{BB962C8B-B14F-4D97-AF65-F5344CB8AC3E}">
        <p14:creationId xmlns:p14="http://schemas.microsoft.com/office/powerpoint/2010/main" val="306264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43" y="1713319"/>
            <a:ext cx="3855135" cy="2194560"/>
          </a:xfrm>
          <a:prstGeom prst="rect">
            <a:avLst/>
          </a:prstGeom>
        </p:spPr>
      </p:pic>
      <p:sp>
        <p:nvSpPr>
          <p:cNvPr id="3" name="TextBox 2"/>
          <p:cNvSpPr txBox="1"/>
          <p:nvPr/>
        </p:nvSpPr>
        <p:spPr>
          <a:xfrm>
            <a:off x="5427141" y="1608666"/>
            <a:ext cx="6040962" cy="2831544"/>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FC3D69"/>
                </a:solidFill>
              </a:rPr>
              <a:t>Accessing Grant Tracker</a:t>
            </a:r>
          </a:p>
          <a:p>
            <a:pPr marL="571500" indent="-571500">
              <a:buFont typeface="Arial" panose="020B0604020202020204" pitchFamily="34" charset="0"/>
              <a:buChar char="•"/>
            </a:pPr>
            <a:r>
              <a:rPr lang="en-US" sz="3200" b="1" dirty="0">
                <a:solidFill>
                  <a:srgbClr val="FC3D69"/>
                </a:solidFill>
              </a:rPr>
              <a:t>Left side menu</a:t>
            </a:r>
          </a:p>
          <a:p>
            <a:pPr marL="571500" indent="-571500">
              <a:buFont typeface="Arial" panose="020B0604020202020204" pitchFamily="34" charset="0"/>
              <a:buChar char="•"/>
            </a:pPr>
            <a:r>
              <a:rPr lang="en-US" sz="3200" b="1" dirty="0">
                <a:solidFill>
                  <a:srgbClr val="FC3D69"/>
                </a:solidFill>
              </a:rPr>
              <a:t>Search page</a:t>
            </a:r>
          </a:p>
          <a:p>
            <a:pPr marL="571500" indent="-571500">
              <a:buFont typeface="Arial" panose="020B0604020202020204" pitchFamily="34" charset="0"/>
              <a:buChar char="•"/>
            </a:pPr>
            <a:r>
              <a:rPr lang="en-US" sz="3200" b="1" dirty="0">
                <a:solidFill>
                  <a:srgbClr val="FC3D69"/>
                </a:solidFill>
              </a:rPr>
              <a:t>Budget Information Section</a:t>
            </a:r>
          </a:p>
          <a:p>
            <a:pPr marL="571500" indent="-571500">
              <a:buFont typeface="Arial" panose="020B0604020202020204" pitchFamily="34" charset="0"/>
              <a:buChar char="•"/>
            </a:pPr>
            <a:r>
              <a:rPr lang="en-US" sz="3200" b="1" dirty="0">
                <a:solidFill>
                  <a:srgbClr val="FC3D69"/>
                </a:solidFill>
              </a:rPr>
              <a:t>Open GT Notes Section</a:t>
            </a:r>
          </a:p>
          <a:p>
            <a:endParaRPr lang="en-US" dirty="0"/>
          </a:p>
        </p:txBody>
      </p:sp>
    </p:spTree>
    <p:extLst>
      <p:ext uri="{BB962C8B-B14F-4D97-AF65-F5344CB8AC3E}">
        <p14:creationId xmlns:p14="http://schemas.microsoft.com/office/powerpoint/2010/main" val="178485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Tracker - Intro</a:t>
            </a:r>
          </a:p>
        </p:txBody>
      </p:sp>
      <p:sp>
        <p:nvSpPr>
          <p:cNvPr id="3" name="Content Placeholder 2"/>
          <p:cNvSpPr>
            <a:spLocks noGrp="1"/>
          </p:cNvSpPr>
          <p:nvPr>
            <p:ph idx="1"/>
          </p:nvPr>
        </p:nvSpPr>
        <p:spPr/>
        <p:txBody>
          <a:bodyPr/>
          <a:lstStyle/>
          <a:p>
            <a:r>
              <a:rPr lang="en-US" dirty="0"/>
              <a:t>How do you get to Grant Tracker?</a:t>
            </a:r>
          </a:p>
          <a:p>
            <a:pPr lvl="1"/>
            <a:r>
              <a:rPr lang="en-US" dirty="0">
                <a:hlinkClick r:id="rId2"/>
              </a:rPr>
              <a:t>GCA Website </a:t>
            </a:r>
            <a:r>
              <a:rPr lang="en-US" dirty="0">
                <a:latin typeface="Wingdings 3" panose="05040102010807070707" pitchFamily="18" charset="2"/>
              </a:rPr>
              <a:t>g</a:t>
            </a:r>
            <a:r>
              <a:rPr lang="en-US" dirty="0"/>
              <a:t> Trainings &amp; Outreach </a:t>
            </a:r>
            <a:r>
              <a:rPr lang="en-US" dirty="0">
                <a:latin typeface="Wingdings 3" panose="05040102010807070707" pitchFamily="18" charset="2"/>
              </a:rPr>
              <a:t>g</a:t>
            </a:r>
            <a:r>
              <a:rPr lang="en-US" dirty="0"/>
              <a:t> </a:t>
            </a:r>
            <a:r>
              <a:rPr lang="en-US" dirty="0">
                <a:hlinkClick r:id="rId3"/>
              </a:rPr>
              <a:t>Grant Tracker Webpage</a:t>
            </a:r>
            <a:endParaRPr lang="en-US" dirty="0"/>
          </a:p>
          <a:p>
            <a:pPr lvl="1"/>
            <a:r>
              <a:rPr lang="en-US" dirty="0">
                <a:hlinkClick r:id="rId4"/>
              </a:rPr>
              <a:t>MyFD</a:t>
            </a:r>
            <a:r>
              <a:rPr lang="en-US" dirty="0"/>
              <a:t> </a:t>
            </a:r>
            <a:r>
              <a:rPr lang="en-US" dirty="0">
                <a:latin typeface="Wingdings 3" panose="05040102010807070707" pitchFamily="18" charset="2"/>
              </a:rPr>
              <a:t>g</a:t>
            </a:r>
            <a:r>
              <a:rPr lang="en-US" dirty="0"/>
              <a:t> More Systems menu </a:t>
            </a:r>
            <a:r>
              <a:rPr lang="en-US" dirty="0">
                <a:latin typeface="Wingdings 3" panose="05040102010807070707" pitchFamily="18" charset="2"/>
              </a:rPr>
              <a:t>g</a:t>
            </a:r>
            <a:r>
              <a:rPr lang="en-US" dirty="0"/>
              <a:t> </a:t>
            </a:r>
            <a:r>
              <a:rPr lang="en-US" dirty="0">
                <a:hlinkClick r:id="rId3"/>
              </a:rPr>
              <a:t>Grant Tracker Webpage</a:t>
            </a:r>
            <a:endParaRPr lang="en-US" dirty="0"/>
          </a:p>
          <a:p>
            <a:r>
              <a:rPr lang="en-US" dirty="0"/>
              <a:t>Overview of the left link menu</a:t>
            </a:r>
          </a:p>
          <a:p>
            <a:pPr lvl="1"/>
            <a:r>
              <a:rPr lang="en-US" dirty="0"/>
              <a:t>Org Code Reports</a:t>
            </a:r>
          </a:p>
          <a:p>
            <a:pPr lvl="1"/>
            <a:r>
              <a:rPr lang="en-US" dirty="0"/>
              <a:t>Campus Contacts</a:t>
            </a:r>
          </a:p>
          <a:p>
            <a:pPr lvl="1"/>
            <a:r>
              <a:rPr lang="en-US" dirty="0"/>
              <a:t>MyTRANSPASUs</a:t>
            </a:r>
          </a:p>
          <a:p>
            <a:pPr lvl="1"/>
            <a:r>
              <a:rPr lang="en-US" dirty="0"/>
              <a:t>Add New Sub Budget</a:t>
            </a:r>
          </a:p>
          <a:p>
            <a:endParaRPr lang="en-US" dirty="0"/>
          </a:p>
          <a:p>
            <a:endParaRPr lang="en-US" dirty="0"/>
          </a:p>
        </p:txBody>
      </p:sp>
    </p:spTree>
    <p:extLst>
      <p:ext uri="{BB962C8B-B14F-4D97-AF65-F5344CB8AC3E}">
        <p14:creationId xmlns:p14="http://schemas.microsoft.com/office/powerpoint/2010/main" val="333322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Tracker - Budget Information </a:t>
            </a:r>
          </a:p>
        </p:txBody>
      </p:sp>
      <p:sp>
        <p:nvSpPr>
          <p:cNvPr id="3" name="Content Placeholder 2"/>
          <p:cNvSpPr>
            <a:spLocks noGrp="1"/>
          </p:cNvSpPr>
          <p:nvPr>
            <p:ph idx="1"/>
          </p:nvPr>
        </p:nvSpPr>
        <p:spPr/>
        <p:txBody>
          <a:bodyPr/>
          <a:lstStyle/>
          <a:p>
            <a:r>
              <a:rPr lang="en-US" dirty="0"/>
              <a:t>We strongly encourage you to review the Budget Information after your budget has been set up</a:t>
            </a:r>
          </a:p>
          <a:p>
            <a:pPr lvl="1"/>
            <a:r>
              <a:rPr lang="en-US" dirty="0"/>
              <a:t>UW systems update overnight – Your budget will be viewable the next day</a:t>
            </a:r>
          </a:p>
          <a:p>
            <a:pPr lvl="1"/>
            <a:r>
              <a:rPr lang="en-US" dirty="0"/>
              <a:t>Take note of your Final Action Date</a:t>
            </a:r>
          </a:p>
          <a:p>
            <a:pPr lvl="1"/>
            <a:r>
              <a:rPr lang="en-US" dirty="0"/>
              <a:t>Review your Record Retention Date</a:t>
            </a:r>
          </a:p>
          <a:p>
            <a:pPr lvl="2"/>
            <a:r>
              <a:rPr lang="en-US" dirty="0"/>
              <a:t>Unavailable? This is a known issue and it currently being worked on.</a:t>
            </a:r>
          </a:p>
          <a:p>
            <a:pPr lvl="2"/>
            <a:r>
              <a:rPr lang="en-US" dirty="0"/>
              <a:t>If you need help estimating your RRD let us know!</a:t>
            </a:r>
          </a:p>
        </p:txBody>
      </p:sp>
    </p:spTree>
    <p:extLst>
      <p:ext uri="{BB962C8B-B14F-4D97-AF65-F5344CB8AC3E}">
        <p14:creationId xmlns:p14="http://schemas.microsoft.com/office/powerpoint/2010/main" val="61779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1" y="365125"/>
            <a:ext cx="11590866" cy="1325563"/>
          </a:xfrm>
        </p:spPr>
        <p:txBody>
          <a:bodyPr>
            <a:normAutofit/>
          </a:bodyPr>
          <a:lstStyle/>
          <a:p>
            <a:pPr algn="l"/>
            <a:r>
              <a:rPr lang="en-US" sz="4300" dirty="0"/>
              <a:t>Grant Tracker – Contacts and Open GT Notes </a:t>
            </a:r>
          </a:p>
        </p:txBody>
      </p:sp>
      <p:sp>
        <p:nvSpPr>
          <p:cNvPr id="3" name="Content Placeholder 2"/>
          <p:cNvSpPr>
            <a:spLocks noGrp="1"/>
          </p:cNvSpPr>
          <p:nvPr>
            <p:ph idx="1"/>
          </p:nvPr>
        </p:nvSpPr>
        <p:spPr/>
        <p:txBody>
          <a:bodyPr/>
          <a:lstStyle/>
          <a:p>
            <a:r>
              <a:rPr lang="en-US" dirty="0"/>
              <a:t>Email Contacts</a:t>
            </a:r>
          </a:p>
          <a:p>
            <a:pPr lvl="1"/>
            <a:r>
              <a:rPr lang="en-US" dirty="0"/>
              <a:t>Please set these up as soon as possible</a:t>
            </a:r>
          </a:p>
          <a:p>
            <a:pPr lvl="1"/>
            <a:r>
              <a:rPr lang="en-US" dirty="0"/>
              <a:t>The default contact is the PI</a:t>
            </a:r>
          </a:p>
          <a:p>
            <a:pPr lvl="1"/>
            <a:r>
              <a:rPr lang="en-US" dirty="0"/>
              <a:t>You can add as many contacts as you would like</a:t>
            </a:r>
          </a:p>
          <a:p>
            <a:pPr lvl="1"/>
            <a:r>
              <a:rPr lang="en-US" dirty="0"/>
              <a:t>UW email addresses only</a:t>
            </a:r>
          </a:p>
          <a:p>
            <a:r>
              <a:rPr lang="en-US" dirty="0"/>
              <a:t>Open GT Notes</a:t>
            </a:r>
          </a:p>
          <a:p>
            <a:pPr lvl="1"/>
            <a:r>
              <a:rPr lang="en-US" dirty="0"/>
              <a:t>Inquires that are open under both parent and sub budgets are framed in a red box under the parent budget (at a glance)</a:t>
            </a:r>
          </a:p>
        </p:txBody>
      </p:sp>
    </p:spTree>
    <p:extLst>
      <p:ext uri="{BB962C8B-B14F-4D97-AF65-F5344CB8AC3E}">
        <p14:creationId xmlns:p14="http://schemas.microsoft.com/office/powerpoint/2010/main" val="85862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191384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 Tracker Overview</a:t>
            </a:r>
          </a:p>
        </p:txBody>
      </p:sp>
      <p:sp>
        <p:nvSpPr>
          <p:cNvPr id="3" name="Subtitle 2"/>
          <p:cNvSpPr>
            <a:spLocks noGrp="1"/>
          </p:cNvSpPr>
          <p:nvPr>
            <p:ph type="subTitle" idx="1"/>
          </p:nvPr>
        </p:nvSpPr>
        <p:spPr/>
        <p:txBody>
          <a:bodyPr>
            <a:normAutofit/>
          </a:bodyPr>
          <a:lstStyle/>
          <a:p>
            <a:r>
              <a:rPr lang="en-US" sz="2800" dirty="0"/>
              <a:t>Financial Information </a:t>
            </a:r>
          </a:p>
          <a:p>
            <a:r>
              <a:rPr lang="en-US" sz="2800" dirty="0"/>
              <a:t>-</a:t>
            </a:r>
            <a:r>
              <a:rPr lang="en-US" sz="2800" dirty="0">
                <a:solidFill>
                  <a:schemeClr val="tx1"/>
                </a:solidFill>
              </a:rPr>
              <a:t>Michelle Davis</a:t>
            </a:r>
            <a:r>
              <a:rPr lang="en-US" sz="2800" dirty="0"/>
              <a:t>-</a:t>
            </a:r>
          </a:p>
        </p:txBody>
      </p:sp>
    </p:spTree>
    <p:extLst>
      <p:ext uri="{BB962C8B-B14F-4D97-AF65-F5344CB8AC3E}">
        <p14:creationId xmlns:p14="http://schemas.microsoft.com/office/powerpoint/2010/main" val="2986344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DCCC-B6ED-4536-856B-C18ECD089BA3}"/>
              </a:ext>
            </a:extLst>
          </p:cNvPr>
          <p:cNvSpPr>
            <a:spLocks noGrp="1"/>
          </p:cNvSpPr>
          <p:nvPr>
            <p:ph type="title"/>
          </p:nvPr>
        </p:nvSpPr>
        <p:spPr>
          <a:xfrm>
            <a:off x="838200" y="68792"/>
            <a:ext cx="10515600" cy="1325563"/>
          </a:xfrm>
        </p:spPr>
        <p:txBody>
          <a:bodyPr/>
          <a:lstStyle/>
          <a:p>
            <a:r>
              <a:rPr lang="en-US" b="1" dirty="0"/>
              <a:t>Financial Information </a:t>
            </a:r>
            <a:r>
              <a:rPr lang="en-US" dirty="0"/>
              <a:t>O</a:t>
            </a:r>
            <a:r>
              <a:rPr lang="en-US" b="1" dirty="0"/>
              <a:t>verview</a:t>
            </a:r>
          </a:p>
        </p:txBody>
      </p:sp>
      <p:sp>
        <p:nvSpPr>
          <p:cNvPr id="3" name="Content Placeholder 2">
            <a:extLst>
              <a:ext uri="{FF2B5EF4-FFF2-40B4-BE49-F238E27FC236}">
                <a16:creationId xmlns:a16="http://schemas.microsoft.com/office/drawing/2014/main" id="{96F7FBE3-B6DA-49B6-88C9-5B42727A7AD7}"/>
              </a:ext>
            </a:extLst>
          </p:cNvPr>
          <p:cNvSpPr>
            <a:spLocks noGrp="1"/>
          </p:cNvSpPr>
          <p:nvPr>
            <p:ph idx="1"/>
          </p:nvPr>
        </p:nvSpPr>
        <p:spPr>
          <a:xfrm>
            <a:off x="402167" y="1104894"/>
            <a:ext cx="11442700" cy="4796511"/>
          </a:xfrm>
        </p:spPr>
        <p:txBody>
          <a:bodyPr>
            <a:normAutofit lnSpcReduction="10000"/>
          </a:bodyPr>
          <a:lstStyle/>
          <a:p>
            <a:endParaRPr lang="en-US" dirty="0"/>
          </a:p>
          <a:p>
            <a:endParaRPr lang="en-US" dirty="0"/>
          </a:p>
          <a:p>
            <a:pPr marL="0" indent="0">
              <a:buNone/>
            </a:pPr>
            <a:endParaRPr lang="en-US" u="sng" dirty="0"/>
          </a:p>
          <a:p>
            <a:pPr marL="0" indent="0">
              <a:buNone/>
            </a:pPr>
            <a:endParaRPr lang="en-US" u="sng" dirty="0"/>
          </a:p>
          <a:p>
            <a:r>
              <a:rPr lang="en-US" sz="2400" b="1" u="sng" dirty="0"/>
              <a:t>Award/revenue</a:t>
            </a:r>
            <a:r>
              <a:rPr lang="en-US" sz="2400" b="1" dirty="0"/>
              <a:t> </a:t>
            </a:r>
            <a:r>
              <a:rPr lang="en-US" sz="2400" dirty="0"/>
              <a:t>= award total</a:t>
            </a:r>
          </a:p>
          <a:p>
            <a:pPr lvl="1"/>
            <a:r>
              <a:rPr lang="en-US" sz="2200" dirty="0"/>
              <a:t>If sub budgets are set up, you will see how much is allocated to each budget</a:t>
            </a:r>
          </a:p>
          <a:p>
            <a:pPr lvl="1"/>
            <a:r>
              <a:rPr lang="en-US" sz="2200" dirty="0"/>
              <a:t>At closeout, budgeted amount be adjusted to match the expenditure total (up to the authorized amount)</a:t>
            </a:r>
          </a:p>
          <a:p>
            <a:r>
              <a:rPr lang="en-US" sz="2400" b="1" u="sng" dirty="0"/>
              <a:t>Expenditures</a:t>
            </a:r>
            <a:r>
              <a:rPr lang="en-US" sz="2400" dirty="0"/>
              <a:t> = total expenditures to date</a:t>
            </a:r>
          </a:p>
          <a:p>
            <a:r>
              <a:rPr lang="en-US" sz="2400" b="1" u="sng" dirty="0"/>
              <a:t>Encumbrance/Open Balance</a:t>
            </a:r>
            <a:r>
              <a:rPr lang="en-US" sz="2400" b="1" dirty="0"/>
              <a:t> </a:t>
            </a:r>
            <a:r>
              <a:rPr lang="en-US" sz="2400" dirty="0"/>
              <a:t>= outstanding commitments (such as salary, ARIBA orders)</a:t>
            </a:r>
          </a:p>
          <a:p>
            <a:r>
              <a:rPr lang="en-US" sz="2400" b="1" u="sng" dirty="0"/>
              <a:t>Balance</a:t>
            </a:r>
            <a:r>
              <a:rPr lang="en-US" sz="2400" dirty="0"/>
              <a:t> = amount remaining</a:t>
            </a:r>
          </a:p>
        </p:txBody>
      </p:sp>
      <p:pic>
        <p:nvPicPr>
          <p:cNvPr id="5" name="Picture 4" descr="Overview of financial information layout">
            <a:extLst>
              <a:ext uri="{FF2B5EF4-FFF2-40B4-BE49-F238E27FC236}">
                <a16:creationId xmlns:a16="http://schemas.microsoft.com/office/drawing/2014/main" id="{2A980155-4183-4AA1-A887-5794681F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87" y="1338803"/>
            <a:ext cx="11625825" cy="1590046"/>
          </a:xfrm>
          <a:prstGeom prst="rect">
            <a:avLst/>
          </a:prstGeom>
        </p:spPr>
      </p:pic>
    </p:spTree>
    <p:extLst>
      <p:ext uri="{BB962C8B-B14F-4D97-AF65-F5344CB8AC3E}">
        <p14:creationId xmlns:p14="http://schemas.microsoft.com/office/powerpoint/2010/main" val="290561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GCA SUMMER FORUM</a:t>
            </a:r>
          </a:p>
        </p:txBody>
      </p:sp>
      <p:sp>
        <p:nvSpPr>
          <p:cNvPr id="3" name="Subtitle 2"/>
          <p:cNvSpPr>
            <a:spLocks noGrp="1"/>
          </p:cNvSpPr>
          <p:nvPr>
            <p:ph type="subTitle" idx="1"/>
          </p:nvPr>
        </p:nvSpPr>
        <p:spPr/>
        <p:txBody>
          <a:bodyPr>
            <a:normAutofit/>
          </a:bodyPr>
          <a:lstStyle/>
          <a:p>
            <a:r>
              <a:rPr lang="en-US" sz="4800" dirty="0"/>
              <a:t>August 25, 2021</a:t>
            </a:r>
          </a:p>
        </p:txBody>
      </p:sp>
    </p:spTree>
    <p:extLst>
      <p:ext uri="{BB962C8B-B14F-4D97-AF65-F5344CB8AC3E}">
        <p14:creationId xmlns:p14="http://schemas.microsoft.com/office/powerpoint/2010/main" val="72092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DCCC-B6ED-4536-856B-C18ECD089BA3}"/>
              </a:ext>
            </a:extLst>
          </p:cNvPr>
          <p:cNvSpPr>
            <a:spLocks noGrp="1"/>
          </p:cNvSpPr>
          <p:nvPr>
            <p:ph type="title"/>
          </p:nvPr>
        </p:nvSpPr>
        <p:spPr/>
        <p:txBody>
          <a:bodyPr/>
          <a:lstStyle/>
          <a:p>
            <a:r>
              <a:rPr lang="en-US" b="1" dirty="0"/>
              <a:t>Cost Reimbursable </a:t>
            </a:r>
            <a:r>
              <a:rPr lang="en-US" dirty="0"/>
              <a:t>A</a:t>
            </a:r>
            <a:r>
              <a:rPr lang="en-US" b="1" dirty="0"/>
              <a:t>ward </a:t>
            </a:r>
            <a:r>
              <a:rPr lang="en-US" dirty="0"/>
              <a:t>E</a:t>
            </a:r>
            <a:r>
              <a:rPr lang="en-US" b="1" dirty="0"/>
              <a:t>xample</a:t>
            </a:r>
          </a:p>
        </p:txBody>
      </p:sp>
      <p:sp>
        <p:nvSpPr>
          <p:cNvPr id="3" name="Content Placeholder 2">
            <a:extLst>
              <a:ext uri="{FF2B5EF4-FFF2-40B4-BE49-F238E27FC236}">
                <a16:creationId xmlns:a16="http://schemas.microsoft.com/office/drawing/2014/main" id="{96F7FBE3-B6DA-49B6-88C9-5B42727A7AD7}"/>
              </a:ext>
            </a:extLst>
          </p:cNvPr>
          <p:cNvSpPr>
            <a:spLocks noGrp="1"/>
          </p:cNvSpPr>
          <p:nvPr>
            <p:ph idx="1"/>
          </p:nvPr>
        </p:nvSpPr>
        <p:spPr/>
        <p:txBody>
          <a:bodyPr>
            <a:normAutofit/>
          </a:bodyPr>
          <a:lstStyle/>
          <a:p>
            <a:endParaRPr lang="en-US" dirty="0"/>
          </a:p>
          <a:p>
            <a:endParaRPr lang="en-US" dirty="0"/>
          </a:p>
          <a:p>
            <a:pPr marL="0" indent="0">
              <a:buNone/>
            </a:pPr>
            <a:endParaRPr lang="en-US" dirty="0"/>
          </a:p>
          <a:p>
            <a:endParaRPr lang="en-US" sz="2200" b="1" u="sng" dirty="0"/>
          </a:p>
          <a:p>
            <a:r>
              <a:rPr lang="en-US" sz="2200" b="1" u="sng" dirty="0"/>
              <a:t>Invoices/Receipts</a:t>
            </a:r>
          </a:p>
          <a:p>
            <a:pPr lvl="1"/>
            <a:r>
              <a:rPr lang="en-US" sz="2200" b="1" u="sng" dirty="0"/>
              <a:t>Invoice</a:t>
            </a:r>
            <a:r>
              <a:rPr lang="en-US" sz="2200" dirty="0"/>
              <a:t> = reflects total invoiced to date.  Invoices are submitted based on actual expenditures, up to the award amount </a:t>
            </a:r>
          </a:p>
          <a:p>
            <a:pPr lvl="1"/>
            <a:r>
              <a:rPr lang="en-US" sz="2200" b="1" u="sng" dirty="0"/>
              <a:t>Receipt</a:t>
            </a:r>
            <a:r>
              <a:rPr lang="en-US" sz="2200" dirty="0"/>
              <a:t> = total received to date</a:t>
            </a:r>
          </a:p>
          <a:p>
            <a:pPr lvl="1"/>
            <a:r>
              <a:rPr lang="en-US" sz="2200" b="1" u="sng" dirty="0"/>
              <a:t>Open</a:t>
            </a:r>
            <a:r>
              <a:rPr lang="en-US" sz="2200" dirty="0"/>
              <a:t> = unpaid invoice amount</a:t>
            </a:r>
          </a:p>
        </p:txBody>
      </p:sp>
      <p:pic>
        <p:nvPicPr>
          <p:cNvPr id="6" name="Picture 5" descr="Graphical user interface, application&#10;&#10;Description automatically generated">
            <a:extLst>
              <a:ext uri="{FF2B5EF4-FFF2-40B4-BE49-F238E27FC236}">
                <a16:creationId xmlns:a16="http://schemas.microsoft.com/office/drawing/2014/main" id="{4167BFDA-C558-497B-9BD6-CAF4388E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1" y="1825625"/>
            <a:ext cx="11789917" cy="1612489"/>
          </a:xfrm>
          <a:prstGeom prst="rect">
            <a:avLst/>
          </a:prstGeom>
        </p:spPr>
      </p:pic>
    </p:spTree>
    <p:extLst>
      <p:ext uri="{BB962C8B-B14F-4D97-AF65-F5344CB8AC3E}">
        <p14:creationId xmlns:p14="http://schemas.microsoft.com/office/powerpoint/2010/main" val="372684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5A43-4C6E-4A76-87EA-80498D691F54}"/>
              </a:ext>
            </a:extLst>
          </p:cNvPr>
          <p:cNvSpPr>
            <a:spLocks noGrp="1"/>
          </p:cNvSpPr>
          <p:nvPr>
            <p:ph type="title"/>
          </p:nvPr>
        </p:nvSpPr>
        <p:spPr/>
        <p:txBody>
          <a:bodyPr/>
          <a:lstStyle/>
          <a:p>
            <a:pPr algn="l"/>
            <a:r>
              <a:rPr lang="en-US" b="1" dirty="0"/>
              <a:t>Cost Reimbursable Award with Sub </a:t>
            </a:r>
            <a:r>
              <a:rPr lang="en-US" dirty="0"/>
              <a:t>B</a:t>
            </a:r>
            <a:r>
              <a:rPr lang="en-US" b="1" dirty="0"/>
              <a:t>udgets</a:t>
            </a:r>
          </a:p>
        </p:txBody>
      </p:sp>
      <p:sp>
        <p:nvSpPr>
          <p:cNvPr id="3" name="Content Placeholder 2">
            <a:extLst>
              <a:ext uri="{FF2B5EF4-FFF2-40B4-BE49-F238E27FC236}">
                <a16:creationId xmlns:a16="http://schemas.microsoft.com/office/drawing/2014/main" id="{1ED26C6B-D968-445A-98FC-BAB0EBF26E8B}"/>
              </a:ext>
            </a:extLst>
          </p:cNvPr>
          <p:cNvSpPr>
            <a:spLocks noGrp="1"/>
          </p:cNvSpPr>
          <p:nvPr>
            <p:ph idx="1"/>
          </p:nvPr>
        </p:nvSpPr>
        <p:spPr>
          <a:xfrm>
            <a:off x="838200" y="2030913"/>
            <a:ext cx="10515600" cy="4387352"/>
          </a:xfrm>
        </p:spPr>
        <p:txBody>
          <a:bodyPr/>
          <a:lstStyle/>
          <a:p>
            <a:endParaRPr lang="en-US" dirty="0"/>
          </a:p>
          <a:p>
            <a:endParaRPr lang="en-US" dirty="0"/>
          </a:p>
          <a:p>
            <a:endParaRPr lang="en-US" dirty="0"/>
          </a:p>
          <a:p>
            <a:endParaRPr lang="en-US" dirty="0"/>
          </a:p>
          <a:p>
            <a:pPr marL="0" indent="0">
              <a:buNone/>
            </a:pPr>
            <a:endParaRPr lang="en-US" dirty="0"/>
          </a:p>
          <a:p>
            <a:r>
              <a:rPr lang="en-US" sz="2200" dirty="0"/>
              <a:t>If the award has separate billing on the parent and sub budgets, you can see how much has been invoiced/received on each budget</a:t>
            </a:r>
          </a:p>
          <a:p>
            <a:endParaRPr lang="en-US" dirty="0"/>
          </a:p>
        </p:txBody>
      </p:sp>
      <p:pic>
        <p:nvPicPr>
          <p:cNvPr id="5" name="Picture 4" descr="Overview of what a CR award with sub budgets looks like">
            <a:extLst>
              <a:ext uri="{FF2B5EF4-FFF2-40B4-BE49-F238E27FC236}">
                <a16:creationId xmlns:a16="http://schemas.microsoft.com/office/drawing/2014/main" id="{515782E9-BA96-4C93-8A36-3F42CF79A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32" y="2092386"/>
            <a:ext cx="10985136" cy="2080358"/>
          </a:xfrm>
          <a:prstGeom prst="rect">
            <a:avLst/>
          </a:prstGeom>
        </p:spPr>
      </p:pic>
    </p:spTree>
    <p:extLst>
      <p:ext uri="{BB962C8B-B14F-4D97-AF65-F5344CB8AC3E}">
        <p14:creationId xmlns:p14="http://schemas.microsoft.com/office/powerpoint/2010/main" val="17331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DCCC-B6ED-4536-856B-C18ECD089BA3}"/>
              </a:ext>
            </a:extLst>
          </p:cNvPr>
          <p:cNvSpPr>
            <a:spLocks noGrp="1"/>
          </p:cNvSpPr>
          <p:nvPr>
            <p:ph type="title"/>
          </p:nvPr>
        </p:nvSpPr>
        <p:spPr/>
        <p:txBody>
          <a:bodyPr/>
          <a:lstStyle/>
          <a:p>
            <a:r>
              <a:rPr lang="en-US" b="1" dirty="0"/>
              <a:t>Letter of Credit </a:t>
            </a:r>
            <a:r>
              <a:rPr lang="en-US" dirty="0"/>
              <a:t>A</a:t>
            </a:r>
            <a:r>
              <a:rPr lang="en-US" b="1" dirty="0"/>
              <a:t>ward </a:t>
            </a:r>
            <a:r>
              <a:rPr lang="en-US" dirty="0"/>
              <a:t>E</a:t>
            </a:r>
            <a:r>
              <a:rPr lang="en-US" b="1" dirty="0"/>
              <a:t>xample</a:t>
            </a:r>
          </a:p>
        </p:txBody>
      </p:sp>
      <p:sp>
        <p:nvSpPr>
          <p:cNvPr id="3" name="Content Placeholder 2">
            <a:extLst>
              <a:ext uri="{FF2B5EF4-FFF2-40B4-BE49-F238E27FC236}">
                <a16:creationId xmlns:a16="http://schemas.microsoft.com/office/drawing/2014/main" id="{96F7FBE3-B6DA-49B6-88C9-5B42727A7AD7}"/>
              </a:ext>
            </a:extLst>
          </p:cNvPr>
          <p:cNvSpPr>
            <a:spLocks noGrp="1"/>
          </p:cNvSpPr>
          <p:nvPr>
            <p:ph idx="1"/>
          </p:nvPr>
        </p:nvSpPr>
        <p:spPr>
          <a:xfrm>
            <a:off x="838200" y="2098642"/>
            <a:ext cx="10515600" cy="4387352"/>
          </a:xfrm>
        </p:spPr>
        <p:txBody>
          <a:bodyPr/>
          <a:lstStyle/>
          <a:p>
            <a:pPr marL="0" indent="0">
              <a:buNone/>
            </a:pPr>
            <a:endParaRPr lang="en-US" dirty="0"/>
          </a:p>
          <a:p>
            <a:pPr marL="0" indent="0">
              <a:buNone/>
            </a:pPr>
            <a:endParaRPr lang="en-US" dirty="0"/>
          </a:p>
          <a:p>
            <a:pPr marL="0" indent="0">
              <a:buNone/>
            </a:pPr>
            <a:endParaRPr lang="en-US" dirty="0"/>
          </a:p>
          <a:p>
            <a:r>
              <a:rPr lang="en-US" sz="2200" b="1" u="sng" dirty="0"/>
              <a:t>Drawn</a:t>
            </a:r>
            <a:r>
              <a:rPr lang="en-US" sz="2200" dirty="0"/>
              <a:t> = total cash drawn</a:t>
            </a:r>
          </a:p>
          <a:p>
            <a:pPr lvl="1"/>
            <a:r>
              <a:rPr lang="en-US" sz="2200" dirty="0"/>
              <a:t>cash is drawn according to actual expenditures up to the award amount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2" name="Picture 11">
            <a:extLst>
              <a:ext uri="{FF2B5EF4-FFF2-40B4-BE49-F238E27FC236}">
                <a16:creationId xmlns:a16="http://schemas.microsoft.com/office/drawing/2014/main" id="{C7A711C7-2208-449D-ABB8-4D74B12BD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32" y="1825626"/>
            <a:ext cx="11405647" cy="1310538"/>
          </a:xfrm>
          <a:prstGeom prst="rect">
            <a:avLst/>
          </a:prstGeom>
        </p:spPr>
      </p:pic>
    </p:spTree>
    <p:extLst>
      <p:ext uri="{BB962C8B-B14F-4D97-AF65-F5344CB8AC3E}">
        <p14:creationId xmlns:p14="http://schemas.microsoft.com/office/powerpoint/2010/main" val="243078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A839-06A1-418F-92C2-D3E38BBEEC27}"/>
              </a:ext>
            </a:extLst>
          </p:cNvPr>
          <p:cNvSpPr>
            <a:spLocks noGrp="1"/>
          </p:cNvSpPr>
          <p:nvPr>
            <p:ph type="title"/>
          </p:nvPr>
        </p:nvSpPr>
        <p:spPr/>
        <p:txBody>
          <a:bodyPr>
            <a:normAutofit/>
          </a:bodyPr>
          <a:lstStyle/>
          <a:p>
            <a:pPr algn="l"/>
            <a:r>
              <a:rPr lang="en-US" sz="4200" b="1" dirty="0"/>
              <a:t>Letter of Credit </a:t>
            </a:r>
            <a:r>
              <a:rPr lang="en-US" sz="4200" dirty="0"/>
              <a:t>A</a:t>
            </a:r>
            <a:r>
              <a:rPr lang="en-US" sz="4200" b="1" dirty="0"/>
              <a:t>ward with Sub </a:t>
            </a:r>
            <a:r>
              <a:rPr lang="en-US" sz="4200" dirty="0"/>
              <a:t>B</a:t>
            </a:r>
            <a:r>
              <a:rPr lang="en-US" sz="4200" b="1" dirty="0"/>
              <a:t>udgets</a:t>
            </a:r>
          </a:p>
        </p:txBody>
      </p:sp>
      <p:sp>
        <p:nvSpPr>
          <p:cNvPr id="3" name="Content Placeholder 2">
            <a:extLst>
              <a:ext uri="{FF2B5EF4-FFF2-40B4-BE49-F238E27FC236}">
                <a16:creationId xmlns:a16="http://schemas.microsoft.com/office/drawing/2014/main" id="{1934354D-4195-4F1F-BB94-2EDD37E1DBB7}"/>
              </a:ext>
            </a:extLst>
          </p:cNvPr>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pPr marL="0" indent="0">
              <a:buNone/>
            </a:pPr>
            <a:endParaRPr lang="en-US" sz="2200" dirty="0"/>
          </a:p>
          <a:p>
            <a:r>
              <a:rPr lang="en-US" sz="2200" dirty="0"/>
              <a:t>When there are sub budgets, you can view the total drawn on each sub budget and the cumulative drawn amount </a:t>
            </a:r>
          </a:p>
          <a:p>
            <a:r>
              <a:rPr lang="en-US" sz="2200" dirty="0"/>
              <a:t>If you click on the drawn amount, you can see an overview of the cash draws for that budget</a:t>
            </a:r>
          </a:p>
          <a:p>
            <a:endParaRPr lang="en-US" sz="2000" dirty="0"/>
          </a:p>
        </p:txBody>
      </p:sp>
      <p:pic>
        <p:nvPicPr>
          <p:cNvPr id="5" name="Picture 4" descr="Table&#10;&#10;Description automatically generated">
            <a:extLst>
              <a:ext uri="{FF2B5EF4-FFF2-40B4-BE49-F238E27FC236}">
                <a16:creationId xmlns:a16="http://schemas.microsoft.com/office/drawing/2014/main" id="{C4FA451A-3DFB-410D-A790-851AA9CD3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11" y="1523306"/>
            <a:ext cx="11487962" cy="2631443"/>
          </a:xfrm>
          <a:prstGeom prst="rect">
            <a:avLst/>
          </a:prstGeom>
        </p:spPr>
      </p:pic>
    </p:spTree>
    <p:extLst>
      <p:ext uri="{BB962C8B-B14F-4D97-AF65-F5344CB8AC3E}">
        <p14:creationId xmlns:p14="http://schemas.microsoft.com/office/powerpoint/2010/main" val="957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BA2B-63B0-485E-B224-9BB24B171935}"/>
              </a:ext>
            </a:extLst>
          </p:cNvPr>
          <p:cNvSpPr>
            <a:spLocks noGrp="1"/>
          </p:cNvSpPr>
          <p:nvPr>
            <p:ph type="title"/>
          </p:nvPr>
        </p:nvSpPr>
        <p:spPr/>
        <p:txBody>
          <a:bodyPr/>
          <a:lstStyle/>
          <a:p>
            <a:r>
              <a:rPr lang="en-US" b="1" dirty="0"/>
              <a:t>Cash Draw </a:t>
            </a:r>
            <a:r>
              <a:rPr lang="en-US" dirty="0"/>
              <a:t>O</a:t>
            </a:r>
            <a:r>
              <a:rPr lang="en-US" b="1" dirty="0"/>
              <a:t>verview</a:t>
            </a:r>
            <a:endParaRPr lang="en-US" dirty="0"/>
          </a:p>
        </p:txBody>
      </p:sp>
      <p:sp>
        <p:nvSpPr>
          <p:cNvPr id="3" name="Content Placeholder 2">
            <a:extLst>
              <a:ext uri="{FF2B5EF4-FFF2-40B4-BE49-F238E27FC236}">
                <a16:creationId xmlns:a16="http://schemas.microsoft.com/office/drawing/2014/main" id="{142D4436-A930-482B-8691-851954B05D08}"/>
              </a:ext>
            </a:extLst>
          </p:cNvPr>
          <p:cNvSpPr>
            <a:spLocks noGrp="1"/>
          </p:cNvSpPr>
          <p:nvPr>
            <p:ph idx="1"/>
          </p:nvPr>
        </p:nvSpPr>
        <p:spPr/>
        <p:txBody>
          <a:bodyPr/>
          <a:lstStyle/>
          <a:p>
            <a:pPr marL="0" indent="0">
              <a:buNone/>
            </a:pPr>
            <a:endParaRPr lang="en-US" sz="2800" dirty="0"/>
          </a:p>
          <a:p>
            <a:endParaRPr lang="en-US" dirty="0"/>
          </a:p>
        </p:txBody>
      </p:sp>
      <p:pic>
        <p:nvPicPr>
          <p:cNvPr id="6" name="Picture 5" descr="Application, table&#10;&#10;Description automatically generated with medium confidence">
            <a:extLst>
              <a:ext uri="{FF2B5EF4-FFF2-40B4-BE49-F238E27FC236}">
                <a16:creationId xmlns:a16="http://schemas.microsoft.com/office/drawing/2014/main" id="{8EBC0335-D141-47ED-985A-86E145FA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6" y="1519708"/>
            <a:ext cx="11434439" cy="3349049"/>
          </a:xfrm>
          <a:prstGeom prst="rect">
            <a:avLst/>
          </a:prstGeom>
        </p:spPr>
      </p:pic>
    </p:spTree>
    <p:extLst>
      <p:ext uri="{BB962C8B-B14F-4D97-AF65-F5344CB8AC3E}">
        <p14:creationId xmlns:p14="http://schemas.microsoft.com/office/powerpoint/2010/main" val="4179828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BA2B-63B0-485E-B224-9BB24B171935}"/>
              </a:ext>
            </a:extLst>
          </p:cNvPr>
          <p:cNvSpPr>
            <a:spLocks noGrp="1"/>
          </p:cNvSpPr>
          <p:nvPr>
            <p:ph type="title"/>
          </p:nvPr>
        </p:nvSpPr>
        <p:spPr/>
        <p:txBody>
          <a:bodyPr/>
          <a:lstStyle/>
          <a:p>
            <a:r>
              <a:rPr lang="en-US" b="1" dirty="0"/>
              <a:t>Cash Draw </a:t>
            </a:r>
            <a:r>
              <a:rPr lang="en-US" dirty="0"/>
              <a:t>D</a:t>
            </a:r>
            <a:r>
              <a:rPr lang="en-US" b="1" dirty="0"/>
              <a:t>etail</a:t>
            </a:r>
            <a:endParaRPr lang="en-US" dirty="0"/>
          </a:p>
        </p:txBody>
      </p:sp>
      <p:sp>
        <p:nvSpPr>
          <p:cNvPr id="3" name="Content Placeholder 2">
            <a:extLst>
              <a:ext uri="{FF2B5EF4-FFF2-40B4-BE49-F238E27FC236}">
                <a16:creationId xmlns:a16="http://schemas.microsoft.com/office/drawing/2014/main" id="{142D4436-A930-482B-8691-851954B05D08}"/>
              </a:ext>
            </a:extLst>
          </p:cNvPr>
          <p:cNvSpPr>
            <a:spLocks noGrp="1"/>
          </p:cNvSpPr>
          <p:nvPr>
            <p:ph idx="1"/>
          </p:nvPr>
        </p:nvSpPr>
        <p:spPr/>
        <p:txBody>
          <a:bodyPr/>
          <a:lstStyle/>
          <a:p>
            <a:endParaRPr lang="en-US" dirty="0"/>
          </a:p>
          <a:p>
            <a:pPr marL="0" indent="0">
              <a:buNone/>
            </a:pPr>
            <a:endParaRPr lang="en-US" sz="2800" dirty="0"/>
          </a:p>
          <a:p>
            <a:endParaRPr lang="en-US" dirty="0"/>
          </a:p>
        </p:txBody>
      </p:sp>
      <p:pic>
        <p:nvPicPr>
          <p:cNvPr id="5" name="Content Placeholder 4" descr="Cash draw expenditure detail - you can see the transactions within each draw">
            <a:extLst>
              <a:ext uri="{FF2B5EF4-FFF2-40B4-BE49-F238E27FC236}">
                <a16:creationId xmlns:a16="http://schemas.microsoft.com/office/drawing/2014/main" id="{28684FB8-09B9-480A-8CCF-239AE64A4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50" y="1825625"/>
            <a:ext cx="11407806" cy="2678877"/>
          </a:xfrm>
          <a:prstGeom prst="rect">
            <a:avLst/>
          </a:prstGeom>
        </p:spPr>
      </p:pic>
    </p:spTree>
    <p:extLst>
      <p:ext uri="{BB962C8B-B14F-4D97-AF65-F5344CB8AC3E}">
        <p14:creationId xmlns:p14="http://schemas.microsoft.com/office/powerpoint/2010/main" val="101547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179976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 Tracker Overview</a:t>
            </a:r>
          </a:p>
        </p:txBody>
      </p:sp>
      <p:sp>
        <p:nvSpPr>
          <p:cNvPr id="3" name="Subtitle 2"/>
          <p:cNvSpPr>
            <a:spLocks noGrp="1"/>
          </p:cNvSpPr>
          <p:nvPr>
            <p:ph type="subTitle" idx="1"/>
          </p:nvPr>
        </p:nvSpPr>
        <p:spPr/>
        <p:txBody>
          <a:bodyPr>
            <a:normAutofit/>
          </a:bodyPr>
          <a:lstStyle/>
          <a:p>
            <a:pPr algn="l"/>
            <a:r>
              <a:rPr lang="en-US" sz="2800" dirty="0"/>
              <a:t>Contact Information/Reports/eGC1/Notes/ EDMS Attachments </a:t>
            </a:r>
          </a:p>
          <a:p>
            <a:r>
              <a:rPr lang="en-US" sz="2800" dirty="0"/>
              <a:t>-</a:t>
            </a:r>
            <a:r>
              <a:rPr lang="en-US" sz="2800" dirty="0">
                <a:solidFill>
                  <a:schemeClr val="tx1"/>
                </a:solidFill>
              </a:rPr>
              <a:t>Azalea Vasquez</a:t>
            </a:r>
            <a:r>
              <a:rPr lang="en-US" sz="2800" dirty="0"/>
              <a:t>-</a:t>
            </a:r>
          </a:p>
        </p:txBody>
      </p:sp>
    </p:spTree>
    <p:extLst>
      <p:ext uri="{BB962C8B-B14F-4D97-AF65-F5344CB8AC3E}">
        <p14:creationId xmlns:p14="http://schemas.microsoft.com/office/powerpoint/2010/main" val="280071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43" y="1713319"/>
            <a:ext cx="3855135" cy="2194560"/>
          </a:xfrm>
          <a:prstGeom prst="rect">
            <a:avLst/>
          </a:prstGeom>
        </p:spPr>
      </p:pic>
      <p:sp>
        <p:nvSpPr>
          <p:cNvPr id="3" name="TextBox 2"/>
          <p:cNvSpPr txBox="1"/>
          <p:nvPr/>
        </p:nvSpPr>
        <p:spPr>
          <a:xfrm>
            <a:off x="5427141" y="1608666"/>
            <a:ext cx="6040962" cy="2554545"/>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rgbClr val="FC3D69"/>
                </a:solidFill>
              </a:rPr>
              <a:t>Contact Information</a:t>
            </a:r>
          </a:p>
          <a:p>
            <a:pPr marL="571500" indent="-571500">
              <a:buFont typeface="Arial" panose="020B0604020202020204" pitchFamily="34" charset="0"/>
              <a:buChar char="•"/>
            </a:pPr>
            <a:r>
              <a:rPr lang="en-US" sz="3200" b="1" dirty="0">
                <a:solidFill>
                  <a:srgbClr val="FC3D69"/>
                </a:solidFill>
              </a:rPr>
              <a:t>Reports</a:t>
            </a:r>
          </a:p>
          <a:p>
            <a:pPr marL="571500" indent="-571500">
              <a:buFont typeface="Arial" panose="020B0604020202020204" pitchFamily="34" charset="0"/>
              <a:buChar char="•"/>
            </a:pPr>
            <a:r>
              <a:rPr lang="en-US" sz="3200" b="1" dirty="0">
                <a:solidFill>
                  <a:srgbClr val="FC3D69"/>
                </a:solidFill>
              </a:rPr>
              <a:t>eGC1s</a:t>
            </a:r>
          </a:p>
          <a:p>
            <a:pPr marL="571500" indent="-571500">
              <a:buFont typeface="Arial" panose="020B0604020202020204" pitchFamily="34" charset="0"/>
              <a:buChar char="•"/>
            </a:pPr>
            <a:r>
              <a:rPr lang="en-US" sz="3200" b="1" dirty="0">
                <a:solidFill>
                  <a:srgbClr val="FC3D69"/>
                </a:solidFill>
              </a:rPr>
              <a:t>Notes</a:t>
            </a:r>
          </a:p>
          <a:p>
            <a:pPr marL="571500" indent="-571500">
              <a:buFont typeface="Arial" panose="020B0604020202020204" pitchFamily="34" charset="0"/>
              <a:buChar char="•"/>
            </a:pPr>
            <a:r>
              <a:rPr lang="en-US" sz="3200" b="1" dirty="0">
                <a:solidFill>
                  <a:srgbClr val="FC3D69"/>
                </a:solidFill>
              </a:rPr>
              <a:t>EDMS Attachments</a:t>
            </a:r>
            <a:endParaRPr lang="en-US" dirty="0"/>
          </a:p>
        </p:txBody>
      </p:sp>
    </p:spTree>
    <p:extLst>
      <p:ext uri="{BB962C8B-B14F-4D97-AF65-F5344CB8AC3E}">
        <p14:creationId xmlns:p14="http://schemas.microsoft.com/office/powerpoint/2010/main" val="306905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Information/Reports/eGC1/Notes/ EDMS Attachments </a:t>
            </a:r>
          </a:p>
        </p:txBody>
      </p:sp>
      <p:sp>
        <p:nvSpPr>
          <p:cNvPr id="3" name="Content Placeholder 2"/>
          <p:cNvSpPr>
            <a:spLocks noGrp="1"/>
          </p:cNvSpPr>
          <p:nvPr>
            <p:ph idx="1"/>
          </p:nvPr>
        </p:nvSpPr>
        <p:spPr/>
        <p:txBody>
          <a:bodyPr>
            <a:normAutofit/>
          </a:bodyPr>
          <a:lstStyle/>
          <a:p>
            <a:r>
              <a:rPr lang="en-US" dirty="0"/>
              <a:t>Contact Information</a:t>
            </a:r>
          </a:p>
          <a:p>
            <a:pPr lvl="1"/>
            <a:r>
              <a:rPr lang="en-US" dirty="0"/>
              <a:t>Submit Grant Tracker Questions</a:t>
            </a:r>
          </a:p>
          <a:p>
            <a:pPr lvl="2"/>
            <a:r>
              <a:rPr lang="en-US" dirty="0">
                <a:hlinkClick r:id="rId2"/>
              </a:rPr>
              <a:t>Grant Tracker Topic Glossary</a:t>
            </a:r>
            <a:endParaRPr lang="en-US" dirty="0"/>
          </a:p>
          <a:p>
            <a:r>
              <a:rPr lang="en-US" dirty="0"/>
              <a:t>Reports</a:t>
            </a:r>
          </a:p>
          <a:p>
            <a:pPr lvl="1"/>
            <a:r>
              <a:rPr lang="en-US" dirty="0"/>
              <a:t>Rolling reports vs Separate Year Accountability</a:t>
            </a:r>
          </a:p>
          <a:p>
            <a:r>
              <a:rPr lang="en-US" dirty="0"/>
              <a:t>eGC1s</a:t>
            </a:r>
          </a:p>
          <a:p>
            <a:pPr lvl="1"/>
            <a:r>
              <a:rPr lang="en-US" dirty="0"/>
              <a:t>List of associated eGC1s</a:t>
            </a:r>
          </a:p>
          <a:p>
            <a:pPr lvl="1"/>
            <a:r>
              <a:rPr lang="en-US" dirty="0"/>
              <a:t>Link to My Research</a:t>
            </a:r>
          </a:p>
          <a:p>
            <a:endParaRPr lang="en-US" dirty="0"/>
          </a:p>
          <a:p>
            <a:endParaRPr lang="en-US" dirty="0"/>
          </a:p>
        </p:txBody>
      </p:sp>
    </p:spTree>
    <p:extLst>
      <p:ext uri="{BB962C8B-B14F-4D97-AF65-F5344CB8AC3E}">
        <p14:creationId xmlns:p14="http://schemas.microsoft.com/office/powerpoint/2010/main" val="39286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838200" y="1609116"/>
            <a:ext cx="10515600" cy="4387352"/>
          </a:xfrm>
        </p:spPr>
        <p:txBody>
          <a:bodyPr/>
          <a:lstStyle/>
          <a:p>
            <a:r>
              <a:rPr lang="en-US" sz="2700" dirty="0"/>
              <a:t>Please make sure you are muted in order to reduce background noise during the presentation.</a:t>
            </a:r>
          </a:p>
          <a:p>
            <a:endParaRPr lang="en-US" sz="2700" dirty="0"/>
          </a:p>
          <a:p>
            <a:r>
              <a:rPr lang="en-US" sz="2700" dirty="0"/>
              <a:t>Please ask us questions using the Chat feature in Zoom. We will pause after each segment to answer them.</a:t>
            </a:r>
          </a:p>
          <a:p>
            <a:endParaRPr lang="en-US" sz="2700" dirty="0"/>
          </a:p>
          <a:p>
            <a:r>
              <a:rPr lang="en-US" sz="2700" dirty="0"/>
              <a:t>We want you to be engaged. This meeting is for you!</a:t>
            </a:r>
          </a:p>
          <a:p>
            <a:pPr marL="0" indent="0">
              <a:buNone/>
            </a:pPr>
            <a:endParaRPr lang="en-US" dirty="0"/>
          </a:p>
        </p:txBody>
      </p:sp>
    </p:spTree>
    <p:extLst>
      <p:ext uri="{BB962C8B-B14F-4D97-AF65-F5344CB8AC3E}">
        <p14:creationId xmlns:p14="http://schemas.microsoft.com/office/powerpoint/2010/main" val="1718508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Information/Reports/eGC1/Notes/ EDMS Attachments </a:t>
            </a:r>
          </a:p>
        </p:txBody>
      </p:sp>
      <p:sp>
        <p:nvSpPr>
          <p:cNvPr id="3" name="Content Placeholder 2"/>
          <p:cNvSpPr>
            <a:spLocks noGrp="1"/>
          </p:cNvSpPr>
          <p:nvPr>
            <p:ph idx="1"/>
          </p:nvPr>
        </p:nvSpPr>
        <p:spPr/>
        <p:txBody>
          <a:bodyPr/>
          <a:lstStyle/>
          <a:p>
            <a:r>
              <a:rPr lang="en-US" dirty="0"/>
              <a:t>Notes</a:t>
            </a:r>
          </a:p>
          <a:p>
            <a:pPr lvl="1"/>
            <a:r>
              <a:rPr lang="en-US" dirty="0"/>
              <a:t>Submit Grant Tracker Questions</a:t>
            </a:r>
          </a:p>
          <a:p>
            <a:pPr lvl="1"/>
            <a:r>
              <a:rPr lang="en-US" dirty="0"/>
              <a:t>History of all the notes related to the budget</a:t>
            </a:r>
          </a:p>
          <a:p>
            <a:pPr lvl="1"/>
            <a:r>
              <a:rPr lang="en-US" dirty="0"/>
              <a:t>Easy access to attachments</a:t>
            </a:r>
          </a:p>
          <a:p>
            <a:r>
              <a:rPr lang="en-US" dirty="0"/>
              <a:t>EDMS Attachments</a:t>
            </a:r>
          </a:p>
          <a:p>
            <a:pPr lvl="1"/>
            <a:r>
              <a:rPr lang="en-US" dirty="0"/>
              <a:t>No longer in use</a:t>
            </a:r>
          </a:p>
          <a:p>
            <a:pPr lvl="1"/>
            <a:r>
              <a:rPr lang="en-US" dirty="0"/>
              <a:t>If you are reviewing an older budget you may notice attachments in this section</a:t>
            </a:r>
          </a:p>
        </p:txBody>
      </p:sp>
    </p:spTree>
    <p:extLst>
      <p:ext uri="{BB962C8B-B14F-4D97-AF65-F5344CB8AC3E}">
        <p14:creationId xmlns:p14="http://schemas.microsoft.com/office/powerpoint/2010/main" val="961792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262352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FC623-74A0-4165-AF68-95368D1470E9}"/>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5000" dirty="0"/>
              <a:t>Invoices and Receipts</a:t>
            </a:r>
            <a:br>
              <a:rPr lang="en-US" sz="5000" dirty="0"/>
            </a:br>
            <a:r>
              <a:rPr lang="en-US" sz="5000" dirty="0"/>
              <a:t>aka Show Me the Money!</a:t>
            </a:r>
            <a:br>
              <a:rPr lang="en-US" sz="5000" dirty="0"/>
            </a:br>
            <a:r>
              <a:rPr lang="en-US" sz="2400" dirty="0"/>
              <a:t>- </a:t>
            </a:r>
            <a:r>
              <a:rPr lang="en-US" sz="2400" dirty="0">
                <a:solidFill>
                  <a:schemeClr val="tx1"/>
                </a:solidFill>
              </a:rPr>
              <a:t>Susan Wilbanks </a:t>
            </a:r>
            <a:r>
              <a:rPr lang="en-US" sz="2400" dirty="0"/>
              <a:t>-</a:t>
            </a:r>
            <a:endParaRPr lang="en-US" sz="5000" dirty="0"/>
          </a:p>
        </p:txBody>
      </p:sp>
      <p:sp>
        <p:nvSpPr>
          <p:cNvPr id="71" name="Freeform: Shape 70">
            <a:extLst>
              <a:ext uri="{FF2B5EF4-FFF2-40B4-BE49-F238E27FC236}">
                <a16:creationId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Maine small businesses have received over $500M in PPP loans since January  | Mainebiz.biz">
            <a:extLst>
              <a:ext uri="{FF2B5EF4-FFF2-40B4-BE49-F238E27FC236}">
                <a16:creationId xmlns:a16="http://schemas.microsoft.com/office/drawing/2014/main" id="{E6D61193-3DC4-4D3E-9BA8-F95828C037B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45" r="1169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99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3A2F-C243-473D-AEC6-F68BBE287EDD}"/>
              </a:ext>
            </a:extLst>
          </p:cNvPr>
          <p:cNvSpPr>
            <a:spLocks noGrp="1"/>
          </p:cNvSpPr>
          <p:nvPr>
            <p:ph type="title"/>
          </p:nvPr>
        </p:nvSpPr>
        <p:spPr/>
        <p:txBody>
          <a:bodyPr/>
          <a:lstStyle/>
          <a:p>
            <a:r>
              <a:rPr lang="en-US" dirty="0"/>
              <a:t>The Basics – Financial Information Line</a:t>
            </a:r>
          </a:p>
        </p:txBody>
      </p:sp>
      <p:pic>
        <p:nvPicPr>
          <p:cNvPr id="5" name="Content Placeholder 4">
            <a:extLst>
              <a:ext uri="{FF2B5EF4-FFF2-40B4-BE49-F238E27FC236}">
                <a16:creationId xmlns:a16="http://schemas.microsoft.com/office/drawing/2014/main" id="{A050440F-6587-4F80-BDEF-8FD343CFF25B}"/>
              </a:ext>
            </a:extLst>
          </p:cNvPr>
          <p:cNvPicPr>
            <a:picLocks noGrp="1" noChangeAspect="1"/>
          </p:cNvPicPr>
          <p:nvPr>
            <p:ph idx="1"/>
          </p:nvPr>
        </p:nvPicPr>
        <p:blipFill>
          <a:blip r:embed="rId3"/>
          <a:stretch>
            <a:fillRect/>
          </a:stretch>
        </p:blipFill>
        <p:spPr>
          <a:xfrm>
            <a:off x="838200" y="1553879"/>
            <a:ext cx="10395857" cy="1875121"/>
          </a:xfrm>
        </p:spPr>
      </p:pic>
      <p:pic>
        <p:nvPicPr>
          <p:cNvPr id="7" name="Picture 6">
            <a:extLst>
              <a:ext uri="{FF2B5EF4-FFF2-40B4-BE49-F238E27FC236}">
                <a16:creationId xmlns:a16="http://schemas.microsoft.com/office/drawing/2014/main" id="{C6B85CD8-440A-4E3B-9DE5-6E89E8C7A0F6}"/>
              </a:ext>
            </a:extLst>
          </p:cNvPr>
          <p:cNvPicPr>
            <a:picLocks noChangeAspect="1"/>
          </p:cNvPicPr>
          <p:nvPr/>
        </p:nvPicPr>
        <p:blipFill>
          <a:blip r:embed="rId4"/>
          <a:stretch>
            <a:fillRect/>
          </a:stretch>
        </p:blipFill>
        <p:spPr>
          <a:xfrm>
            <a:off x="973778" y="3841920"/>
            <a:ext cx="10260280" cy="1979178"/>
          </a:xfrm>
          <a:prstGeom prst="rect">
            <a:avLst/>
          </a:prstGeom>
        </p:spPr>
      </p:pic>
    </p:spTree>
    <p:extLst>
      <p:ext uri="{BB962C8B-B14F-4D97-AF65-F5344CB8AC3E}">
        <p14:creationId xmlns:p14="http://schemas.microsoft.com/office/powerpoint/2010/main" val="417819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9419-7451-45AB-812D-FBA6A91CE3C9}"/>
              </a:ext>
            </a:extLst>
          </p:cNvPr>
          <p:cNvSpPr>
            <a:spLocks noGrp="1"/>
          </p:cNvSpPr>
          <p:nvPr>
            <p:ph type="title"/>
          </p:nvPr>
        </p:nvSpPr>
        <p:spPr/>
        <p:txBody>
          <a:bodyPr/>
          <a:lstStyle/>
          <a:p>
            <a:r>
              <a:rPr lang="en-US" dirty="0"/>
              <a:t>Invoices Section Overview</a:t>
            </a:r>
          </a:p>
        </p:txBody>
      </p:sp>
      <p:pic>
        <p:nvPicPr>
          <p:cNvPr id="9" name="Content Placeholder 8">
            <a:extLst>
              <a:ext uri="{FF2B5EF4-FFF2-40B4-BE49-F238E27FC236}">
                <a16:creationId xmlns:a16="http://schemas.microsoft.com/office/drawing/2014/main" id="{50C8382E-413F-4A98-BAA4-CF7EEF0C2AC3}"/>
              </a:ext>
            </a:extLst>
          </p:cNvPr>
          <p:cNvPicPr>
            <a:picLocks noGrp="1" noChangeAspect="1"/>
          </p:cNvPicPr>
          <p:nvPr>
            <p:ph idx="1"/>
          </p:nvPr>
        </p:nvPicPr>
        <p:blipFill>
          <a:blip r:embed="rId3"/>
          <a:stretch>
            <a:fillRect/>
          </a:stretch>
        </p:blipFill>
        <p:spPr>
          <a:xfrm>
            <a:off x="508616" y="2296289"/>
            <a:ext cx="11302306" cy="3665124"/>
          </a:xfrm>
        </p:spPr>
      </p:pic>
    </p:spTree>
    <p:extLst>
      <p:ext uri="{BB962C8B-B14F-4D97-AF65-F5344CB8AC3E}">
        <p14:creationId xmlns:p14="http://schemas.microsoft.com/office/powerpoint/2010/main" val="297214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9C03-0FA6-42F3-A3EE-975D28A6B8CC}"/>
              </a:ext>
            </a:extLst>
          </p:cNvPr>
          <p:cNvSpPr>
            <a:spLocks noGrp="1"/>
          </p:cNvSpPr>
          <p:nvPr>
            <p:ph type="title"/>
          </p:nvPr>
        </p:nvSpPr>
        <p:spPr/>
        <p:txBody>
          <a:bodyPr/>
          <a:lstStyle/>
          <a:p>
            <a:r>
              <a:rPr lang="en-US" dirty="0"/>
              <a:t>Invoices Section Overview continued</a:t>
            </a:r>
          </a:p>
        </p:txBody>
      </p:sp>
      <p:pic>
        <p:nvPicPr>
          <p:cNvPr id="5" name="Content Placeholder 4">
            <a:extLst>
              <a:ext uri="{FF2B5EF4-FFF2-40B4-BE49-F238E27FC236}">
                <a16:creationId xmlns:a16="http://schemas.microsoft.com/office/drawing/2014/main" id="{95783E7D-5D6B-4461-8A8D-D753E2DE2D4D}"/>
              </a:ext>
            </a:extLst>
          </p:cNvPr>
          <p:cNvPicPr>
            <a:picLocks noGrp="1" noChangeAspect="1"/>
          </p:cNvPicPr>
          <p:nvPr>
            <p:ph idx="1"/>
          </p:nvPr>
        </p:nvPicPr>
        <p:blipFill>
          <a:blip r:embed="rId3"/>
          <a:stretch>
            <a:fillRect/>
          </a:stretch>
        </p:blipFill>
        <p:spPr>
          <a:xfrm>
            <a:off x="838200" y="2332478"/>
            <a:ext cx="10515600" cy="3337631"/>
          </a:xfrm>
        </p:spPr>
      </p:pic>
    </p:spTree>
    <p:extLst>
      <p:ext uri="{BB962C8B-B14F-4D97-AF65-F5344CB8AC3E}">
        <p14:creationId xmlns:p14="http://schemas.microsoft.com/office/powerpoint/2010/main" val="417587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F7FA-9564-4FF2-B041-9932023E74D8}"/>
              </a:ext>
            </a:extLst>
          </p:cNvPr>
          <p:cNvSpPr>
            <a:spLocks noGrp="1"/>
          </p:cNvSpPr>
          <p:nvPr>
            <p:ph type="title"/>
          </p:nvPr>
        </p:nvSpPr>
        <p:spPr/>
        <p:txBody>
          <a:bodyPr/>
          <a:lstStyle/>
          <a:p>
            <a:r>
              <a:rPr lang="en-US" dirty="0"/>
              <a:t>Emailing an Invoice to the Sponsor</a:t>
            </a:r>
          </a:p>
        </p:txBody>
      </p:sp>
      <p:pic>
        <p:nvPicPr>
          <p:cNvPr id="5" name="Content Placeholder 4">
            <a:extLst>
              <a:ext uri="{FF2B5EF4-FFF2-40B4-BE49-F238E27FC236}">
                <a16:creationId xmlns:a16="http://schemas.microsoft.com/office/drawing/2014/main" id="{D1E91DC9-E8FB-47D2-83D5-C666FE3D8DC2}"/>
              </a:ext>
            </a:extLst>
          </p:cNvPr>
          <p:cNvPicPr>
            <a:picLocks noGrp="1" noChangeAspect="1"/>
          </p:cNvPicPr>
          <p:nvPr>
            <p:ph idx="1"/>
          </p:nvPr>
        </p:nvPicPr>
        <p:blipFill>
          <a:blip r:embed="rId3"/>
          <a:stretch>
            <a:fillRect/>
          </a:stretch>
        </p:blipFill>
        <p:spPr>
          <a:xfrm>
            <a:off x="1876302" y="1362487"/>
            <a:ext cx="7481454" cy="5384380"/>
          </a:xfrm>
        </p:spPr>
      </p:pic>
    </p:spTree>
    <p:extLst>
      <p:ext uri="{BB962C8B-B14F-4D97-AF65-F5344CB8AC3E}">
        <p14:creationId xmlns:p14="http://schemas.microsoft.com/office/powerpoint/2010/main" val="280827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BD1E36-3E03-4C27-B54C-4231EAF3A189}"/>
              </a:ext>
            </a:extLst>
          </p:cNvPr>
          <p:cNvSpPr>
            <a:spLocks noGrp="1"/>
          </p:cNvSpPr>
          <p:nvPr>
            <p:ph type="title"/>
          </p:nvPr>
        </p:nvSpPr>
        <p:spPr/>
        <p:txBody>
          <a:bodyPr/>
          <a:lstStyle/>
          <a:p>
            <a:r>
              <a:rPr lang="en-US" dirty="0"/>
              <a:t>Internal Invoices</a:t>
            </a:r>
          </a:p>
        </p:txBody>
      </p:sp>
      <p:pic>
        <p:nvPicPr>
          <p:cNvPr id="7" name="Content Placeholder 6">
            <a:extLst>
              <a:ext uri="{FF2B5EF4-FFF2-40B4-BE49-F238E27FC236}">
                <a16:creationId xmlns:a16="http://schemas.microsoft.com/office/drawing/2014/main" id="{195A1992-E5DA-4289-A889-0C0DD20BB7C8}"/>
              </a:ext>
            </a:extLst>
          </p:cNvPr>
          <p:cNvPicPr>
            <a:picLocks noGrp="1" noChangeAspect="1"/>
          </p:cNvPicPr>
          <p:nvPr>
            <p:ph idx="1"/>
          </p:nvPr>
        </p:nvPicPr>
        <p:blipFill>
          <a:blip r:embed="rId3"/>
          <a:stretch>
            <a:fillRect/>
          </a:stretch>
        </p:blipFill>
        <p:spPr>
          <a:xfrm>
            <a:off x="916787" y="1690688"/>
            <a:ext cx="9474516" cy="4009468"/>
          </a:xfrm>
        </p:spPr>
      </p:pic>
    </p:spTree>
    <p:extLst>
      <p:ext uri="{BB962C8B-B14F-4D97-AF65-F5344CB8AC3E}">
        <p14:creationId xmlns:p14="http://schemas.microsoft.com/office/powerpoint/2010/main" val="1596003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41B7-D1F8-4FC2-9E44-A35232E1EF15}"/>
              </a:ext>
            </a:extLst>
          </p:cNvPr>
          <p:cNvSpPr>
            <a:spLocks noGrp="1"/>
          </p:cNvSpPr>
          <p:nvPr>
            <p:ph type="title"/>
          </p:nvPr>
        </p:nvSpPr>
        <p:spPr/>
        <p:txBody>
          <a:bodyPr/>
          <a:lstStyle/>
          <a:p>
            <a:r>
              <a:rPr lang="en-US" dirty="0"/>
              <a:t>Receipts Section Overview</a:t>
            </a:r>
          </a:p>
        </p:txBody>
      </p:sp>
      <p:pic>
        <p:nvPicPr>
          <p:cNvPr id="9" name="Content Placeholder 8">
            <a:extLst>
              <a:ext uri="{FF2B5EF4-FFF2-40B4-BE49-F238E27FC236}">
                <a16:creationId xmlns:a16="http://schemas.microsoft.com/office/drawing/2014/main" id="{48C16B7B-2010-43B3-B0B0-20772CC28498}"/>
              </a:ext>
            </a:extLst>
          </p:cNvPr>
          <p:cNvPicPr>
            <a:picLocks noGrp="1" noChangeAspect="1"/>
          </p:cNvPicPr>
          <p:nvPr>
            <p:ph idx="1"/>
          </p:nvPr>
        </p:nvPicPr>
        <p:blipFill>
          <a:blip r:embed="rId3"/>
          <a:stretch>
            <a:fillRect/>
          </a:stretch>
        </p:blipFill>
        <p:spPr>
          <a:xfrm>
            <a:off x="376751" y="2170794"/>
            <a:ext cx="11225174" cy="2686214"/>
          </a:xfrm>
        </p:spPr>
      </p:pic>
    </p:spTree>
    <p:extLst>
      <p:ext uri="{BB962C8B-B14F-4D97-AF65-F5344CB8AC3E}">
        <p14:creationId xmlns:p14="http://schemas.microsoft.com/office/powerpoint/2010/main" val="741784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408303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661259"/>
            <a:ext cx="10515600" cy="4387352"/>
          </a:xfrm>
        </p:spPr>
        <p:txBody>
          <a:bodyPr>
            <a:normAutofit lnSpcReduction="10000"/>
          </a:bodyPr>
          <a:lstStyle/>
          <a:p>
            <a:r>
              <a:rPr lang="en-US" dirty="0"/>
              <a:t>GCA Announcements</a:t>
            </a:r>
          </a:p>
          <a:p>
            <a:pPr lvl="1"/>
            <a:r>
              <a:rPr lang="en-US" dirty="0"/>
              <a:t>Training Grants</a:t>
            </a:r>
          </a:p>
          <a:p>
            <a:pPr lvl="1"/>
            <a:r>
              <a:rPr lang="en-US" dirty="0"/>
              <a:t>GCA ADV Budget Process  </a:t>
            </a:r>
          </a:p>
          <a:p>
            <a:r>
              <a:rPr lang="en-US" dirty="0"/>
              <a:t>Grant Tracker Overview</a:t>
            </a:r>
          </a:p>
          <a:p>
            <a:pPr lvl="1"/>
            <a:r>
              <a:rPr lang="en-US" dirty="0"/>
              <a:t>Intro</a:t>
            </a:r>
          </a:p>
          <a:p>
            <a:pPr lvl="1"/>
            <a:r>
              <a:rPr lang="en-US" dirty="0"/>
              <a:t>Budget Information/Open GT Notes</a:t>
            </a:r>
          </a:p>
          <a:p>
            <a:pPr lvl="1"/>
            <a:r>
              <a:rPr lang="en-US" dirty="0"/>
              <a:t>Financial Information</a:t>
            </a:r>
          </a:p>
          <a:p>
            <a:pPr lvl="1"/>
            <a:r>
              <a:rPr lang="en-US" dirty="0"/>
              <a:t>Contact Information/Reports/eGC1/Notes/EDMS Attachments</a:t>
            </a:r>
          </a:p>
          <a:p>
            <a:pPr lvl="1"/>
            <a:r>
              <a:rPr lang="en-US" dirty="0"/>
              <a:t>Invoices/Receipts</a:t>
            </a:r>
            <a:endParaRPr lang="en-US" b="1" dirty="0"/>
          </a:p>
          <a:p>
            <a:pPr lvl="1"/>
            <a:r>
              <a:rPr lang="en-US" dirty="0"/>
              <a:t>Grant Tracker Etiquette</a:t>
            </a:r>
          </a:p>
          <a:p>
            <a:pPr lvl="1"/>
            <a:r>
              <a:rPr lang="en-US" dirty="0"/>
              <a:t>Closing/Survey </a:t>
            </a:r>
          </a:p>
          <a:p>
            <a:endParaRPr lang="en-US" dirty="0"/>
          </a:p>
        </p:txBody>
      </p:sp>
    </p:spTree>
    <p:extLst>
      <p:ext uri="{BB962C8B-B14F-4D97-AF65-F5344CB8AC3E}">
        <p14:creationId xmlns:p14="http://schemas.microsoft.com/office/powerpoint/2010/main" val="355447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 Tracker Etiquette</a:t>
            </a:r>
          </a:p>
        </p:txBody>
      </p:sp>
      <p:sp>
        <p:nvSpPr>
          <p:cNvPr id="3" name="Subtitle 2"/>
          <p:cNvSpPr>
            <a:spLocks noGrp="1"/>
          </p:cNvSpPr>
          <p:nvPr>
            <p:ph type="subTitle" idx="1"/>
          </p:nvPr>
        </p:nvSpPr>
        <p:spPr/>
        <p:txBody>
          <a:bodyPr/>
          <a:lstStyle/>
          <a:p>
            <a:r>
              <a:rPr lang="en-US" b="1" dirty="0"/>
              <a:t>-</a:t>
            </a:r>
            <a:r>
              <a:rPr lang="en-US" sz="2800" dirty="0">
                <a:solidFill>
                  <a:schemeClr val="tx1"/>
                </a:solidFill>
              </a:rPr>
              <a:t>Austin Campbell-</a:t>
            </a:r>
          </a:p>
        </p:txBody>
      </p:sp>
    </p:spTree>
    <p:extLst>
      <p:ext uri="{BB962C8B-B14F-4D97-AF65-F5344CB8AC3E}">
        <p14:creationId xmlns:p14="http://schemas.microsoft.com/office/powerpoint/2010/main" val="2874688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5" y="201841"/>
            <a:ext cx="11103427" cy="1325563"/>
          </a:xfrm>
        </p:spPr>
        <p:txBody>
          <a:bodyPr/>
          <a:lstStyle/>
          <a:p>
            <a:pPr algn="l"/>
            <a:r>
              <a:rPr lang="en-US" dirty="0"/>
              <a:t>Responding to Grant Tracker Notifications</a:t>
            </a:r>
          </a:p>
        </p:txBody>
      </p:sp>
      <p:sp>
        <p:nvSpPr>
          <p:cNvPr id="3" name="Content Placeholder 2"/>
          <p:cNvSpPr>
            <a:spLocks noGrp="1"/>
          </p:cNvSpPr>
          <p:nvPr>
            <p:ph idx="1"/>
          </p:nvPr>
        </p:nvSpPr>
        <p:spPr>
          <a:xfrm>
            <a:off x="838200" y="1573698"/>
            <a:ext cx="4642608" cy="4351338"/>
          </a:xfrm>
        </p:spPr>
        <p:txBody>
          <a:bodyPr>
            <a:normAutofit fontScale="92500" lnSpcReduction="10000"/>
          </a:bodyPr>
          <a:lstStyle/>
          <a:p>
            <a:r>
              <a:rPr lang="en-US" dirty="0"/>
              <a:t>When a Grant Tracker note is updated, an email is sent out to the contacts listed on that note. </a:t>
            </a:r>
          </a:p>
          <a:p>
            <a:r>
              <a:rPr lang="en-US" dirty="0"/>
              <a:t>Do not respond to this email! </a:t>
            </a:r>
          </a:p>
          <a:p>
            <a:r>
              <a:rPr lang="en-US" dirty="0"/>
              <a:t>When you respond to the email notification, the note goes to the </a:t>
            </a:r>
            <a:r>
              <a:rPr lang="en-US" dirty="0" err="1"/>
              <a:t>gcahelp</a:t>
            </a:r>
            <a:r>
              <a:rPr lang="en-US" dirty="0"/>
              <a:t> inbox. This delays the information from getting to the correct GCA recipient.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808" y="1448099"/>
            <a:ext cx="6096851" cy="4182059"/>
          </a:xfrm>
          <a:prstGeom prst="rect">
            <a:avLst/>
          </a:prstGeom>
        </p:spPr>
      </p:pic>
    </p:spTree>
    <p:extLst>
      <p:ext uri="{BB962C8B-B14F-4D97-AF65-F5344CB8AC3E}">
        <p14:creationId xmlns:p14="http://schemas.microsoft.com/office/powerpoint/2010/main" val="3277859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5" y="365125"/>
            <a:ext cx="11210731" cy="1325563"/>
          </a:xfrm>
        </p:spPr>
        <p:txBody>
          <a:bodyPr/>
          <a:lstStyle/>
          <a:p>
            <a:pPr algn="l"/>
            <a:r>
              <a:rPr lang="en-US" dirty="0"/>
              <a:t>Responding to Grant Tracker Notifications</a:t>
            </a:r>
          </a:p>
        </p:txBody>
      </p:sp>
      <p:sp>
        <p:nvSpPr>
          <p:cNvPr id="5" name="Content Placeholder 4"/>
          <p:cNvSpPr>
            <a:spLocks noGrp="1"/>
          </p:cNvSpPr>
          <p:nvPr>
            <p:ph idx="1"/>
          </p:nvPr>
        </p:nvSpPr>
        <p:spPr>
          <a:xfrm>
            <a:off x="838200" y="2665708"/>
            <a:ext cx="4229746" cy="3376318"/>
          </a:xfrm>
        </p:spPr>
        <p:txBody>
          <a:bodyPr/>
          <a:lstStyle/>
          <a:p>
            <a:r>
              <a:rPr lang="en-US" dirty="0"/>
              <a:t>Select “View in Grant Tracker” to open the note in the Grant Tracker system.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946" y="1690687"/>
            <a:ext cx="6524786" cy="4475595"/>
          </a:xfrm>
          <a:prstGeom prst="rect">
            <a:avLst/>
          </a:prstGeom>
        </p:spPr>
      </p:pic>
    </p:spTree>
    <p:extLst>
      <p:ext uri="{BB962C8B-B14F-4D97-AF65-F5344CB8AC3E}">
        <p14:creationId xmlns:p14="http://schemas.microsoft.com/office/powerpoint/2010/main" val="1246907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7" y="24562"/>
            <a:ext cx="11476653" cy="1325563"/>
          </a:xfrm>
        </p:spPr>
        <p:txBody>
          <a:bodyPr/>
          <a:lstStyle/>
          <a:p>
            <a:pPr algn="l"/>
            <a:r>
              <a:rPr lang="en-US" dirty="0"/>
              <a:t>Responding to Grant Tracker Notifications</a:t>
            </a:r>
          </a:p>
        </p:txBody>
      </p:sp>
      <p:sp>
        <p:nvSpPr>
          <p:cNvPr id="3" name="Content Placeholder 2"/>
          <p:cNvSpPr>
            <a:spLocks noGrp="1"/>
          </p:cNvSpPr>
          <p:nvPr>
            <p:ph idx="1"/>
          </p:nvPr>
        </p:nvSpPr>
        <p:spPr>
          <a:xfrm>
            <a:off x="799002" y="4963945"/>
            <a:ext cx="5764078" cy="1568504"/>
          </a:xfrm>
          <a:solidFill>
            <a:schemeClr val="bg1"/>
          </a:solidFill>
        </p:spPr>
        <p:txBody>
          <a:bodyPr>
            <a:normAutofit/>
          </a:bodyPr>
          <a:lstStyle/>
          <a:p>
            <a:r>
              <a:rPr lang="en-US" sz="2000" dirty="0"/>
              <a:t>Once you have opened the note in Grant Tracker, choose “Update question or Add a file” to submit your response via the Note Edit form.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68" y="1390128"/>
            <a:ext cx="5134692" cy="3353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400" y="1443734"/>
            <a:ext cx="4025876" cy="5250413"/>
          </a:xfrm>
          <a:prstGeom prst="rect">
            <a:avLst/>
          </a:prstGeom>
        </p:spPr>
      </p:pic>
      <p:sp>
        <p:nvSpPr>
          <p:cNvPr id="8" name="Right Arrow 7"/>
          <p:cNvSpPr/>
          <p:nvPr/>
        </p:nvSpPr>
        <p:spPr>
          <a:xfrm>
            <a:off x="5117206" y="2877865"/>
            <a:ext cx="1472339" cy="449451"/>
          </a:xfrm>
          <a:prstGeom prst="rightArrow">
            <a:avLst/>
          </a:prstGeom>
          <a:solidFill>
            <a:srgbClr val="4A2D82"/>
          </a:solidFill>
          <a:ln>
            <a:solidFill>
              <a:srgbClr val="4A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28785" y="1299498"/>
            <a:ext cx="4324027" cy="3534528"/>
          </a:xfrm>
          <a:prstGeom prst="roundRect">
            <a:avLst/>
          </a:prstGeom>
          <a:noFill/>
          <a:ln>
            <a:solidFill>
              <a:srgbClr val="4A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881249" y="1299498"/>
            <a:ext cx="4324027" cy="5394650"/>
          </a:xfrm>
          <a:prstGeom prst="roundRect">
            <a:avLst/>
          </a:prstGeom>
          <a:noFill/>
          <a:ln>
            <a:solidFill>
              <a:srgbClr val="4A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672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7" y="33881"/>
            <a:ext cx="11341359" cy="1325563"/>
          </a:xfrm>
        </p:spPr>
        <p:txBody>
          <a:bodyPr/>
          <a:lstStyle/>
          <a:p>
            <a:pPr algn="l"/>
            <a:r>
              <a:rPr lang="en-US" dirty="0"/>
              <a:t>Responding to Grant Tracker Notifications</a:t>
            </a:r>
          </a:p>
        </p:txBody>
      </p:sp>
      <p:sp>
        <p:nvSpPr>
          <p:cNvPr id="3" name="Content Placeholder 2"/>
          <p:cNvSpPr>
            <a:spLocks noGrp="1"/>
          </p:cNvSpPr>
          <p:nvPr>
            <p:ph idx="1"/>
          </p:nvPr>
        </p:nvSpPr>
        <p:spPr>
          <a:xfrm>
            <a:off x="838200" y="1518541"/>
            <a:ext cx="6213529" cy="4965506"/>
          </a:xfrm>
          <a:solidFill>
            <a:schemeClr val="bg1"/>
          </a:solidFill>
        </p:spPr>
        <p:txBody>
          <a:bodyPr>
            <a:normAutofit fontScale="92500" lnSpcReduction="10000"/>
          </a:bodyPr>
          <a:lstStyle/>
          <a:p>
            <a:r>
              <a:rPr lang="en-US" dirty="0"/>
              <a:t>If editing a Grant Tracker note, confirm you are included in the email or cc list. </a:t>
            </a:r>
          </a:p>
          <a:p>
            <a:pPr lvl="1"/>
            <a:r>
              <a:rPr lang="en-US" dirty="0"/>
              <a:t>If you edit a note and are not on either list, you will not receive email notifications when the note has been updated. </a:t>
            </a:r>
          </a:p>
          <a:p>
            <a:pPr lvl="1"/>
            <a:r>
              <a:rPr lang="en-US" dirty="0"/>
              <a:t>This can delay getting information to/from your department. </a:t>
            </a:r>
          </a:p>
          <a:p>
            <a:pPr lvl="2"/>
            <a:r>
              <a:rPr lang="en-US" dirty="0"/>
              <a:t>Example: PI receives email notification regarding a Grant Tracker note and forwards it to you. You will still be able to view and edit the note in Grant Tracker, but you will not automatically be alerted when GCA responds. </a:t>
            </a:r>
          </a:p>
          <a:p>
            <a:pPr lvl="1"/>
            <a:r>
              <a:rPr lang="en-US" dirty="0"/>
              <a:t>Emails can be added to the cc line in the Note Edit form.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83" y="1518541"/>
            <a:ext cx="3807417" cy="4965506"/>
          </a:xfrm>
          <a:prstGeom prst="rect">
            <a:avLst/>
          </a:prstGeom>
        </p:spPr>
      </p:pic>
      <p:sp>
        <p:nvSpPr>
          <p:cNvPr id="5" name="Rounded Rectangle 4"/>
          <p:cNvSpPr/>
          <p:nvPr/>
        </p:nvSpPr>
        <p:spPr>
          <a:xfrm>
            <a:off x="7277100" y="1303969"/>
            <a:ext cx="4324027" cy="5394650"/>
          </a:xfrm>
          <a:prstGeom prst="roundRect">
            <a:avLst/>
          </a:prstGeom>
          <a:noFill/>
          <a:ln>
            <a:solidFill>
              <a:srgbClr val="4A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308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30"/>
            <a:ext cx="10515600" cy="1325563"/>
          </a:xfrm>
        </p:spPr>
        <p:txBody>
          <a:bodyPr/>
          <a:lstStyle/>
          <a:p>
            <a:r>
              <a:rPr lang="en-US" dirty="0"/>
              <a:t>New Grant Tracker Notes</a:t>
            </a:r>
          </a:p>
        </p:txBody>
      </p:sp>
      <p:sp>
        <p:nvSpPr>
          <p:cNvPr id="3" name="Content Placeholder 2"/>
          <p:cNvSpPr>
            <a:spLocks noGrp="1"/>
          </p:cNvSpPr>
          <p:nvPr>
            <p:ph idx="1"/>
          </p:nvPr>
        </p:nvSpPr>
        <p:spPr>
          <a:xfrm>
            <a:off x="838200" y="1271785"/>
            <a:ext cx="10515600" cy="5277172"/>
          </a:xfrm>
          <a:solidFill>
            <a:schemeClr val="bg1"/>
          </a:solidFill>
        </p:spPr>
        <p:txBody>
          <a:bodyPr>
            <a:normAutofit fontScale="92500" lnSpcReduction="20000"/>
          </a:bodyPr>
          <a:lstStyle/>
          <a:p>
            <a:r>
              <a:rPr lang="en-US" dirty="0"/>
              <a:t>If GCA opens a Grant Tracker note requiring a response from your department, do not open a new Grant Tracker note to respond.</a:t>
            </a:r>
          </a:p>
          <a:p>
            <a:pPr lvl="1"/>
            <a:r>
              <a:rPr lang="en-US" dirty="0"/>
              <a:t>Please update the Grant Tracker note opened by GCA for that issue. </a:t>
            </a:r>
          </a:p>
          <a:p>
            <a:pPr lvl="1"/>
            <a:r>
              <a:rPr lang="en-US" dirty="0"/>
              <a:t>New notes are triaged by the GA team. Opening a new Grant Tracker duplicates and/or creates additional work, delaying your response reaching the requestor.</a:t>
            </a:r>
          </a:p>
          <a:p>
            <a:r>
              <a:rPr lang="en-US" dirty="0"/>
              <a:t>New Grant Tracker notes should only be submitted for new issues.</a:t>
            </a:r>
          </a:p>
          <a:p>
            <a:pPr lvl="1"/>
            <a:r>
              <a:rPr lang="en-US" dirty="0"/>
              <a:t>A new note is still appropriate if something similar was requested before, but the prior note was completed.</a:t>
            </a:r>
          </a:p>
          <a:p>
            <a:pPr lvl="2"/>
            <a:r>
              <a:rPr lang="en-US" dirty="0"/>
              <a:t>Example: An org code change is requested in June, but the org code needs to be changed again. </a:t>
            </a:r>
            <a:r>
              <a:rPr lang="en-US" b="1" dirty="0"/>
              <a:t>Do not re-open the old note—start a new note</a:t>
            </a:r>
            <a:r>
              <a:rPr lang="en-US" dirty="0"/>
              <a:t>.</a:t>
            </a:r>
          </a:p>
          <a:p>
            <a:pPr lvl="2"/>
            <a:r>
              <a:rPr lang="en-US" dirty="0"/>
              <a:t>Example: Grant Tracker note was completed regarding an interim financial report for the period ending 6/31. GCA submits a new Grant Tracker note for information for the upcoming interim financial report. </a:t>
            </a:r>
            <a:r>
              <a:rPr lang="en-US" b="1" dirty="0"/>
              <a:t>Respond to the recent, open note with the required information—do not start a new note or respond to the prior, completed note.</a:t>
            </a:r>
          </a:p>
          <a:p>
            <a:pPr lvl="2"/>
            <a:r>
              <a:rPr lang="en-US" dirty="0"/>
              <a:t>Example: Budget status change was requested changing the budget to status 3. Your department would like to re-open the budget to status 1—</a:t>
            </a:r>
            <a:r>
              <a:rPr lang="en-US" b="1" dirty="0"/>
              <a:t>send a new note, do not re-open the prior note</a:t>
            </a:r>
            <a:r>
              <a:rPr lang="en-US" dirty="0"/>
              <a:t> which requested status 3.</a:t>
            </a:r>
          </a:p>
        </p:txBody>
      </p:sp>
    </p:spTree>
    <p:extLst>
      <p:ext uri="{BB962C8B-B14F-4D97-AF65-F5344CB8AC3E}">
        <p14:creationId xmlns:p14="http://schemas.microsoft.com/office/powerpoint/2010/main" val="83131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2"/>
            <a:ext cx="10515600" cy="1325563"/>
          </a:xfrm>
        </p:spPr>
        <p:txBody>
          <a:bodyPr/>
          <a:lstStyle/>
          <a:p>
            <a:r>
              <a:rPr lang="en-US" dirty="0"/>
              <a:t>Re-Opening Grant Tracker Notes</a:t>
            </a:r>
          </a:p>
        </p:txBody>
      </p:sp>
      <p:sp>
        <p:nvSpPr>
          <p:cNvPr id="3" name="Content Placeholder 2"/>
          <p:cNvSpPr>
            <a:spLocks noGrp="1"/>
          </p:cNvSpPr>
          <p:nvPr>
            <p:ph idx="1"/>
          </p:nvPr>
        </p:nvSpPr>
        <p:spPr>
          <a:xfrm>
            <a:off x="838200" y="1296452"/>
            <a:ext cx="10515600" cy="4854144"/>
          </a:xfrm>
          <a:solidFill>
            <a:schemeClr val="bg1"/>
          </a:solidFill>
        </p:spPr>
        <p:txBody>
          <a:bodyPr>
            <a:normAutofit fontScale="92500" lnSpcReduction="20000"/>
          </a:bodyPr>
          <a:lstStyle/>
          <a:p>
            <a:r>
              <a:rPr lang="en-US" dirty="0"/>
              <a:t>Grant Tracker notes are marked “completed” when the issue has been resolved, however there are occasions where re-opening a Grant Tracker note may be appropriate.</a:t>
            </a:r>
          </a:p>
          <a:p>
            <a:pPr lvl="1"/>
            <a:r>
              <a:rPr lang="en-US" dirty="0"/>
              <a:t>Example: Your department request an org code change. The note is marked completed, but the wrong org code was entered into the system. </a:t>
            </a:r>
            <a:r>
              <a:rPr lang="en-US" b="1" dirty="0"/>
              <a:t>The note should be re-opened</a:t>
            </a:r>
            <a:r>
              <a:rPr lang="en-US" dirty="0"/>
              <a:t> to notify us of the error so we can make the correction. </a:t>
            </a:r>
          </a:p>
          <a:p>
            <a:pPr lvl="1"/>
            <a:r>
              <a:rPr lang="en-US" dirty="0"/>
              <a:t>Example: GCA sends Grant Tracker notes to campus regarding unbilled milestones/deliverables, which are automatically marked completed. If your department has completed the deliverable and needs to let GCA know to bill, your department should </a:t>
            </a:r>
            <a:r>
              <a:rPr lang="en-US" b="1" dirty="0"/>
              <a:t>re-open that note to provide an update </a:t>
            </a:r>
            <a:r>
              <a:rPr lang="en-US" dirty="0"/>
              <a:t>(instead of sending a new request). </a:t>
            </a:r>
          </a:p>
          <a:p>
            <a:pPr lvl="2"/>
            <a:r>
              <a:rPr lang="en-US" dirty="0"/>
              <a:t>However, once GCA has billed for that specific deliverable and the request is updated and completed, you should not re-open that note to ask us to bill for another deliverable. </a:t>
            </a:r>
          </a:p>
          <a:p>
            <a:pPr lvl="2"/>
            <a:r>
              <a:rPr lang="en-US" dirty="0"/>
              <a:t>Example: GCA sends a reminder regarding unbilled deliverable A. Your department lets us know it has been met. Invoice is issued and the note is updated/marked completed. </a:t>
            </a:r>
            <a:r>
              <a:rPr lang="en-US" b="1" dirty="0"/>
              <a:t>Do not re-open the same note</a:t>
            </a:r>
            <a:r>
              <a:rPr lang="en-US" dirty="0"/>
              <a:t> to ask us to bill for deliverable B. If there is not a note for deliverable B yet, you would want to </a:t>
            </a:r>
            <a:r>
              <a:rPr lang="en-US" b="1" dirty="0"/>
              <a:t>submit a new note</a:t>
            </a:r>
            <a:r>
              <a:rPr lang="en-US" dirty="0"/>
              <a:t>. </a:t>
            </a:r>
          </a:p>
        </p:txBody>
      </p:sp>
    </p:spTree>
    <p:extLst>
      <p:ext uri="{BB962C8B-B14F-4D97-AF65-F5344CB8AC3E}">
        <p14:creationId xmlns:p14="http://schemas.microsoft.com/office/powerpoint/2010/main" val="2328864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Re-Opening Grant Tracker Notes</a:t>
            </a:r>
          </a:p>
        </p:txBody>
      </p:sp>
      <p:sp>
        <p:nvSpPr>
          <p:cNvPr id="3" name="Content Placeholder 2"/>
          <p:cNvSpPr>
            <a:spLocks noGrp="1"/>
          </p:cNvSpPr>
          <p:nvPr>
            <p:ph idx="1"/>
          </p:nvPr>
        </p:nvSpPr>
        <p:spPr>
          <a:xfrm>
            <a:off x="838200" y="1813301"/>
            <a:ext cx="10515600" cy="3332136"/>
          </a:xfrm>
        </p:spPr>
        <p:txBody>
          <a:bodyPr>
            <a:normAutofit/>
          </a:bodyPr>
          <a:lstStyle/>
          <a:p>
            <a:r>
              <a:rPr lang="en-US" dirty="0"/>
              <a:t>Questions that have been completed for 90 days or longer cannot be modified.</a:t>
            </a:r>
          </a:p>
          <a:p>
            <a:r>
              <a:rPr lang="en-US" dirty="0"/>
              <a:t>If a Grant Tracker note should be re-opened, but the 90-day window has passed, it is appropriate to submit a </a:t>
            </a:r>
            <a:r>
              <a:rPr lang="en-US" b="1" dirty="0"/>
              <a:t>new</a:t>
            </a:r>
            <a:r>
              <a:rPr lang="en-US" dirty="0"/>
              <a:t> note. </a:t>
            </a:r>
          </a:p>
          <a:p>
            <a:pPr lvl="1"/>
            <a:r>
              <a:rPr lang="en-US" dirty="0"/>
              <a:t>Grant Tracker will notify you the 90-day window has passed and prompt you to create a new question.</a:t>
            </a:r>
          </a:p>
        </p:txBody>
      </p:sp>
      <p:pic>
        <p:nvPicPr>
          <p:cNvPr id="6" name="Picture 5"/>
          <p:cNvPicPr>
            <a:picLocks noChangeAspect="1"/>
          </p:cNvPicPr>
          <p:nvPr/>
        </p:nvPicPr>
        <p:blipFill>
          <a:blip r:embed="rId2"/>
          <a:stretch>
            <a:fillRect/>
          </a:stretch>
        </p:blipFill>
        <p:spPr>
          <a:xfrm>
            <a:off x="374683" y="4896191"/>
            <a:ext cx="11442633" cy="743718"/>
          </a:xfrm>
          <a:prstGeom prst="rect">
            <a:avLst/>
          </a:prstGeom>
        </p:spPr>
      </p:pic>
      <p:sp>
        <p:nvSpPr>
          <p:cNvPr id="7" name="Rounded Rectangle 6"/>
          <p:cNvSpPr/>
          <p:nvPr/>
        </p:nvSpPr>
        <p:spPr>
          <a:xfrm>
            <a:off x="374683" y="5047622"/>
            <a:ext cx="11442632" cy="592287"/>
          </a:xfrm>
          <a:prstGeom prst="roundRect">
            <a:avLst/>
          </a:prstGeom>
          <a:noFill/>
          <a:ln>
            <a:solidFill>
              <a:srgbClr val="4A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69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Requests</a:t>
            </a:r>
          </a:p>
        </p:txBody>
      </p:sp>
      <p:sp>
        <p:nvSpPr>
          <p:cNvPr id="3" name="Content Placeholder 2"/>
          <p:cNvSpPr>
            <a:spLocks noGrp="1"/>
          </p:cNvSpPr>
          <p:nvPr>
            <p:ph idx="1"/>
          </p:nvPr>
        </p:nvSpPr>
        <p:spPr/>
        <p:txBody>
          <a:bodyPr/>
          <a:lstStyle/>
          <a:p>
            <a:r>
              <a:rPr lang="en-US" dirty="0"/>
              <a:t>Please choose one method (Grant Tracker or email) when sending a request to GCA.</a:t>
            </a:r>
          </a:p>
          <a:p>
            <a:r>
              <a:rPr lang="en-US" dirty="0"/>
              <a:t>The Grant Analyst receiving the email request may not be the same Grant Analyst receiving the Grant Tracker note. </a:t>
            </a:r>
          </a:p>
          <a:p>
            <a:pPr lvl="1"/>
            <a:r>
              <a:rPr lang="en-US" dirty="0"/>
              <a:t>This causes confusion and duplication of work</a:t>
            </a:r>
          </a:p>
          <a:p>
            <a:r>
              <a:rPr lang="en-US" dirty="0"/>
              <a:t>If you must send an email that is related to an open Grant Tracker note, please reference the note and/or Grant Analyst you have been working with.</a:t>
            </a:r>
          </a:p>
          <a:p>
            <a:endParaRPr lang="en-US" dirty="0"/>
          </a:p>
        </p:txBody>
      </p:sp>
    </p:spTree>
    <p:extLst>
      <p:ext uri="{BB962C8B-B14F-4D97-AF65-F5344CB8AC3E}">
        <p14:creationId xmlns:p14="http://schemas.microsoft.com/office/powerpoint/2010/main" val="3226339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Tracker Etiquette - Key Takeaways</a:t>
            </a:r>
          </a:p>
        </p:txBody>
      </p:sp>
      <p:sp>
        <p:nvSpPr>
          <p:cNvPr id="3" name="Content Placeholder 2"/>
          <p:cNvSpPr>
            <a:spLocks noGrp="1"/>
          </p:cNvSpPr>
          <p:nvPr>
            <p:ph idx="1"/>
          </p:nvPr>
        </p:nvSpPr>
        <p:spPr/>
        <p:txBody>
          <a:bodyPr/>
          <a:lstStyle/>
          <a:p>
            <a:r>
              <a:rPr lang="en-US" dirty="0"/>
              <a:t>When Grant Tracker notes are updated or submitted correctly, the risk of duplicate work and delay in the transmittal of information is reduced. </a:t>
            </a:r>
          </a:p>
          <a:p>
            <a:r>
              <a:rPr lang="en-US" dirty="0"/>
              <a:t>Grant Tracker notes help GCA and your department by keeping communication in a central place. It is much easier to research and understand the budget’s story if request-specific information is stored within that note. </a:t>
            </a:r>
          </a:p>
          <a:p>
            <a:r>
              <a:rPr lang="en-US" dirty="0"/>
              <a:t>Please do not send the same request via email and Grant Tracker.</a:t>
            </a:r>
          </a:p>
          <a:p>
            <a:endParaRPr lang="en-US" dirty="0"/>
          </a:p>
        </p:txBody>
      </p:sp>
    </p:spTree>
    <p:extLst>
      <p:ext uri="{BB962C8B-B14F-4D97-AF65-F5344CB8AC3E}">
        <p14:creationId xmlns:p14="http://schemas.microsoft.com/office/powerpoint/2010/main" val="38153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GCA Announcements</a:t>
            </a:r>
          </a:p>
        </p:txBody>
      </p:sp>
      <p:sp>
        <p:nvSpPr>
          <p:cNvPr id="3" name="Subtitle 2"/>
          <p:cNvSpPr>
            <a:spLocks noGrp="1"/>
          </p:cNvSpPr>
          <p:nvPr>
            <p:ph type="subTitle" idx="1"/>
          </p:nvPr>
        </p:nvSpPr>
        <p:spPr>
          <a:xfrm>
            <a:off x="342900" y="3602038"/>
            <a:ext cx="7558088" cy="1655762"/>
          </a:xfrm>
        </p:spPr>
        <p:txBody>
          <a:bodyPr>
            <a:normAutofit/>
          </a:bodyPr>
          <a:lstStyle/>
          <a:p>
            <a:r>
              <a:rPr lang="en-US" sz="2800" dirty="0"/>
              <a:t>-</a:t>
            </a:r>
            <a:r>
              <a:rPr lang="en-US" sz="2800" dirty="0">
                <a:solidFill>
                  <a:schemeClr val="tx1"/>
                </a:solidFill>
              </a:rPr>
              <a:t>Azalea Vasquez</a:t>
            </a:r>
            <a:r>
              <a:rPr lang="en-US" sz="2800" dirty="0"/>
              <a:t>- </a:t>
            </a:r>
          </a:p>
        </p:txBody>
      </p:sp>
    </p:spTree>
    <p:extLst>
      <p:ext uri="{BB962C8B-B14F-4D97-AF65-F5344CB8AC3E}">
        <p14:creationId xmlns:p14="http://schemas.microsoft.com/office/powerpoint/2010/main" val="395581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2187355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descr="SmartArt graphic of Linear Venn">
            <a:extLst>
              <a:ext uri="{FF2B5EF4-FFF2-40B4-BE49-F238E27FC236}">
                <a16:creationId xmlns:a16="http://schemas.microsoft.com/office/drawing/2014/main" id="{2A1099A9-7898-E54F-BE1A-0E468D8CEA8B}"/>
              </a:ext>
            </a:extLst>
          </p:cNvPr>
          <p:cNvGraphicFramePr>
            <a:graphicFrameLocks noGrp="1"/>
          </p:cNvGraphicFramePr>
          <p:nvPr>
            <p:ph idx="1"/>
            <p:extLst>
              <p:ext uri="{D42A27DB-BD31-4B8C-83A1-F6EECF244321}">
                <p14:modId xmlns:p14="http://schemas.microsoft.com/office/powerpoint/2010/main" val="1237847750"/>
              </p:ext>
            </p:extLst>
          </p:nvPr>
        </p:nvGraphicFramePr>
        <p:xfrm>
          <a:off x="3056731" y="1329266"/>
          <a:ext cx="6078538" cy="226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F4E94C0-0A51-6C41-B1ED-E95AC84C23D7}"/>
              </a:ext>
            </a:extLst>
          </p:cNvPr>
          <p:cNvSpPr>
            <a:spLocks noGrp="1"/>
          </p:cNvSpPr>
          <p:nvPr>
            <p:ph type="title"/>
          </p:nvPr>
        </p:nvSpPr>
        <p:spPr>
          <a:xfrm>
            <a:off x="838200" y="170389"/>
            <a:ext cx="10515600" cy="1325563"/>
          </a:xfrm>
        </p:spPr>
        <p:txBody>
          <a:bodyPr/>
          <a:lstStyle/>
          <a:p>
            <a:r>
              <a:rPr lang="en-US" dirty="0">
                <a:sym typeface="Bodoni SvtyTwo ITC TT-Book"/>
              </a:rPr>
              <a:t>Future Forum</a:t>
            </a:r>
            <a:endParaRPr lang="en-US" dirty="0"/>
          </a:p>
        </p:txBody>
      </p:sp>
      <p:sp>
        <p:nvSpPr>
          <p:cNvPr id="3" name="TextBox 2"/>
          <p:cNvSpPr txBox="1"/>
          <p:nvPr/>
        </p:nvSpPr>
        <p:spPr>
          <a:xfrm>
            <a:off x="1274618" y="3879332"/>
            <a:ext cx="9642764" cy="1384995"/>
          </a:xfrm>
          <a:prstGeom prst="rect">
            <a:avLst/>
          </a:prstGeom>
          <a:noFill/>
        </p:spPr>
        <p:txBody>
          <a:bodyPr wrap="square" rtlCol="0">
            <a:spAutoFit/>
          </a:bodyPr>
          <a:lstStyle/>
          <a:p>
            <a:pPr algn="ctr"/>
            <a:r>
              <a:rPr lang="en-US" sz="2800" dirty="0">
                <a:hlinkClick r:id="rId7"/>
              </a:rPr>
              <a:t>https://finance.uw.edu/gca/training-outreach/gca-forum</a:t>
            </a:r>
            <a:endParaRPr lang="en-US" sz="2800" dirty="0"/>
          </a:p>
          <a:p>
            <a:pPr algn="ctr"/>
            <a:endParaRPr lang="en-US" sz="2800" dirty="0"/>
          </a:p>
          <a:p>
            <a:pPr algn="ctr"/>
            <a:r>
              <a:rPr lang="en-US" sz="2800" dirty="0"/>
              <a:t>Survey about today’s forum will be sent out soon!</a:t>
            </a:r>
          </a:p>
        </p:txBody>
      </p:sp>
    </p:spTree>
    <p:extLst>
      <p:ext uri="{BB962C8B-B14F-4D97-AF65-F5344CB8AC3E}">
        <p14:creationId xmlns:p14="http://schemas.microsoft.com/office/powerpoint/2010/main" val="120999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67FFD-EEBA-0F43-9CCE-29C860613EC9}"/>
              </a:ext>
            </a:extLst>
          </p:cNvPr>
          <p:cNvSpPr>
            <a:spLocks noGrp="1"/>
          </p:cNvSpPr>
          <p:nvPr>
            <p:ph type="title"/>
          </p:nvPr>
        </p:nvSpPr>
        <p:spPr>
          <a:xfrm>
            <a:off x="838200" y="161935"/>
            <a:ext cx="10515600" cy="1325563"/>
          </a:xfrm>
        </p:spPr>
        <p:txBody>
          <a:bodyPr/>
          <a:lstStyle/>
          <a:p>
            <a:r>
              <a:rPr lang="en-US" dirty="0"/>
              <a:t>Contact Us</a:t>
            </a:r>
          </a:p>
        </p:txBody>
      </p:sp>
      <p:graphicFrame>
        <p:nvGraphicFramePr>
          <p:cNvPr id="4" name="Content Placeholder 2" descr="SmartArt Placeholder - Contact List">
            <a:extLst>
              <a:ext uri="{FF2B5EF4-FFF2-40B4-BE49-F238E27FC236}">
                <a16:creationId xmlns:a16="http://schemas.microsoft.com/office/drawing/2014/main" id="{0188F943-8FD7-DF4B-B294-76C5998AC603}"/>
              </a:ext>
            </a:extLst>
          </p:cNvPr>
          <p:cNvGraphicFramePr>
            <a:graphicFrameLocks/>
          </p:cNvGraphicFramePr>
          <p:nvPr>
            <p:extLst>
              <p:ext uri="{D42A27DB-BD31-4B8C-83A1-F6EECF244321}">
                <p14:modId xmlns:p14="http://schemas.microsoft.com/office/powerpoint/2010/main" val="1091845688"/>
              </p:ext>
            </p:extLst>
          </p:nvPr>
        </p:nvGraphicFramePr>
        <p:xfrm>
          <a:off x="1062568" y="1440932"/>
          <a:ext cx="10058400" cy="4375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948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4888" y="1778000"/>
            <a:ext cx="4162224" cy="3840480"/>
          </a:xfrm>
          <a:prstGeom prst="rect">
            <a:avLst/>
          </a:prstGeom>
        </p:spPr>
      </p:pic>
    </p:spTree>
    <p:extLst>
      <p:ext uri="{BB962C8B-B14F-4D97-AF65-F5344CB8AC3E}">
        <p14:creationId xmlns:p14="http://schemas.microsoft.com/office/powerpoint/2010/main" val="267521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Grants</a:t>
            </a:r>
          </a:p>
        </p:txBody>
      </p:sp>
      <p:sp>
        <p:nvSpPr>
          <p:cNvPr id="3" name="Content Placeholder 2"/>
          <p:cNvSpPr>
            <a:spLocks noGrp="1"/>
          </p:cNvSpPr>
          <p:nvPr>
            <p:ph idx="1"/>
          </p:nvPr>
        </p:nvSpPr>
        <p:spPr/>
        <p:txBody>
          <a:bodyPr>
            <a:normAutofit/>
          </a:bodyPr>
          <a:lstStyle/>
          <a:p>
            <a:r>
              <a:rPr lang="en-US" dirty="0"/>
              <a:t>After GCA reconciles your Training Grant you may receive a communication from us via GrantTracker about the following</a:t>
            </a:r>
          </a:p>
          <a:p>
            <a:pPr lvl="1"/>
            <a:r>
              <a:rPr lang="en-US" dirty="0"/>
              <a:t>Discrepancies discovered during the reconciliation process that require resolution</a:t>
            </a:r>
          </a:p>
          <a:p>
            <a:pPr lvl="1"/>
            <a:r>
              <a:rPr lang="en-US" dirty="0"/>
              <a:t>Reviewing the draft Outstanding Trainee Obligations (OTO) we created</a:t>
            </a:r>
          </a:p>
          <a:p>
            <a:pPr lvl="1"/>
            <a:r>
              <a:rPr lang="en-US" dirty="0"/>
              <a:t>Balance of Funds available for tuition obligation</a:t>
            </a:r>
          </a:p>
          <a:p>
            <a:pPr lvl="1"/>
            <a:r>
              <a:rPr lang="en-US" dirty="0"/>
              <a:t>The deficit balance and transfer options</a:t>
            </a:r>
          </a:p>
          <a:p>
            <a:endParaRPr lang="en-US" dirty="0"/>
          </a:p>
        </p:txBody>
      </p:sp>
    </p:spTree>
    <p:extLst>
      <p:ext uri="{BB962C8B-B14F-4D97-AF65-F5344CB8AC3E}">
        <p14:creationId xmlns:p14="http://schemas.microsoft.com/office/powerpoint/2010/main" val="324573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Grants</a:t>
            </a:r>
          </a:p>
        </p:txBody>
      </p:sp>
      <p:sp>
        <p:nvSpPr>
          <p:cNvPr id="3" name="Content Placeholder 2"/>
          <p:cNvSpPr>
            <a:spLocks noGrp="1"/>
          </p:cNvSpPr>
          <p:nvPr>
            <p:ph idx="1"/>
          </p:nvPr>
        </p:nvSpPr>
        <p:spPr/>
        <p:txBody>
          <a:bodyPr>
            <a:normAutofit/>
          </a:bodyPr>
          <a:lstStyle/>
          <a:p>
            <a:r>
              <a:rPr lang="en-US" dirty="0"/>
              <a:t>Please help us submit your report on time</a:t>
            </a:r>
          </a:p>
          <a:p>
            <a:pPr lvl="1"/>
            <a:r>
              <a:rPr lang="en-US" dirty="0"/>
              <a:t>Make any stipend corrections as necessary</a:t>
            </a:r>
          </a:p>
          <a:p>
            <a:pPr lvl="1"/>
            <a:r>
              <a:rPr lang="en-US" dirty="0"/>
              <a:t>Remove any unallowable expenditures</a:t>
            </a:r>
          </a:p>
          <a:p>
            <a:pPr lvl="1"/>
            <a:r>
              <a:rPr lang="en-US" dirty="0"/>
              <a:t>Review the OTO’s</a:t>
            </a:r>
          </a:p>
          <a:p>
            <a:pPr lvl="2">
              <a:buFont typeface="Courier New" panose="02070309020205020404" pitchFamily="49" charset="0"/>
              <a:buChar char="o"/>
            </a:pPr>
            <a:r>
              <a:rPr lang="en-US" dirty="0"/>
              <a:t>Obligate tuition for the continuation year</a:t>
            </a:r>
          </a:p>
          <a:p>
            <a:pPr lvl="2">
              <a:buFont typeface="Courier New" panose="02070309020205020404" pitchFamily="49" charset="0"/>
              <a:buChar char="o"/>
            </a:pPr>
            <a:r>
              <a:rPr lang="en-US" dirty="0"/>
              <a:t>Submit completed OTO form to GCA via Grant Tracker</a:t>
            </a:r>
          </a:p>
          <a:p>
            <a:pPr lvl="1"/>
            <a:r>
              <a:rPr lang="en-US" dirty="0"/>
              <a:t>Provide a budget number for a deficit transfer</a:t>
            </a:r>
          </a:p>
          <a:p>
            <a:endParaRPr lang="en-US" dirty="0"/>
          </a:p>
        </p:txBody>
      </p:sp>
    </p:spTree>
    <p:extLst>
      <p:ext uri="{BB962C8B-B14F-4D97-AF65-F5344CB8AC3E}">
        <p14:creationId xmlns:p14="http://schemas.microsoft.com/office/powerpoint/2010/main" val="182401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GCA ADV Budget Process</a:t>
            </a:r>
          </a:p>
        </p:txBody>
      </p:sp>
      <p:sp>
        <p:nvSpPr>
          <p:cNvPr id="3" name="Content Placeholder 2"/>
          <p:cNvSpPr>
            <a:spLocks noGrp="1"/>
          </p:cNvSpPr>
          <p:nvPr>
            <p:ph idx="1"/>
          </p:nvPr>
        </p:nvSpPr>
        <p:spPr/>
        <p:txBody>
          <a:bodyPr/>
          <a:lstStyle/>
          <a:p>
            <a:pPr marL="0" indent="0">
              <a:buNone/>
            </a:pPr>
            <a:r>
              <a:rPr lang="en-US" dirty="0"/>
              <a:t>The new Advance Budget request process no longer requires a specific dollar amount associated with an Advance request. </a:t>
            </a:r>
          </a:p>
          <a:p>
            <a:pPr marL="0" indent="0">
              <a:buNone/>
            </a:pPr>
            <a:endParaRPr lang="en-US" dirty="0"/>
          </a:p>
          <a:p>
            <a:pPr marL="0" indent="0">
              <a:buNone/>
            </a:pPr>
            <a:r>
              <a:rPr lang="en-US" dirty="0"/>
              <a:t>However GCA allocates $1 to object code 36-00 for all non-FOP 11 Advance budgets. </a:t>
            </a:r>
          </a:p>
          <a:p>
            <a:pPr marL="0" indent="0">
              <a:buNone/>
            </a:pPr>
            <a:endParaRPr lang="en-US" dirty="0"/>
          </a:p>
          <a:p>
            <a:pPr marL="0" indent="0">
              <a:buNone/>
            </a:pPr>
            <a:r>
              <a:rPr lang="en-US" dirty="0"/>
              <a:t>Why is GCA doing this?</a:t>
            </a:r>
          </a:p>
        </p:txBody>
      </p:sp>
    </p:spTree>
    <p:extLst>
      <p:ext uri="{BB962C8B-B14F-4D97-AF65-F5344CB8AC3E}">
        <p14:creationId xmlns:p14="http://schemas.microsoft.com/office/powerpoint/2010/main" val="42023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GCA ADV Budget Process</a:t>
            </a:r>
          </a:p>
        </p:txBody>
      </p:sp>
      <p:sp>
        <p:nvSpPr>
          <p:cNvPr id="3" name="Content Placeholder 2"/>
          <p:cNvSpPr>
            <a:spLocks noGrp="1"/>
          </p:cNvSpPr>
          <p:nvPr>
            <p:ph idx="1"/>
          </p:nvPr>
        </p:nvSpPr>
        <p:spPr/>
        <p:txBody>
          <a:bodyPr/>
          <a:lstStyle/>
          <a:p>
            <a:pPr marL="0" indent="0">
              <a:buNone/>
            </a:pPr>
            <a:r>
              <a:rPr lang="en-US" dirty="0"/>
              <a:t>GCA’s systems and databases utilize a $1 allocation in object code 36-00 to flag Advance budgets and exclude them from reports (like LOC draw reports) and specific automated actions (like auto generated financial reports). </a:t>
            </a:r>
          </a:p>
          <a:p>
            <a:pPr marL="0" indent="0">
              <a:buNone/>
            </a:pPr>
            <a:endParaRPr lang="en-US" dirty="0"/>
          </a:p>
          <a:p>
            <a:pPr marL="0" indent="0">
              <a:buNone/>
            </a:pPr>
            <a:r>
              <a:rPr lang="en-US" dirty="0"/>
              <a:t>This $1 allocation will be removed by GCA upon receipt of a fully executed award agreement, which effectively takes the budget out of advance status. </a:t>
            </a:r>
          </a:p>
        </p:txBody>
      </p:sp>
    </p:spTree>
    <p:extLst>
      <p:ext uri="{BB962C8B-B14F-4D97-AF65-F5344CB8AC3E}">
        <p14:creationId xmlns:p14="http://schemas.microsoft.com/office/powerpoint/2010/main" val="382481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2D914A-2389-4232-84CE-FE2BBB07DB94}" vid="{3238DBD7-C34F-40EA-A3D0-2416A51C84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Colorful-Shapes-PowerPoint-Template</Template>
  <TotalTime>792</TotalTime>
  <Words>2099</Words>
  <Application>Microsoft Office PowerPoint</Application>
  <PresentationFormat>Widescreen</PresentationFormat>
  <Paragraphs>247</Paragraphs>
  <Slides>53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Bodoni SvtyTwo ITC TT-Book</vt:lpstr>
      <vt:lpstr>Calibri</vt:lpstr>
      <vt:lpstr>Courier New</vt:lpstr>
      <vt:lpstr>Trebuchet MS</vt:lpstr>
      <vt:lpstr>Verdana</vt:lpstr>
      <vt:lpstr>Wingdings 3</vt:lpstr>
      <vt:lpstr>Office Theme</vt:lpstr>
      <vt:lpstr>Disclaimer</vt:lpstr>
      <vt:lpstr>GCA SUMMER FORUM</vt:lpstr>
      <vt:lpstr>Welcome</vt:lpstr>
      <vt:lpstr>Agenda</vt:lpstr>
      <vt:lpstr>GCA Announcements</vt:lpstr>
      <vt:lpstr>Training Grants</vt:lpstr>
      <vt:lpstr>Training Grants</vt:lpstr>
      <vt:lpstr>GCA ADV Budget Process</vt:lpstr>
      <vt:lpstr>GCA ADV Budget Process</vt:lpstr>
      <vt:lpstr>GCA ADV Budget Process</vt:lpstr>
      <vt:lpstr>Questions?</vt:lpstr>
      <vt:lpstr>Grant Tracker Overview</vt:lpstr>
      <vt:lpstr>PowerPoint Presentation</vt:lpstr>
      <vt:lpstr>Grant Tracker - Intro</vt:lpstr>
      <vt:lpstr>Grant Tracker - Budget Information </vt:lpstr>
      <vt:lpstr>Grant Tracker – Contacts and Open GT Notes </vt:lpstr>
      <vt:lpstr>Questions?</vt:lpstr>
      <vt:lpstr>Grant Tracker Overview</vt:lpstr>
      <vt:lpstr>Financial Information Overview</vt:lpstr>
      <vt:lpstr>Cost Reimbursable Award Example</vt:lpstr>
      <vt:lpstr>Cost Reimbursable Award with Sub Budgets</vt:lpstr>
      <vt:lpstr>Letter of Credit Award Example</vt:lpstr>
      <vt:lpstr>Letter of Credit Award with Sub Budgets</vt:lpstr>
      <vt:lpstr>Cash Draw Overview</vt:lpstr>
      <vt:lpstr>Cash Draw Detail</vt:lpstr>
      <vt:lpstr>Questions?</vt:lpstr>
      <vt:lpstr>Grant Tracker Overview</vt:lpstr>
      <vt:lpstr>PowerPoint Presentation</vt:lpstr>
      <vt:lpstr>Contact Information/Reports/eGC1/Notes/ EDMS Attachments </vt:lpstr>
      <vt:lpstr>Contact Information/Reports/eGC1/Notes/ EDMS Attachments </vt:lpstr>
      <vt:lpstr>Questions?</vt:lpstr>
      <vt:lpstr>Invoices and Receipts aka Show Me the Money! - Susan Wilbanks -</vt:lpstr>
      <vt:lpstr>The Basics – Financial Information Line</vt:lpstr>
      <vt:lpstr>Invoices Section Overview</vt:lpstr>
      <vt:lpstr>Invoices Section Overview continued</vt:lpstr>
      <vt:lpstr>Emailing an Invoice to the Sponsor</vt:lpstr>
      <vt:lpstr>Internal Invoices</vt:lpstr>
      <vt:lpstr>Receipts Section Overview</vt:lpstr>
      <vt:lpstr>Questions?</vt:lpstr>
      <vt:lpstr>Grant Tracker Etiquette</vt:lpstr>
      <vt:lpstr>Responding to Grant Tracker Notifications</vt:lpstr>
      <vt:lpstr>Responding to Grant Tracker Notifications</vt:lpstr>
      <vt:lpstr>Responding to Grant Tracker Notifications</vt:lpstr>
      <vt:lpstr>Responding to Grant Tracker Notifications</vt:lpstr>
      <vt:lpstr>New Grant Tracker Notes</vt:lpstr>
      <vt:lpstr>Re-Opening Grant Tracker Notes</vt:lpstr>
      <vt:lpstr>Re-Opening Grant Tracker Notes</vt:lpstr>
      <vt:lpstr>Duplicate Requests</vt:lpstr>
      <vt:lpstr>Grant Tracker Etiquette - Key Takeaways</vt:lpstr>
      <vt:lpstr>Questions?</vt:lpstr>
      <vt:lpstr>Future Forum</vt:lpstr>
      <vt:lpstr>Contact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Azalea Vasquez</dc:creator>
  <cp:lastModifiedBy>Azalea Vasquez</cp:lastModifiedBy>
  <cp:revision>50</cp:revision>
  <cp:lastPrinted>2021-08-22T18:46:14Z</cp:lastPrinted>
  <dcterms:created xsi:type="dcterms:W3CDTF">2021-08-08T20:33:32Z</dcterms:created>
  <dcterms:modified xsi:type="dcterms:W3CDTF">2021-08-25T16:09:47Z</dcterms:modified>
</cp:coreProperties>
</file>