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258" r:id="rId3"/>
    <p:sldId id="259" r:id="rId4"/>
    <p:sldId id="261" r:id="rId5"/>
    <p:sldId id="262" r:id="rId6"/>
    <p:sldId id="266" r:id="rId7"/>
    <p:sldId id="267" r:id="rId8"/>
    <p:sldId id="268" r:id="rId9"/>
    <p:sldId id="269" r:id="rId10"/>
    <p:sldId id="270" r:id="rId11"/>
    <p:sldId id="271" r:id="rId12"/>
    <p:sldId id="272" r:id="rId13"/>
    <p:sldId id="343" r:id="rId14"/>
    <p:sldId id="335" r:id="rId15"/>
    <p:sldId id="336" r:id="rId16"/>
    <p:sldId id="337" r:id="rId17"/>
    <p:sldId id="338" r:id="rId18"/>
    <p:sldId id="339" r:id="rId19"/>
    <p:sldId id="340" r:id="rId20"/>
    <p:sldId id="341" r:id="rId21"/>
    <p:sldId id="344" r:id="rId22"/>
    <p:sldId id="279" r:id="rId23"/>
    <p:sldId id="315" r:id="rId24"/>
    <p:sldId id="316" r:id="rId25"/>
    <p:sldId id="317" r:id="rId26"/>
    <p:sldId id="318" r:id="rId27"/>
    <p:sldId id="319" r:id="rId28"/>
    <p:sldId id="320" r:id="rId29"/>
    <p:sldId id="321" r:id="rId30"/>
    <p:sldId id="322" r:id="rId31"/>
    <p:sldId id="323" r:id="rId32"/>
    <p:sldId id="325" r:id="rId33"/>
    <p:sldId id="324" r:id="rId34"/>
    <p:sldId id="342" r:id="rId35"/>
    <p:sldId id="280" r:id="rId36"/>
    <p:sldId id="349" r:id="rId37"/>
    <p:sldId id="350" r:id="rId38"/>
    <p:sldId id="351" r:id="rId39"/>
    <p:sldId id="345" r:id="rId40"/>
    <p:sldId id="284" r:id="rId41"/>
    <p:sldId id="352" r:id="rId42"/>
    <p:sldId id="346" r:id="rId43"/>
    <p:sldId id="286" r:id="rId44"/>
    <p:sldId id="287" r:id="rId45"/>
    <p:sldId id="288" r:id="rId46"/>
    <p:sldId id="289" r:id="rId47"/>
    <p:sldId id="291" r:id="rId48"/>
    <p:sldId id="290" r:id="rId49"/>
    <p:sldId id="292" r:id="rId50"/>
    <p:sldId id="293" r:id="rId51"/>
    <p:sldId id="294" r:id="rId52"/>
    <p:sldId id="295" r:id="rId53"/>
    <p:sldId id="296" r:id="rId54"/>
    <p:sldId id="297" r:id="rId55"/>
    <p:sldId id="298" r:id="rId56"/>
    <p:sldId id="299" r:id="rId57"/>
    <p:sldId id="300" r:id="rId58"/>
    <p:sldId id="301" r:id="rId59"/>
    <p:sldId id="302" r:id="rId60"/>
    <p:sldId id="347" r:id="rId61"/>
    <p:sldId id="303" r:id="rId62"/>
    <p:sldId id="326" r:id="rId63"/>
    <p:sldId id="327" r:id="rId64"/>
    <p:sldId id="328" r:id="rId65"/>
    <p:sldId id="329" r:id="rId66"/>
    <p:sldId id="330" r:id="rId67"/>
    <p:sldId id="348" r:id="rId68"/>
    <p:sldId id="331" r:id="rId69"/>
    <p:sldId id="332" r:id="rId70"/>
    <p:sldId id="333" r:id="rId71"/>
    <p:sldId id="334" r:id="rId72"/>
    <p:sldId id="313" r:id="rId73"/>
    <p:sldId id="314"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3478" autoAdjust="0"/>
  </p:normalViewPr>
  <p:slideViewPr>
    <p:cSldViewPr snapToGrid="0">
      <p:cViewPr varScale="1">
        <p:scale>
          <a:sx n="84" d="100"/>
          <a:sy n="84" d="100"/>
        </p:scale>
        <p:origin x="3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hyperlink" Target="https://www.washington.edu/research/gca/budget/granttracker.html" TargetMode="External"/><Relationship Id="rId1" Type="http://schemas.openxmlformats.org/officeDocument/2006/relationships/hyperlink" Target="mailto:gcahelp@uw.edu" TargetMode="External"/><Relationship Id="rId6" Type="http://schemas.openxmlformats.org/officeDocument/2006/relationships/image" Target="../media/image52.svg"/><Relationship Id="rId5" Type="http://schemas.openxmlformats.org/officeDocument/2006/relationships/image" Target="../media/image50.png"/><Relationship Id="rId4"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8" Type="http://schemas.openxmlformats.org/officeDocument/2006/relationships/hyperlink" Target="mailto:gcahelp@uw.edu" TargetMode="External"/><Relationship Id="rId7" Type="http://schemas.openxmlformats.org/officeDocument/2006/relationships/image" Target="../media/image52.svg"/><Relationship Id="rId1" Type="http://schemas.openxmlformats.org/officeDocument/2006/relationships/image" Target="../media/image49.png"/><Relationship Id="rId6" Type="http://schemas.openxmlformats.org/officeDocument/2006/relationships/image" Target="../media/image50.png"/><Relationship Id="rId5" Type="http://schemas.openxmlformats.org/officeDocument/2006/relationships/hyperlink" Target="https://www.washington.edu/research/gca/budget/granttracker.html" TargetMode="External"/><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951F77-4E36-4893-91C6-3151A6D51694}"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BC68B812-A325-41D8-A08E-C2392666DF66}">
      <dgm:prSet custT="1"/>
      <dgm:spPr/>
      <dgm:t>
        <a:bodyPr/>
        <a:lstStyle/>
        <a:p>
          <a:pPr>
            <a:lnSpc>
              <a:spcPct val="100000"/>
            </a:lnSpc>
          </a:pPr>
          <a:r>
            <a:rPr lang="en-US" sz="2000" b="1" i="0">
              <a:latin typeface="Open Sans" panose="020B0606030504020204" pitchFamily="34" charset="0"/>
              <a:ea typeface="Open Sans" panose="020B0606030504020204" pitchFamily="34" charset="0"/>
              <a:cs typeface="Open Sans" panose="020B0606030504020204" pitchFamily="34" charset="0"/>
            </a:rPr>
            <a:t>Email</a:t>
          </a:r>
          <a:r>
            <a:rPr lang="en-US" sz="2000" b="0" i="0"/>
            <a:t/>
          </a:r>
          <a:br>
            <a:rPr lang="en-US" sz="2000" b="0" i="0"/>
          </a:br>
          <a:r>
            <a:rPr lang="en-US" sz="2000" b="0" i="0">
              <a:hlinkClick xmlns:r="http://schemas.openxmlformats.org/officeDocument/2006/relationships" r:id="rId1"/>
            </a:rPr>
            <a:t>gcahelp@uw.edu</a:t>
          </a:r>
          <a:endParaRPr lang="en-US" sz="1600" b="0" i="0" dirty="0"/>
        </a:p>
      </dgm:t>
    </dgm:pt>
    <dgm:pt modelId="{23A01A1D-B409-49E7-91BA-2321B9A237C2}" type="parTrans" cxnId="{AAD26E9B-C129-46B7-BFCC-98D5999B6B9A}">
      <dgm:prSet/>
      <dgm:spPr/>
      <dgm:t>
        <a:bodyPr/>
        <a:lstStyle/>
        <a:p>
          <a:endParaRPr lang="en-US" sz="1600" b="0" i="0">
            <a:solidFill>
              <a:schemeClr val="tx1">
                <a:lumMod val="75000"/>
                <a:lumOff val="25000"/>
              </a:schemeClr>
            </a:solidFill>
          </a:endParaRPr>
        </a:p>
      </dgm:t>
    </dgm:pt>
    <dgm:pt modelId="{E950D3C2-0472-429B-98B0-86C856FA65A1}" type="sibTrans" cxnId="{AAD26E9B-C129-46B7-BFCC-98D5999B6B9A}">
      <dgm:prSet/>
      <dgm:spPr/>
      <dgm:t>
        <a:bodyPr/>
        <a:lstStyle/>
        <a:p>
          <a:endParaRPr lang="en-US" sz="1600" b="0" i="0">
            <a:solidFill>
              <a:schemeClr val="tx1">
                <a:lumMod val="75000"/>
                <a:lumOff val="25000"/>
              </a:schemeClr>
            </a:solidFill>
          </a:endParaRPr>
        </a:p>
      </dgm:t>
    </dgm:pt>
    <dgm:pt modelId="{7D1766B6-66CF-40CE-9693-BD20AFFFA3C9}">
      <dgm:prSet custT="1"/>
      <dgm:spPr/>
      <dgm:t>
        <a:bodyPr/>
        <a:lstStyle/>
        <a:p>
          <a:pPr>
            <a:lnSpc>
              <a:spcPct val="100000"/>
            </a:lnSpc>
          </a:pPr>
          <a:r>
            <a:rPr lang="en-US" sz="2000" b="1" i="0">
              <a:latin typeface="Open Sans" panose="020B0606030504020204" pitchFamily="34" charset="0"/>
              <a:ea typeface="Open Sans" panose="020B0606030504020204" pitchFamily="34" charset="0"/>
              <a:cs typeface="Open Sans" panose="020B0606030504020204" pitchFamily="34" charset="0"/>
            </a:rPr>
            <a:t>Phone (Message Only)</a:t>
          </a:r>
          <a:r>
            <a:rPr lang="en-US" sz="2000" b="0" i="0">
              <a:latin typeface="Open Sans" panose="020B0606030504020204" pitchFamily="34" charset="0"/>
              <a:ea typeface="Open Sans" panose="020B0606030504020204" pitchFamily="34" charset="0"/>
              <a:cs typeface="Open Sans" panose="020B0606030504020204" pitchFamily="34" charset="0"/>
            </a:rPr>
            <a:t/>
          </a:r>
          <a:br>
            <a:rPr lang="en-US" sz="2000" b="0" i="0">
              <a:latin typeface="Open Sans" panose="020B0606030504020204" pitchFamily="34" charset="0"/>
              <a:ea typeface="Open Sans" panose="020B0606030504020204" pitchFamily="34" charset="0"/>
              <a:cs typeface="Open Sans" panose="020B0606030504020204" pitchFamily="34" charset="0"/>
            </a:rPr>
          </a:br>
          <a:r>
            <a:rPr lang="en-US" sz="2000" b="0" i="0">
              <a:latin typeface="Open Sans" panose="020B0606030504020204" pitchFamily="34" charset="0"/>
              <a:ea typeface="Open Sans" panose="020B0606030504020204" pitchFamily="34" charset="0"/>
              <a:cs typeface="Open Sans" panose="020B0606030504020204" pitchFamily="34" charset="0"/>
            </a:rPr>
            <a:t>206-616-9995</a:t>
          </a:r>
          <a:endParaRPr lang="en-US" sz="1600" b="0" i="0" dirty="0">
            <a:latin typeface="Open Sans" panose="020B0606030504020204" pitchFamily="34" charset="0"/>
            <a:ea typeface="Open Sans" panose="020B0606030504020204" pitchFamily="34" charset="0"/>
            <a:cs typeface="Open Sans" panose="020B0606030504020204" pitchFamily="34" charset="0"/>
          </a:endParaRPr>
        </a:p>
      </dgm:t>
    </dgm:pt>
    <dgm:pt modelId="{76694DF4-F7BE-4AF1-9E12-BAEDD42D9ED3}" type="parTrans" cxnId="{EA0F618E-4C96-42F0-9E3C-66B0158BCCBE}">
      <dgm:prSet/>
      <dgm:spPr/>
      <dgm:t>
        <a:bodyPr/>
        <a:lstStyle/>
        <a:p>
          <a:endParaRPr lang="en-US" sz="1600" b="0" i="0">
            <a:solidFill>
              <a:schemeClr val="tx1">
                <a:lumMod val="75000"/>
                <a:lumOff val="25000"/>
              </a:schemeClr>
            </a:solidFill>
          </a:endParaRPr>
        </a:p>
      </dgm:t>
    </dgm:pt>
    <dgm:pt modelId="{0C6A2CC7-5741-4D63-A8FF-E7E06F0D1222}" type="sibTrans" cxnId="{EA0F618E-4C96-42F0-9E3C-66B0158BCCBE}">
      <dgm:prSet/>
      <dgm:spPr/>
      <dgm:t>
        <a:bodyPr/>
        <a:lstStyle/>
        <a:p>
          <a:endParaRPr lang="en-US" sz="1600" b="0" i="0">
            <a:solidFill>
              <a:schemeClr val="tx1">
                <a:lumMod val="75000"/>
                <a:lumOff val="25000"/>
              </a:schemeClr>
            </a:solidFill>
          </a:endParaRPr>
        </a:p>
      </dgm:t>
    </dgm:pt>
    <dgm:pt modelId="{65B3944D-D926-4D0F-A305-F5740000747A}">
      <dgm:prSet custT="1"/>
      <dgm:spPr/>
      <dgm:t>
        <a:bodyPr/>
        <a:lstStyle/>
        <a:p>
          <a:pPr>
            <a:lnSpc>
              <a:spcPct val="100000"/>
            </a:lnSpc>
          </a:pPr>
          <a:r>
            <a:rPr lang="en-US" sz="2000" b="1" i="0" dirty="0">
              <a:latin typeface="Open Sans" panose="020B0606030504020204" pitchFamily="34" charset="0"/>
              <a:ea typeface="Open Sans" panose="020B0606030504020204" pitchFamily="34" charset="0"/>
              <a:cs typeface="Open Sans" panose="020B0606030504020204" pitchFamily="34" charset="0"/>
            </a:rPr>
            <a:t>Grant Tracker</a:t>
          </a:r>
          <a:r>
            <a:rPr lang="en-US" sz="2000" b="0" i="0" dirty="0"/>
            <a:t/>
          </a:r>
          <a:br>
            <a:rPr lang="en-US" sz="2000" b="0" i="0" dirty="0"/>
          </a:br>
          <a:r>
            <a:rPr lang="en-US" sz="2000" dirty="0">
              <a:hlinkClick xmlns:r="http://schemas.openxmlformats.org/officeDocument/2006/relationships" r:id="rId2"/>
            </a:rPr>
            <a:t>https://www.washington.edu/research/gca/budget/Grant Tracker.html</a:t>
          </a:r>
          <a:endParaRPr lang="en-US" sz="1600" b="0" i="0" dirty="0"/>
        </a:p>
      </dgm:t>
    </dgm:pt>
    <dgm:pt modelId="{8862CE7B-AE72-45E8-B982-5279C14F7985}" type="sibTrans" cxnId="{92D3A76D-ADBB-49F3-861D-D2B74F81812E}">
      <dgm:prSet/>
      <dgm:spPr/>
      <dgm:t>
        <a:bodyPr/>
        <a:lstStyle/>
        <a:p>
          <a:endParaRPr lang="en-US" sz="1600" b="0" i="0">
            <a:solidFill>
              <a:schemeClr val="tx1">
                <a:lumMod val="75000"/>
                <a:lumOff val="25000"/>
              </a:schemeClr>
            </a:solidFill>
          </a:endParaRPr>
        </a:p>
      </dgm:t>
    </dgm:pt>
    <dgm:pt modelId="{2EA7AC4A-E82B-43F0-A6EA-F599428578FC}" type="parTrans" cxnId="{92D3A76D-ADBB-49F3-861D-D2B74F81812E}">
      <dgm:prSet/>
      <dgm:spPr/>
      <dgm:t>
        <a:bodyPr/>
        <a:lstStyle/>
        <a:p>
          <a:endParaRPr lang="en-US" sz="1600" b="0" i="0">
            <a:solidFill>
              <a:schemeClr val="tx1">
                <a:lumMod val="75000"/>
                <a:lumOff val="25000"/>
              </a:schemeClr>
            </a:solidFill>
          </a:endParaRPr>
        </a:p>
      </dgm:t>
    </dgm:pt>
    <dgm:pt modelId="{F61FEBF0-CB2F-4364-8F44-722FB7578D18}" type="pres">
      <dgm:prSet presAssocID="{D7951F77-4E36-4893-91C6-3151A6D51694}" presName="root" presStyleCnt="0">
        <dgm:presLayoutVars>
          <dgm:dir/>
          <dgm:resizeHandles val="exact"/>
        </dgm:presLayoutVars>
      </dgm:prSet>
      <dgm:spPr/>
      <dgm:t>
        <a:bodyPr/>
        <a:lstStyle/>
        <a:p>
          <a:endParaRPr lang="en-US"/>
        </a:p>
      </dgm:t>
    </dgm:pt>
    <dgm:pt modelId="{F50C455E-839B-4494-8D06-326978CB28A7}" type="pres">
      <dgm:prSet presAssocID="{65B3944D-D926-4D0F-A305-F5740000747A}" presName="compNode" presStyleCnt="0"/>
      <dgm:spPr/>
    </dgm:pt>
    <dgm:pt modelId="{1DA8A0A9-929F-455B-B8BD-92EC86B6A862}" type="pres">
      <dgm:prSet presAssocID="{65B3944D-D926-4D0F-A305-F5740000747A}" presName="bgRect" presStyleLbl="bgShp" presStyleIdx="0" presStyleCnt="3"/>
      <dgm:spPr>
        <a:prstGeom prst="rect">
          <a:avLst/>
        </a:prstGeom>
      </dgm:spPr>
    </dgm:pt>
    <dgm:pt modelId="{70C56EED-B0B5-4180-A100-474B69DE81C3}" type="pres">
      <dgm:prSet presAssocID="{65B3944D-D926-4D0F-A305-F5740000747A}" presName="iconRect" presStyleLbl="node1" presStyleIdx="0" presStyleCnt="3"/>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Connected"/>
        </a:ext>
      </dgm:extLst>
    </dgm:pt>
    <dgm:pt modelId="{1827E2BA-EA13-4751-82F2-976CBDED6C82}" type="pres">
      <dgm:prSet presAssocID="{65B3944D-D926-4D0F-A305-F5740000747A}" presName="spaceRect" presStyleCnt="0"/>
      <dgm:spPr/>
    </dgm:pt>
    <dgm:pt modelId="{C38A5A37-0883-4EE3-9002-010A6D324785}" type="pres">
      <dgm:prSet presAssocID="{65B3944D-D926-4D0F-A305-F5740000747A}" presName="parTx" presStyleLbl="revTx" presStyleIdx="0" presStyleCnt="3">
        <dgm:presLayoutVars>
          <dgm:chMax val="0"/>
          <dgm:chPref val="0"/>
        </dgm:presLayoutVars>
      </dgm:prSet>
      <dgm:spPr/>
      <dgm:t>
        <a:bodyPr/>
        <a:lstStyle/>
        <a:p>
          <a:endParaRPr lang="en-US"/>
        </a:p>
      </dgm:t>
    </dgm:pt>
    <dgm:pt modelId="{21CE6EA1-CB92-41CD-8FAE-4CFF03E26BE6}" type="pres">
      <dgm:prSet presAssocID="{8862CE7B-AE72-45E8-B982-5279C14F7985}" presName="sibTrans" presStyleCnt="0"/>
      <dgm:spPr/>
    </dgm:pt>
    <dgm:pt modelId="{763367BB-4527-4646-8015-D79C10A337E8}" type="pres">
      <dgm:prSet presAssocID="{BC68B812-A325-41D8-A08E-C2392666DF66}" presName="compNode" presStyleCnt="0"/>
      <dgm:spPr/>
    </dgm:pt>
    <dgm:pt modelId="{712D2B29-4977-4B70-ABE9-215A9E804015}" type="pres">
      <dgm:prSet presAssocID="{BC68B812-A325-41D8-A08E-C2392666DF66}" presName="bgRect" presStyleLbl="bgShp" presStyleIdx="1" presStyleCnt="3"/>
      <dgm:spPr>
        <a:prstGeom prst="rect">
          <a:avLst/>
        </a:prstGeom>
      </dgm:spPr>
    </dgm:pt>
    <dgm:pt modelId="{6C7A9EF9-02EB-4D4D-A251-EC3A2F0EFD57}" type="pres">
      <dgm:prSet presAssocID="{BC68B812-A325-41D8-A08E-C2392666DF66}" presName="iconRect" presStyleLbl="node1" presStyleIdx="1" presStyleCnt="3"/>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13497251-DF6D-4038-B1ED-CA29B33C0A2F}" type="pres">
      <dgm:prSet presAssocID="{BC68B812-A325-41D8-A08E-C2392666DF66}" presName="spaceRect" presStyleCnt="0"/>
      <dgm:spPr/>
    </dgm:pt>
    <dgm:pt modelId="{516FEABD-B159-4827-91AC-07F0FC9EFC37}" type="pres">
      <dgm:prSet presAssocID="{BC68B812-A325-41D8-A08E-C2392666DF66}" presName="parTx" presStyleLbl="revTx" presStyleIdx="1" presStyleCnt="3">
        <dgm:presLayoutVars>
          <dgm:chMax val="0"/>
          <dgm:chPref val="0"/>
        </dgm:presLayoutVars>
      </dgm:prSet>
      <dgm:spPr/>
      <dgm:t>
        <a:bodyPr/>
        <a:lstStyle/>
        <a:p>
          <a:endParaRPr lang="en-US"/>
        </a:p>
      </dgm:t>
    </dgm:pt>
    <dgm:pt modelId="{580E91A4-0DB6-46AF-871B-67918081435B}" type="pres">
      <dgm:prSet presAssocID="{E950D3C2-0472-429B-98B0-86C856FA65A1}" presName="sibTrans" presStyleCnt="0"/>
      <dgm:spPr/>
    </dgm:pt>
    <dgm:pt modelId="{DD57C002-1714-4E12-872A-FCE88CC043FE}" type="pres">
      <dgm:prSet presAssocID="{7D1766B6-66CF-40CE-9693-BD20AFFFA3C9}" presName="compNode" presStyleCnt="0"/>
      <dgm:spPr/>
    </dgm:pt>
    <dgm:pt modelId="{59534EC1-7FD9-454B-8378-AACE14683CA9}" type="pres">
      <dgm:prSet presAssocID="{7D1766B6-66CF-40CE-9693-BD20AFFFA3C9}" presName="bgRect" presStyleLbl="bgShp" presStyleIdx="2" presStyleCnt="3"/>
      <dgm:spPr>
        <a:prstGeom prst="rect">
          <a:avLst/>
        </a:prstGeom>
      </dgm:spPr>
    </dgm:pt>
    <dgm:pt modelId="{E81A461C-9D61-4B88-8277-F9DC532D2140}" type="pres">
      <dgm:prSet presAssocID="{7D1766B6-66CF-40CE-9693-BD20AFFFA3C9}" presName="iconRect" presStyleLbl="node1" presStyleIdx="2" presStyleCnt="3"/>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a:blipFill>
      </dgm:spPr>
      <dgm:extLst>
        <a:ext uri="{E40237B7-FDA0-4F09-8148-C483321AD2D9}">
          <dgm14:cNvPr xmlns:dgm14="http://schemas.microsoft.com/office/drawing/2010/diagram" id="0" name="" descr="Smart Phone"/>
        </a:ext>
      </dgm:extLst>
    </dgm:pt>
    <dgm:pt modelId="{79C87944-7AB8-4146-A381-E36FC48D5AE7}" type="pres">
      <dgm:prSet presAssocID="{7D1766B6-66CF-40CE-9693-BD20AFFFA3C9}" presName="spaceRect" presStyleCnt="0"/>
      <dgm:spPr/>
    </dgm:pt>
    <dgm:pt modelId="{CC81887C-6C6F-4E1A-BA2B-49AE8504B865}" type="pres">
      <dgm:prSet presAssocID="{7D1766B6-66CF-40CE-9693-BD20AFFFA3C9}" presName="parTx" presStyleLbl="revTx" presStyleIdx="2" presStyleCnt="3">
        <dgm:presLayoutVars>
          <dgm:chMax val="0"/>
          <dgm:chPref val="0"/>
        </dgm:presLayoutVars>
      </dgm:prSet>
      <dgm:spPr/>
      <dgm:t>
        <a:bodyPr/>
        <a:lstStyle/>
        <a:p>
          <a:endParaRPr lang="en-US"/>
        </a:p>
      </dgm:t>
    </dgm:pt>
  </dgm:ptLst>
  <dgm:cxnLst>
    <dgm:cxn modelId="{F57AC0B7-F603-4C41-BF48-9041FAA60E8E}" type="presOf" srcId="{65B3944D-D926-4D0F-A305-F5740000747A}" destId="{C38A5A37-0883-4EE3-9002-010A6D324785}" srcOrd="0" destOrd="0" presId="urn:microsoft.com/office/officeart/2018/2/layout/IconVerticalSolidList"/>
    <dgm:cxn modelId="{92D3A76D-ADBB-49F3-861D-D2B74F81812E}" srcId="{D7951F77-4E36-4893-91C6-3151A6D51694}" destId="{65B3944D-D926-4D0F-A305-F5740000747A}" srcOrd="0" destOrd="0" parTransId="{2EA7AC4A-E82B-43F0-A6EA-F599428578FC}" sibTransId="{8862CE7B-AE72-45E8-B982-5279C14F7985}"/>
    <dgm:cxn modelId="{AAD26E9B-C129-46B7-BFCC-98D5999B6B9A}" srcId="{D7951F77-4E36-4893-91C6-3151A6D51694}" destId="{BC68B812-A325-41D8-A08E-C2392666DF66}" srcOrd="1" destOrd="0" parTransId="{23A01A1D-B409-49E7-91BA-2321B9A237C2}" sibTransId="{E950D3C2-0472-429B-98B0-86C856FA65A1}"/>
    <dgm:cxn modelId="{90986C5B-BF7B-4231-8046-782BAE77E788}" type="presOf" srcId="{BC68B812-A325-41D8-A08E-C2392666DF66}" destId="{516FEABD-B159-4827-91AC-07F0FC9EFC37}" srcOrd="0" destOrd="0" presId="urn:microsoft.com/office/officeart/2018/2/layout/IconVerticalSolidList"/>
    <dgm:cxn modelId="{EA0F618E-4C96-42F0-9E3C-66B0158BCCBE}" srcId="{D7951F77-4E36-4893-91C6-3151A6D51694}" destId="{7D1766B6-66CF-40CE-9693-BD20AFFFA3C9}" srcOrd="2" destOrd="0" parTransId="{76694DF4-F7BE-4AF1-9E12-BAEDD42D9ED3}" sibTransId="{0C6A2CC7-5741-4D63-A8FF-E7E06F0D1222}"/>
    <dgm:cxn modelId="{9D5AFC8C-3FE5-4AED-9F29-5D039E47B81F}" type="presOf" srcId="{D7951F77-4E36-4893-91C6-3151A6D51694}" destId="{F61FEBF0-CB2F-4364-8F44-722FB7578D18}" srcOrd="0" destOrd="0" presId="urn:microsoft.com/office/officeart/2018/2/layout/IconVerticalSolidList"/>
    <dgm:cxn modelId="{643FF34F-8DBA-4A80-B845-400878209600}" type="presOf" srcId="{7D1766B6-66CF-40CE-9693-BD20AFFFA3C9}" destId="{CC81887C-6C6F-4E1A-BA2B-49AE8504B865}" srcOrd="0" destOrd="0" presId="urn:microsoft.com/office/officeart/2018/2/layout/IconVerticalSolidList"/>
    <dgm:cxn modelId="{30F222E0-DF1F-4484-B140-6B7C6520EA89}" type="presParOf" srcId="{F61FEBF0-CB2F-4364-8F44-722FB7578D18}" destId="{F50C455E-839B-4494-8D06-326978CB28A7}" srcOrd="0" destOrd="0" presId="urn:microsoft.com/office/officeart/2018/2/layout/IconVerticalSolidList"/>
    <dgm:cxn modelId="{4FA9135E-4FFF-4848-9413-1BF026DB0BED}" type="presParOf" srcId="{F50C455E-839B-4494-8D06-326978CB28A7}" destId="{1DA8A0A9-929F-455B-B8BD-92EC86B6A862}" srcOrd="0" destOrd="0" presId="urn:microsoft.com/office/officeart/2018/2/layout/IconVerticalSolidList"/>
    <dgm:cxn modelId="{D16731A0-71A2-43AF-BF53-727392BD9F51}" type="presParOf" srcId="{F50C455E-839B-4494-8D06-326978CB28A7}" destId="{70C56EED-B0B5-4180-A100-474B69DE81C3}" srcOrd="1" destOrd="0" presId="urn:microsoft.com/office/officeart/2018/2/layout/IconVerticalSolidList"/>
    <dgm:cxn modelId="{4A8AA9B9-F7DD-4A1D-B570-4456CEC74161}" type="presParOf" srcId="{F50C455E-839B-4494-8D06-326978CB28A7}" destId="{1827E2BA-EA13-4751-82F2-976CBDED6C82}" srcOrd="2" destOrd="0" presId="urn:microsoft.com/office/officeart/2018/2/layout/IconVerticalSolidList"/>
    <dgm:cxn modelId="{DDE1A35C-0892-4749-9900-354FF724E1E5}" type="presParOf" srcId="{F50C455E-839B-4494-8D06-326978CB28A7}" destId="{C38A5A37-0883-4EE3-9002-010A6D324785}" srcOrd="3" destOrd="0" presId="urn:microsoft.com/office/officeart/2018/2/layout/IconVerticalSolidList"/>
    <dgm:cxn modelId="{D3D3D519-863B-49A0-9C3F-051416EA153D}" type="presParOf" srcId="{F61FEBF0-CB2F-4364-8F44-722FB7578D18}" destId="{21CE6EA1-CB92-41CD-8FAE-4CFF03E26BE6}" srcOrd="1" destOrd="0" presId="urn:microsoft.com/office/officeart/2018/2/layout/IconVerticalSolidList"/>
    <dgm:cxn modelId="{AC8A67FF-09EA-4C04-AE25-5A9F33A57654}" type="presParOf" srcId="{F61FEBF0-CB2F-4364-8F44-722FB7578D18}" destId="{763367BB-4527-4646-8015-D79C10A337E8}" srcOrd="2" destOrd="0" presId="urn:microsoft.com/office/officeart/2018/2/layout/IconVerticalSolidList"/>
    <dgm:cxn modelId="{5BC094CB-F2E0-4918-9AC7-082F24D0AC9E}" type="presParOf" srcId="{763367BB-4527-4646-8015-D79C10A337E8}" destId="{712D2B29-4977-4B70-ABE9-215A9E804015}" srcOrd="0" destOrd="0" presId="urn:microsoft.com/office/officeart/2018/2/layout/IconVerticalSolidList"/>
    <dgm:cxn modelId="{8583FA80-D558-4B21-9EFE-C8F712D37D97}" type="presParOf" srcId="{763367BB-4527-4646-8015-D79C10A337E8}" destId="{6C7A9EF9-02EB-4D4D-A251-EC3A2F0EFD57}" srcOrd="1" destOrd="0" presId="urn:microsoft.com/office/officeart/2018/2/layout/IconVerticalSolidList"/>
    <dgm:cxn modelId="{FF2B3AFE-5D78-4AF4-BD5D-10DA64FD2E34}" type="presParOf" srcId="{763367BB-4527-4646-8015-D79C10A337E8}" destId="{13497251-DF6D-4038-B1ED-CA29B33C0A2F}" srcOrd="2" destOrd="0" presId="urn:microsoft.com/office/officeart/2018/2/layout/IconVerticalSolidList"/>
    <dgm:cxn modelId="{03E26A79-059D-4B0B-B311-C422C1F45874}" type="presParOf" srcId="{763367BB-4527-4646-8015-D79C10A337E8}" destId="{516FEABD-B159-4827-91AC-07F0FC9EFC37}" srcOrd="3" destOrd="0" presId="urn:microsoft.com/office/officeart/2018/2/layout/IconVerticalSolidList"/>
    <dgm:cxn modelId="{7DF7C674-8C32-4721-BFBF-41FDC484E9DE}" type="presParOf" srcId="{F61FEBF0-CB2F-4364-8F44-722FB7578D18}" destId="{580E91A4-0DB6-46AF-871B-67918081435B}" srcOrd="3" destOrd="0" presId="urn:microsoft.com/office/officeart/2018/2/layout/IconVerticalSolidList"/>
    <dgm:cxn modelId="{69E1E3B7-31C1-4B29-966A-E5A8BB0D531A}" type="presParOf" srcId="{F61FEBF0-CB2F-4364-8F44-722FB7578D18}" destId="{DD57C002-1714-4E12-872A-FCE88CC043FE}" srcOrd="4" destOrd="0" presId="urn:microsoft.com/office/officeart/2018/2/layout/IconVerticalSolidList"/>
    <dgm:cxn modelId="{EFAE7F8F-7259-4084-AAA5-1FF2B2F8421F}" type="presParOf" srcId="{DD57C002-1714-4E12-872A-FCE88CC043FE}" destId="{59534EC1-7FD9-454B-8378-AACE14683CA9}" srcOrd="0" destOrd="0" presId="urn:microsoft.com/office/officeart/2018/2/layout/IconVerticalSolidList"/>
    <dgm:cxn modelId="{800A25F1-C44E-4FE9-8A17-1481D23F9CD2}" type="presParOf" srcId="{DD57C002-1714-4E12-872A-FCE88CC043FE}" destId="{E81A461C-9D61-4B88-8277-F9DC532D2140}" srcOrd="1" destOrd="0" presId="urn:microsoft.com/office/officeart/2018/2/layout/IconVerticalSolidList"/>
    <dgm:cxn modelId="{A87D708E-7950-48D7-9212-063B037786BA}" type="presParOf" srcId="{DD57C002-1714-4E12-872A-FCE88CC043FE}" destId="{79C87944-7AB8-4146-A381-E36FC48D5AE7}" srcOrd="2" destOrd="0" presId="urn:microsoft.com/office/officeart/2018/2/layout/IconVerticalSolidList"/>
    <dgm:cxn modelId="{EC725DBF-F357-4C9A-A034-C4DE0610B5FD}" type="presParOf" srcId="{DD57C002-1714-4E12-872A-FCE88CC043FE}" destId="{CC81887C-6C6F-4E1A-BA2B-49AE8504B865}"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8A0A9-929F-455B-B8BD-92EC86B6A862}">
      <dsp:nvSpPr>
        <dsp:cNvPr id="0" name=""/>
        <dsp:cNvSpPr/>
      </dsp:nvSpPr>
      <dsp:spPr>
        <a:xfrm>
          <a:off x="0" y="500"/>
          <a:ext cx="9429750" cy="1171783"/>
        </a:xfrm>
        <a:prstGeom prst="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56EED-B0B5-4180-A100-474B69DE81C3}">
      <dsp:nvSpPr>
        <dsp:cNvPr id="0" name=""/>
        <dsp:cNvSpPr/>
      </dsp:nvSpPr>
      <dsp:spPr>
        <a:xfrm>
          <a:off x="354464" y="264152"/>
          <a:ext cx="644480" cy="64448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8A5A37-0883-4EE3-9002-010A6D324785}">
      <dsp:nvSpPr>
        <dsp:cNvPr id="0" name=""/>
        <dsp:cNvSpPr/>
      </dsp:nvSpPr>
      <dsp:spPr>
        <a:xfrm>
          <a:off x="1353410" y="500"/>
          <a:ext cx="8076339" cy="1171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14" tIns="124014" rIns="124014" bIns="124014" numCol="1" spcCol="1270" anchor="ctr" anchorCtr="0">
          <a:noAutofit/>
        </a:bodyPr>
        <a:lstStyle/>
        <a:p>
          <a:pPr lvl="0" algn="l" defTabSz="889000">
            <a:lnSpc>
              <a:spcPct val="100000"/>
            </a:lnSpc>
            <a:spcBef>
              <a:spcPct val="0"/>
            </a:spcBef>
            <a:spcAft>
              <a:spcPct val="35000"/>
            </a:spcAft>
          </a:pPr>
          <a:r>
            <a:rPr lang="en-US" sz="2000" b="1" i="0" kern="1200" dirty="0">
              <a:latin typeface="Open Sans" panose="020B0606030504020204" pitchFamily="34" charset="0"/>
              <a:ea typeface="Open Sans" panose="020B0606030504020204" pitchFamily="34" charset="0"/>
              <a:cs typeface="Open Sans" panose="020B0606030504020204" pitchFamily="34" charset="0"/>
            </a:rPr>
            <a:t>Grant Tracker</a:t>
          </a:r>
          <a:r>
            <a:rPr lang="en-US" sz="2000" b="0" i="0" kern="1200" dirty="0"/>
            <a:t/>
          </a:r>
          <a:br>
            <a:rPr lang="en-US" sz="2000" b="0" i="0" kern="1200" dirty="0"/>
          </a:br>
          <a:r>
            <a:rPr lang="en-US" sz="2000" kern="1200" dirty="0">
              <a:hlinkClick xmlns:r="http://schemas.openxmlformats.org/officeDocument/2006/relationships" r:id="rId5"/>
            </a:rPr>
            <a:t>https://www.washington.edu/research/gca/budget/Grant Tracker.html</a:t>
          </a:r>
          <a:endParaRPr lang="en-US" sz="1600" b="0" i="0" kern="1200" dirty="0"/>
        </a:p>
      </dsp:txBody>
      <dsp:txXfrm>
        <a:off x="1353410" y="500"/>
        <a:ext cx="8076339" cy="1171783"/>
      </dsp:txXfrm>
    </dsp:sp>
    <dsp:sp modelId="{712D2B29-4977-4B70-ABE9-215A9E804015}">
      <dsp:nvSpPr>
        <dsp:cNvPr id="0" name=""/>
        <dsp:cNvSpPr/>
      </dsp:nvSpPr>
      <dsp:spPr>
        <a:xfrm>
          <a:off x="0" y="1465230"/>
          <a:ext cx="9429750" cy="1171783"/>
        </a:xfrm>
        <a:prstGeom prst="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A9EF9-02EB-4D4D-A251-EC3A2F0EFD57}">
      <dsp:nvSpPr>
        <dsp:cNvPr id="0" name=""/>
        <dsp:cNvSpPr/>
      </dsp:nvSpPr>
      <dsp:spPr>
        <a:xfrm>
          <a:off x="354464" y="1728881"/>
          <a:ext cx="644480" cy="644480"/>
        </a:xfrm>
        <a:prstGeom prst="rect">
          <a:avLst/>
        </a:prstGeom>
        <a:blipFill>
          <a:blip xmlns:r="http://schemas.openxmlformats.org/officeDocument/2006/relationships"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FEABD-B159-4827-91AC-07F0FC9EFC37}">
      <dsp:nvSpPr>
        <dsp:cNvPr id="0" name=""/>
        <dsp:cNvSpPr/>
      </dsp:nvSpPr>
      <dsp:spPr>
        <a:xfrm>
          <a:off x="1353410" y="1465230"/>
          <a:ext cx="8076339" cy="1171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14" tIns="124014" rIns="124014" bIns="124014" numCol="1" spcCol="1270" anchor="ctr" anchorCtr="0">
          <a:noAutofit/>
        </a:bodyPr>
        <a:lstStyle/>
        <a:p>
          <a:pPr lvl="0" algn="l" defTabSz="889000">
            <a:lnSpc>
              <a:spcPct val="100000"/>
            </a:lnSpc>
            <a:spcBef>
              <a:spcPct val="0"/>
            </a:spcBef>
            <a:spcAft>
              <a:spcPct val="35000"/>
            </a:spcAft>
          </a:pPr>
          <a:r>
            <a:rPr lang="en-US" sz="2000" b="1" i="0" kern="1200">
              <a:latin typeface="Open Sans" panose="020B0606030504020204" pitchFamily="34" charset="0"/>
              <a:ea typeface="Open Sans" panose="020B0606030504020204" pitchFamily="34" charset="0"/>
              <a:cs typeface="Open Sans" panose="020B0606030504020204" pitchFamily="34" charset="0"/>
            </a:rPr>
            <a:t>Email</a:t>
          </a:r>
          <a:r>
            <a:rPr lang="en-US" sz="2000" b="0" i="0" kern="1200"/>
            <a:t/>
          </a:r>
          <a:br>
            <a:rPr lang="en-US" sz="2000" b="0" i="0" kern="1200"/>
          </a:br>
          <a:r>
            <a:rPr lang="en-US" sz="2000" b="0" i="0" kern="1200">
              <a:hlinkClick xmlns:r="http://schemas.openxmlformats.org/officeDocument/2006/relationships" r:id="rId8"/>
            </a:rPr>
            <a:t>gcahelp@uw.edu</a:t>
          </a:r>
          <a:endParaRPr lang="en-US" sz="1600" b="0" i="0" kern="1200" dirty="0"/>
        </a:p>
      </dsp:txBody>
      <dsp:txXfrm>
        <a:off x="1353410" y="1465230"/>
        <a:ext cx="8076339" cy="1171783"/>
      </dsp:txXfrm>
    </dsp:sp>
    <dsp:sp modelId="{59534EC1-7FD9-454B-8378-AACE14683CA9}">
      <dsp:nvSpPr>
        <dsp:cNvPr id="0" name=""/>
        <dsp:cNvSpPr/>
      </dsp:nvSpPr>
      <dsp:spPr>
        <a:xfrm>
          <a:off x="0" y="2929959"/>
          <a:ext cx="9429750" cy="1171783"/>
        </a:xfrm>
        <a:prstGeom prst="rect">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1A461C-9D61-4B88-8277-F9DC532D2140}">
      <dsp:nvSpPr>
        <dsp:cNvPr id="0" name=""/>
        <dsp:cNvSpPr/>
      </dsp:nvSpPr>
      <dsp:spPr>
        <a:xfrm>
          <a:off x="354464" y="3193610"/>
          <a:ext cx="644480" cy="644480"/>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1887C-6C6F-4E1A-BA2B-49AE8504B865}">
      <dsp:nvSpPr>
        <dsp:cNvPr id="0" name=""/>
        <dsp:cNvSpPr/>
      </dsp:nvSpPr>
      <dsp:spPr>
        <a:xfrm>
          <a:off x="1353410" y="2929959"/>
          <a:ext cx="8076339" cy="1171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14" tIns="124014" rIns="124014" bIns="124014" numCol="1" spcCol="1270" anchor="ctr" anchorCtr="0">
          <a:noAutofit/>
        </a:bodyPr>
        <a:lstStyle/>
        <a:p>
          <a:pPr lvl="0" algn="l" defTabSz="889000">
            <a:lnSpc>
              <a:spcPct val="100000"/>
            </a:lnSpc>
            <a:spcBef>
              <a:spcPct val="0"/>
            </a:spcBef>
            <a:spcAft>
              <a:spcPct val="35000"/>
            </a:spcAft>
          </a:pPr>
          <a:r>
            <a:rPr lang="en-US" sz="2000" b="1" i="0" kern="1200">
              <a:latin typeface="Open Sans" panose="020B0606030504020204" pitchFamily="34" charset="0"/>
              <a:ea typeface="Open Sans" panose="020B0606030504020204" pitchFamily="34" charset="0"/>
              <a:cs typeface="Open Sans" panose="020B0606030504020204" pitchFamily="34" charset="0"/>
            </a:rPr>
            <a:t>Phone (Message Only)</a:t>
          </a:r>
          <a:r>
            <a:rPr lang="en-US" sz="2000" b="0" i="0" kern="1200">
              <a:latin typeface="Open Sans" panose="020B0606030504020204" pitchFamily="34" charset="0"/>
              <a:ea typeface="Open Sans" panose="020B0606030504020204" pitchFamily="34" charset="0"/>
              <a:cs typeface="Open Sans" panose="020B0606030504020204" pitchFamily="34" charset="0"/>
            </a:rPr>
            <a:t/>
          </a:r>
          <a:br>
            <a:rPr lang="en-US" sz="2000" b="0" i="0" kern="1200">
              <a:latin typeface="Open Sans" panose="020B0606030504020204" pitchFamily="34" charset="0"/>
              <a:ea typeface="Open Sans" panose="020B0606030504020204" pitchFamily="34" charset="0"/>
              <a:cs typeface="Open Sans" panose="020B0606030504020204" pitchFamily="34" charset="0"/>
            </a:rPr>
          </a:br>
          <a:r>
            <a:rPr lang="en-US" sz="2000" b="0" i="0" kern="1200">
              <a:latin typeface="Open Sans" panose="020B0606030504020204" pitchFamily="34" charset="0"/>
              <a:ea typeface="Open Sans" panose="020B0606030504020204" pitchFamily="34" charset="0"/>
              <a:cs typeface="Open Sans" panose="020B0606030504020204" pitchFamily="34" charset="0"/>
            </a:rPr>
            <a:t>206-616-9995</a:t>
          </a:r>
          <a:endParaRPr lang="en-US" sz="1600" b="0" i="0" kern="1200" dirty="0">
            <a:latin typeface="Open Sans" panose="020B0606030504020204" pitchFamily="34" charset="0"/>
            <a:ea typeface="Open Sans" panose="020B0606030504020204" pitchFamily="34" charset="0"/>
            <a:cs typeface="Open Sans" panose="020B0606030504020204" pitchFamily="34" charset="0"/>
          </a:endParaRPr>
        </a:p>
      </dsp:txBody>
      <dsp:txXfrm>
        <a:off x="1353410" y="2929959"/>
        <a:ext cx="8076339" cy="11717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4A320-E644-4482-9824-12E4011C684D}"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BE163-00FD-437C-A884-CB58D910559C}" type="slidenum">
              <a:rPr lang="en-US" smtClean="0"/>
              <a:t>‹#›</a:t>
            </a:fld>
            <a:endParaRPr lang="en-US"/>
          </a:p>
        </p:txBody>
      </p:sp>
    </p:spTree>
    <p:extLst>
      <p:ext uri="{BB962C8B-B14F-4D97-AF65-F5344CB8AC3E}">
        <p14:creationId xmlns:p14="http://schemas.microsoft.com/office/powerpoint/2010/main" val="248605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Awards that GCA does not invoice for are set up in the financial system with Form of Payment or FOP 11. Your department is responsible for billing on these awards, collecting and applying payments. The common types of grants which fall under this category are clinical trials or patient costs. Gifts and some non-grant budgets are also FOP 11. If GCA does not know a budget should be set up with FOP 11, and we set it up in our billing system, it can be tricky and time consuming to correct. When this happens, usually the sponsor is billed incorrectly. Depending on the situation, this may go unnoticed for a long period of time, causing more erroneous billing, and a more complex correction.</a:t>
            </a:r>
          </a:p>
        </p:txBody>
      </p:sp>
      <p:sp>
        <p:nvSpPr>
          <p:cNvPr id="4" name="Slide Number Placeholder 3"/>
          <p:cNvSpPr>
            <a:spLocks noGrp="1"/>
          </p:cNvSpPr>
          <p:nvPr>
            <p:ph type="sldNum" sz="quarter" idx="5"/>
          </p:nvPr>
        </p:nvSpPr>
        <p:spPr/>
        <p:txBody>
          <a:bodyPr/>
          <a:lstStyle/>
          <a:p>
            <a:fld id="{B9580CF1-885C-DA4C-AC19-20CE6DC791E8}" type="slidenum">
              <a:rPr lang="en-US" smtClean="0"/>
              <a:t>36</a:t>
            </a:fld>
            <a:endParaRPr lang="en-US"/>
          </a:p>
        </p:txBody>
      </p:sp>
    </p:spTree>
    <p:extLst>
      <p:ext uri="{BB962C8B-B14F-4D97-AF65-F5344CB8AC3E}">
        <p14:creationId xmlns:p14="http://schemas.microsoft.com/office/powerpoint/2010/main" val="296715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CB72E-D5A3-46F7-A68A-D723E16C48F8}" type="slidenum">
              <a:rPr lang="en-US" smtClean="0"/>
              <a:t>68</a:t>
            </a:fld>
            <a:endParaRPr lang="en-US"/>
          </a:p>
        </p:txBody>
      </p:sp>
    </p:spTree>
    <p:extLst>
      <p:ext uri="{BB962C8B-B14F-4D97-AF65-F5344CB8AC3E}">
        <p14:creationId xmlns:p14="http://schemas.microsoft.com/office/powerpoint/2010/main" val="450040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F54CB72E-D5A3-46F7-A68A-D723E16C48F8}" type="slidenum">
              <a:rPr lang="en-US" smtClean="0"/>
              <a:t>69</a:t>
            </a:fld>
            <a:endParaRPr lang="en-US"/>
          </a:p>
        </p:txBody>
      </p:sp>
    </p:spTree>
    <p:extLst>
      <p:ext uri="{BB962C8B-B14F-4D97-AF65-F5344CB8AC3E}">
        <p14:creationId xmlns:p14="http://schemas.microsoft.com/office/powerpoint/2010/main" val="24578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CB72E-D5A3-46F7-A68A-D723E16C48F8}" type="slidenum">
              <a:rPr lang="en-US" smtClean="0"/>
              <a:t>70</a:t>
            </a:fld>
            <a:endParaRPr lang="en-US"/>
          </a:p>
        </p:txBody>
      </p:sp>
    </p:spTree>
    <p:extLst>
      <p:ext uri="{BB962C8B-B14F-4D97-AF65-F5344CB8AC3E}">
        <p14:creationId xmlns:p14="http://schemas.microsoft.com/office/powerpoint/2010/main" val="366195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CB72E-D5A3-46F7-A68A-D723E16C48F8}" type="slidenum">
              <a:rPr lang="en-US" smtClean="0"/>
              <a:t>71</a:t>
            </a:fld>
            <a:endParaRPr lang="en-US"/>
          </a:p>
        </p:txBody>
      </p:sp>
    </p:spTree>
    <p:extLst>
      <p:ext uri="{BB962C8B-B14F-4D97-AF65-F5344CB8AC3E}">
        <p14:creationId xmlns:p14="http://schemas.microsoft.com/office/powerpoint/2010/main" val="259873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commonly seen situation is an award with a patient cost payment schedule that resembles a standard milestone-type grant payment schedule. If we receive an award like this, and it is not clearly called out that your department should be billing, whether that be in the award itself or on the FA form from OSP, there is a chance this could be set up incorrectly with GCA invoicing.</a:t>
            </a:r>
          </a:p>
          <a:p>
            <a:endParaRPr lang="en-US" dirty="0"/>
          </a:p>
          <a:p>
            <a:r>
              <a:rPr lang="en-US" dirty="0"/>
              <a:t>I think the most common situation I see, and the one that is the most difficult to untangle and correct, is an award with split billing. This is where a portion of the award is cost reimbursable/milestone-style (for GCA to bill) and then another portion is for patient costs which should be invoiced by your department. Awards like this require a parent budget set up with the funds/expenditures for GCA to invoice and a sub budget for the patient or department billed, FOP 11 portion.</a:t>
            </a:r>
          </a:p>
          <a:p>
            <a:endParaRPr lang="en-US" dirty="0"/>
          </a:p>
          <a:p>
            <a:r>
              <a:rPr lang="en-US" dirty="0"/>
              <a:t>If you know any of your funding is patient-related or to be billed by your department, please make sure OSP is aware so they can note it correctly on the FA.</a:t>
            </a:r>
          </a:p>
        </p:txBody>
      </p:sp>
      <p:sp>
        <p:nvSpPr>
          <p:cNvPr id="4" name="Slide Number Placeholder 3"/>
          <p:cNvSpPr>
            <a:spLocks noGrp="1"/>
          </p:cNvSpPr>
          <p:nvPr>
            <p:ph type="sldNum" sz="quarter" idx="5"/>
          </p:nvPr>
        </p:nvSpPr>
        <p:spPr/>
        <p:txBody>
          <a:bodyPr/>
          <a:lstStyle/>
          <a:p>
            <a:fld id="{B9580CF1-885C-DA4C-AC19-20CE6DC791E8}" type="slidenum">
              <a:rPr lang="en-US" smtClean="0"/>
              <a:t>37</a:t>
            </a:fld>
            <a:endParaRPr lang="en-US"/>
          </a:p>
        </p:txBody>
      </p:sp>
    </p:spTree>
    <p:extLst>
      <p:ext uri="{BB962C8B-B14F-4D97-AF65-F5344CB8AC3E}">
        <p14:creationId xmlns:p14="http://schemas.microsoft.com/office/powerpoint/2010/main" val="111916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GCA does not invoice for FOP 11 budgets, we rely on your department to let us know when the study has been completed (if early – if not, we will close out after the Final Action Date per our standard closing process). It is also important that your department ensures all costs have been billed and all payments reconciled and applied to the budget prior to requesting that GCA close the budget to status 4. If we are asked to close the budget early, before all payments have been received and applied, the process to reverse the closeout to apply the payments is multistep, and if the budget has been purged, we can’t just go and re-open the budget to apply the payment. Please reconcile your FOP 11 budgets prior to requesting a final close. </a:t>
            </a:r>
          </a:p>
          <a:p>
            <a:endParaRPr lang="en-US" dirty="0"/>
          </a:p>
          <a:p>
            <a:endParaRPr lang="en-US" dirty="0"/>
          </a:p>
          <a:p>
            <a:r>
              <a:rPr lang="en-US" dirty="0"/>
              <a:t>*** remind campus that next June is biennium close!!! </a:t>
            </a:r>
          </a:p>
        </p:txBody>
      </p:sp>
      <p:sp>
        <p:nvSpPr>
          <p:cNvPr id="4" name="Slide Number Placeholder 3"/>
          <p:cNvSpPr>
            <a:spLocks noGrp="1"/>
          </p:cNvSpPr>
          <p:nvPr>
            <p:ph type="sldNum" sz="quarter" idx="5"/>
          </p:nvPr>
        </p:nvSpPr>
        <p:spPr/>
        <p:txBody>
          <a:bodyPr/>
          <a:lstStyle/>
          <a:p>
            <a:fld id="{B9580CF1-885C-DA4C-AC19-20CE6DC791E8}" type="slidenum">
              <a:rPr lang="en-US" smtClean="0"/>
              <a:t>38</a:t>
            </a:fld>
            <a:endParaRPr lang="en-US"/>
          </a:p>
        </p:txBody>
      </p:sp>
    </p:spTree>
    <p:extLst>
      <p:ext uri="{BB962C8B-B14F-4D97-AF65-F5344CB8AC3E}">
        <p14:creationId xmlns:p14="http://schemas.microsoft.com/office/powerpoint/2010/main" val="246099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something about PDF electronic signatures/email approval.</a:t>
            </a:r>
          </a:p>
          <a:p>
            <a:endParaRPr lang="en-US" dirty="0"/>
          </a:p>
          <a:p>
            <a:r>
              <a:rPr lang="en-US" dirty="0"/>
              <a:t>Add something to #3 – nothing happens until that form comes in. You have to send us the form for us to know!! The form needs to have signatures and be sent to GCA before the budget # can be established!! </a:t>
            </a:r>
          </a:p>
          <a:p>
            <a:endParaRPr lang="en-US" dirty="0"/>
          </a:p>
          <a:p>
            <a:r>
              <a:rPr lang="en-US" dirty="0"/>
              <a:t>Mention we prefer GT in cases where it works. </a:t>
            </a:r>
          </a:p>
          <a:p>
            <a:r>
              <a:rPr lang="en-US" dirty="0"/>
              <a:t>** add #4 – turnaround time is usually 1-2 business days</a:t>
            </a:r>
          </a:p>
        </p:txBody>
      </p:sp>
      <p:sp>
        <p:nvSpPr>
          <p:cNvPr id="4" name="Slide Number Placeholder 3"/>
          <p:cNvSpPr>
            <a:spLocks noGrp="1"/>
          </p:cNvSpPr>
          <p:nvPr>
            <p:ph type="sldNum" sz="quarter" idx="5"/>
          </p:nvPr>
        </p:nvSpPr>
        <p:spPr/>
        <p:txBody>
          <a:bodyPr/>
          <a:lstStyle/>
          <a:p>
            <a:fld id="{B9580CF1-885C-DA4C-AC19-20CE6DC791E8}" type="slidenum">
              <a:rPr lang="en-US" smtClean="0"/>
              <a:t>41</a:t>
            </a:fld>
            <a:endParaRPr lang="en-US"/>
          </a:p>
        </p:txBody>
      </p:sp>
    </p:spTree>
    <p:extLst>
      <p:ext uri="{BB962C8B-B14F-4D97-AF65-F5344CB8AC3E}">
        <p14:creationId xmlns:p14="http://schemas.microsoft.com/office/powerpoint/2010/main" val="84797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CB72E-D5A3-46F7-A68A-D723E16C48F8}" type="slidenum">
              <a:rPr lang="en-US" smtClean="0"/>
              <a:t>62</a:t>
            </a:fld>
            <a:endParaRPr lang="en-US"/>
          </a:p>
        </p:txBody>
      </p:sp>
    </p:spTree>
    <p:extLst>
      <p:ext uri="{BB962C8B-B14F-4D97-AF65-F5344CB8AC3E}">
        <p14:creationId xmlns:p14="http://schemas.microsoft.com/office/powerpoint/2010/main" val="133669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CB72E-D5A3-46F7-A68A-D723E16C48F8}" type="slidenum">
              <a:rPr lang="en-US" smtClean="0"/>
              <a:t>63</a:t>
            </a:fld>
            <a:endParaRPr lang="en-US"/>
          </a:p>
        </p:txBody>
      </p:sp>
    </p:spTree>
    <p:extLst>
      <p:ext uri="{BB962C8B-B14F-4D97-AF65-F5344CB8AC3E}">
        <p14:creationId xmlns:p14="http://schemas.microsoft.com/office/powerpoint/2010/main" val="355399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CB72E-D5A3-46F7-A68A-D723E16C48F8}" type="slidenum">
              <a:rPr lang="en-US" smtClean="0"/>
              <a:t>64</a:t>
            </a:fld>
            <a:endParaRPr lang="en-US"/>
          </a:p>
        </p:txBody>
      </p:sp>
    </p:spTree>
    <p:extLst>
      <p:ext uri="{BB962C8B-B14F-4D97-AF65-F5344CB8AC3E}">
        <p14:creationId xmlns:p14="http://schemas.microsoft.com/office/powerpoint/2010/main" val="217265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CB72E-D5A3-46F7-A68A-D723E16C48F8}" type="slidenum">
              <a:rPr lang="en-US" smtClean="0"/>
              <a:t>65</a:t>
            </a:fld>
            <a:endParaRPr lang="en-US"/>
          </a:p>
        </p:txBody>
      </p:sp>
    </p:spTree>
    <p:extLst>
      <p:ext uri="{BB962C8B-B14F-4D97-AF65-F5344CB8AC3E}">
        <p14:creationId xmlns:p14="http://schemas.microsoft.com/office/powerpoint/2010/main" val="112414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CB72E-D5A3-46F7-A68A-D723E16C48F8}" type="slidenum">
              <a:rPr lang="en-US" smtClean="0"/>
              <a:t>66</a:t>
            </a:fld>
            <a:endParaRPr lang="en-US"/>
          </a:p>
        </p:txBody>
      </p:sp>
    </p:spTree>
    <p:extLst>
      <p:ext uri="{BB962C8B-B14F-4D97-AF65-F5344CB8AC3E}">
        <p14:creationId xmlns:p14="http://schemas.microsoft.com/office/powerpoint/2010/main" val="385758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916E24-FE28-4650-83D7-09E6E77D0EF0}"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A09C3-C9AD-494E-8B72-A07AC4DECFBF}" type="slidenum">
              <a:rPr lang="en-US" smtClean="0"/>
              <a:t>‹#›</a:t>
            </a:fld>
            <a:endParaRPr lang="en-US"/>
          </a:p>
        </p:txBody>
      </p:sp>
    </p:spTree>
    <p:extLst>
      <p:ext uri="{BB962C8B-B14F-4D97-AF65-F5344CB8AC3E}">
        <p14:creationId xmlns:p14="http://schemas.microsoft.com/office/powerpoint/2010/main" val="3119576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916E24-FE28-4650-83D7-09E6E77D0EF0}"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A09C3-C9AD-494E-8B72-A07AC4DECFBF}" type="slidenum">
              <a:rPr lang="en-US" smtClean="0"/>
              <a:t>‹#›</a:t>
            </a:fld>
            <a:endParaRPr lang="en-US"/>
          </a:p>
        </p:txBody>
      </p:sp>
    </p:spTree>
    <p:extLst>
      <p:ext uri="{BB962C8B-B14F-4D97-AF65-F5344CB8AC3E}">
        <p14:creationId xmlns:p14="http://schemas.microsoft.com/office/powerpoint/2010/main" val="199483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916E24-FE28-4650-83D7-09E6E77D0EF0}"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A09C3-C9AD-494E-8B72-A07AC4DECFBF}" type="slidenum">
              <a:rPr lang="en-US" smtClean="0"/>
              <a:t>‹#›</a:t>
            </a:fld>
            <a:endParaRPr lang="en-US"/>
          </a:p>
        </p:txBody>
      </p:sp>
    </p:spTree>
    <p:extLst>
      <p:ext uri="{BB962C8B-B14F-4D97-AF65-F5344CB8AC3E}">
        <p14:creationId xmlns:p14="http://schemas.microsoft.com/office/powerpoint/2010/main" val="123837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2"/>
            </p:custData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1148" name="think-cell Slide" r:id="rId4" imgW="524" imgH="526" progId="TCLayout.ActiveDocument.1">
                  <p:embed/>
                </p:oleObj>
              </mc:Choice>
              <mc:Fallback>
                <p:oleObj name="think-cell Slide" r:id="rId4"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668847" y="371512"/>
            <a:ext cx="10912883" cy="447197"/>
          </a:xfrm>
          <a:prstGeom prst="rect">
            <a:avLst/>
          </a:prstGeom>
        </p:spPr>
        <p:txBody>
          <a:bodyPr>
            <a:normAutofit/>
          </a:bodyPr>
          <a:lstStyle>
            <a:lvl1pPr marL="0" indent="0">
              <a:lnSpc>
                <a:spcPct val="90000"/>
              </a:lnSpc>
              <a:buNone/>
              <a:defRPr sz="30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57228" indent="0">
              <a:buNone/>
              <a:defRPr b="0" i="0">
                <a:solidFill>
                  <a:srgbClr val="E8D3A2"/>
                </a:solidFill>
                <a:latin typeface="Encode Sans Normal Black"/>
                <a:cs typeface="Encode Sans Normal Black"/>
              </a:defRPr>
            </a:lvl2pPr>
            <a:lvl3pPr marL="914456" indent="0">
              <a:buNone/>
              <a:defRPr b="0" i="0">
                <a:solidFill>
                  <a:srgbClr val="E8D3A2"/>
                </a:solidFill>
                <a:latin typeface="Encode Sans Normal Black"/>
                <a:cs typeface="Encode Sans Normal Black"/>
              </a:defRPr>
            </a:lvl3pPr>
            <a:lvl4pPr marL="1371686" indent="0">
              <a:buNone/>
              <a:defRPr b="0" i="0">
                <a:solidFill>
                  <a:srgbClr val="E8D3A2"/>
                </a:solidFill>
                <a:latin typeface="Encode Sans Normal Black"/>
                <a:cs typeface="Encode Sans Normal Black"/>
              </a:defRPr>
            </a:lvl4pPr>
            <a:lvl5pPr marL="1828914" indent="0">
              <a:buNone/>
              <a:defRPr b="0" i="0">
                <a:solidFill>
                  <a:srgbClr val="E8D3A2"/>
                </a:solidFill>
                <a:latin typeface="Encode Sans Normal Black"/>
                <a:cs typeface="Encode Sans Normal Black"/>
              </a:defRPr>
            </a:lvl5pPr>
          </a:lstStyle>
          <a:p>
            <a:pPr lvl="0"/>
            <a:r>
              <a:rPr lang="en-US"/>
              <a:t>HEADER HERE</a:t>
            </a:r>
            <a:endParaRPr lang="en-US" dirty="0"/>
          </a:p>
        </p:txBody>
      </p:sp>
      <p:sp>
        <p:nvSpPr>
          <p:cNvPr id="6" name="Text Placeholder 9"/>
          <p:cNvSpPr>
            <a:spLocks noGrp="1"/>
          </p:cNvSpPr>
          <p:nvPr>
            <p:ph type="body" sz="quarter" idx="11" hasCustomPrompt="1"/>
          </p:nvPr>
        </p:nvSpPr>
        <p:spPr>
          <a:xfrm>
            <a:off x="652243" y="1031360"/>
            <a:ext cx="10928280" cy="5078959"/>
          </a:xfrm>
          <a:prstGeom prst="rect">
            <a:avLst/>
          </a:prstGeom>
        </p:spPr>
        <p:txBody>
          <a:bodyPr/>
          <a:lstStyle>
            <a:lvl1pPr marL="342921" indent="-342921">
              <a:buFont typeface="Lucida Grande"/>
              <a:buChar char="&gt;"/>
              <a:defRPr sz="24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0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72" indent="-228615">
              <a:buSzPct val="100000"/>
              <a:buFont typeface="Lucida Grande"/>
              <a:buChar char="&gt;"/>
              <a:defRPr sz="18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529" indent="-228615">
              <a:buFont typeface="Lucida Grande"/>
              <a:buChar char="&gt;"/>
              <a:defRPr sz="14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Bulleted content here (Calibri Regular, 24 pt.)</a:t>
            </a:r>
          </a:p>
          <a:p>
            <a:pPr lvl="1"/>
            <a:r>
              <a:rPr lang="en-US" dirty="0"/>
              <a:t>Second level (Calibri Regular, 20)</a:t>
            </a:r>
          </a:p>
          <a:p>
            <a:pPr lvl="2"/>
            <a:r>
              <a:rPr lang="en-US" dirty="0"/>
              <a:t>Third level (Calibri Regular, 18)</a:t>
            </a:r>
          </a:p>
          <a:p>
            <a:pPr lvl="3"/>
            <a:r>
              <a:rPr lang="en-US" dirty="0"/>
              <a:t>Fourth level (Calibri Regular, 16)</a:t>
            </a:r>
          </a:p>
          <a:p>
            <a:pPr lvl="4"/>
            <a:r>
              <a:rPr lang="en-US" dirty="0"/>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67041" y="6489774"/>
            <a:ext cx="4250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6"/>
          <a:stretch>
            <a:fillRect/>
          </a:stretch>
        </p:blipFill>
        <p:spPr>
          <a:xfrm>
            <a:off x="658555" y="853140"/>
            <a:ext cx="1471708" cy="96362"/>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48906" y="6595754"/>
            <a:ext cx="3031619" cy="153163"/>
          </a:xfrm>
          <a:prstGeom prst="rect">
            <a:avLst/>
          </a:prstGeom>
        </p:spPr>
      </p:pic>
    </p:spTree>
    <p:extLst>
      <p:ext uri="{BB962C8B-B14F-4D97-AF65-F5344CB8AC3E}">
        <p14:creationId xmlns:p14="http://schemas.microsoft.com/office/powerpoint/2010/main" val="178048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6"/>
        <p:cNvGrpSpPr/>
        <p:nvPr/>
      </p:nvGrpSpPr>
      <p:grpSpPr>
        <a:xfrm>
          <a:off x="0" y="0"/>
          <a:ext cx="0" cy="0"/>
          <a:chOff x="0" y="0"/>
          <a:chExt cx="0" cy="0"/>
        </a:xfrm>
      </p:grpSpPr>
      <p:pic>
        <p:nvPicPr>
          <p:cNvPr id="7" name="Google Shape;7;p2" descr="UW_W Logo_White.png"/>
          <p:cNvPicPr preferRelativeResize="0"/>
          <p:nvPr/>
        </p:nvPicPr>
        <p:blipFill rotWithShape="1">
          <a:blip r:embed="rId2">
            <a:alphaModFix/>
          </a:blip>
          <a:srcRect/>
          <a:stretch/>
        </p:blipFill>
        <p:spPr>
          <a:xfrm>
            <a:off x="9927754" y="5945854"/>
            <a:ext cx="1828800" cy="923760"/>
          </a:xfrm>
          <a:prstGeom prst="rect">
            <a:avLst/>
          </a:prstGeom>
          <a:noFill/>
          <a:ln>
            <a:noFill/>
          </a:ln>
        </p:spPr>
      </p:pic>
      <p:pic>
        <p:nvPicPr>
          <p:cNvPr id="8" name="Google Shape;8;p2"/>
          <p:cNvPicPr preferRelativeResize="0"/>
          <p:nvPr/>
        </p:nvPicPr>
        <p:blipFill rotWithShape="1">
          <a:blip r:embed="rId3">
            <a:alphaModFix/>
          </a:blip>
          <a:srcRect/>
          <a:stretch/>
        </p:blipFill>
        <p:spPr>
          <a:xfrm>
            <a:off x="903112" y="6354234"/>
            <a:ext cx="3386800" cy="266760"/>
          </a:xfrm>
          <a:prstGeom prst="rect">
            <a:avLst/>
          </a:prstGeom>
          <a:noFill/>
          <a:ln>
            <a:noFill/>
          </a:ln>
        </p:spPr>
      </p:pic>
      <p:sp>
        <p:nvSpPr>
          <p:cNvPr id="9" name="Google Shape;9;p2"/>
          <p:cNvSpPr txBox="1">
            <a:spLocks noGrp="1"/>
          </p:cNvSpPr>
          <p:nvPr>
            <p:ph type="body" idx="1"/>
          </p:nvPr>
        </p:nvSpPr>
        <p:spPr>
          <a:xfrm>
            <a:off x="895676" y="1179824"/>
            <a:ext cx="9296400" cy="2641680"/>
          </a:xfrm>
          <a:prstGeom prst="rect">
            <a:avLst/>
          </a:prstGeom>
          <a:noFill/>
          <a:ln>
            <a:noFill/>
          </a:ln>
        </p:spPr>
        <p:txBody>
          <a:bodyPr spcFirstLastPara="1" wrap="square" lIns="91425" tIns="91425" rIns="91425" bIns="91425" anchor="b" anchorCtr="0">
            <a:noAutofit/>
          </a:bodyPr>
          <a:lstStyle>
            <a:lvl1pPr marL="548640" marR="0" lvl="0" indent="-274320" algn="l" rtl="0">
              <a:lnSpc>
                <a:spcPct val="100000"/>
              </a:lnSpc>
              <a:spcBef>
                <a:spcPts val="1200"/>
              </a:spcBef>
              <a:spcAft>
                <a:spcPts val="0"/>
              </a:spcAft>
              <a:buClr>
                <a:schemeClr val="accent3"/>
              </a:buClr>
              <a:buSzPts val="1400"/>
              <a:buFont typeface="Arial"/>
              <a:buNone/>
              <a:defRPr sz="6000" b="0" i="0" u="none" strike="noStrike" cap="none">
                <a:solidFill>
                  <a:schemeClr val="accent3"/>
                </a:solidFill>
                <a:latin typeface="Arial"/>
                <a:ea typeface="Arial"/>
                <a:cs typeface="Arial"/>
                <a:sym typeface="Arial"/>
              </a:defRPr>
            </a:lvl1pPr>
            <a:lvl2pPr marL="1097280" marR="0" lvl="1" indent="-274320" algn="l" rtl="0">
              <a:spcBef>
                <a:spcPts val="672"/>
              </a:spcBef>
              <a:spcAft>
                <a:spcPts val="0"/>
              </a:spcAft>
              <a:buClr>
                <a:srgbClr val="E8D3A2"/>
              </a:buClr>
              <a:buSzPts val="1400"/>
              <a:buFont typeface="Arial"/>
              <a:buNone/>
              <a:defRPr sz="3360" b="0" i="0" u="none" strike="noStrike" cap="none">
                <a:solidFill>
                  <a:srgbClr val="E8D3A2"/>
                </a:solidFill>
                <a:latin typeface="Arial"/>
                <a:ea typeface="Arial"/>
                <a:cs typeface="Arial"/>
                <a:sym typeface="Arial"/>
              </a:defRPr>
            </a:lvl2pPr>
            <a:lvl3pPr marL="1645920" marR="0" lvl="2" indent="-274320" algn="l" rtl="0">
              <a:spcBef>
                <a:spcPts val="576"/>
              </a:spcBef>
              <a:spcAft>
                <a:spcPts val="0"/>
              </a:spcAft>
              <a:buClr>
                <a:srgbClr val="E8D3A2"/>
              </a:buClr>
              <a:buSzPts val="1400"/>
              <a:buFont typeface="Arial"/>
              <a:buNone/>
              <a:defRPr sz="2880" b="0" i="0" u="none" strike="noStrike" cap="none">
                <a:solidFill>
                  <a:srgbClr val="E8D3A2"/>
                </a:solidFill>
                <a:latin typeface="Arial"/>
                <a:ea typeface="Arial"/>
                <a:cs typeface="Arial"/>
                <a:sym typeface="Arial"/>
              </a:defRPr>
            </a:lvl3pPr>
            <a:lvl4pPr marL="2194560" marR="0" lvl="3" indent="-274320" algn="l" rtl="0">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4pPr>
            <a:lvl5pPr marL="2743200" marR="0" lvl="4" indent="-274320" algn="l" rtl="0">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5pPr>
            <a:lvl6pPr marL="3291840" marR="0" lvl="5" indent="-426720" algn="l" rtl="0">
              <a:spcBef>
                <a:spcPts val="480"/>
              </a:spcBef>
              <a:spcAft>
                <a:spcPts val="0"/>
              </a:spcAft>
              <a:buClr>
                <a:schemeClr val="lt1"/>
              </a:buClr>
              <a:buSzPts val="2000"/>
              <a:buFont typeface="Arial"/>
              <a:buChar char="•"/>
              <a:defRPr sz="2400" b="0" i="0" u="none" strike="noStrike" cap="none">
                <a:solidFill>
                  <a:schemeClr val="lt1"/>
                </a:solidFill>
                <a:latin typeface="Calibri"/>
                <a:ea typeface="Calibri"/>
                <a:cs typeface="Calibri"/>
                <a:sym typeface="Calibri"/>
              </a:defRPr>
            </a:lvl6pPr>
            <a:lvl7pPr marL="3840480" marR="0" lvl="6" indent="-426720" algn="l" rtl="0">
              <a:spcBef>
                <a:spcPts val="480"/>
              </a:spcBef>
              <a:spcAft>
                <a:spcPts val="0"/>
              </a:spcAft>
              <a:buClr>
                <a:schemeClr val="lt1"/>
              </a:buClr>
              <a:buSzPts val="2000"/>
              <a:buFont typeface="Arial"/>
              <a:buChar char="•"/>
              <a:defRPr sz="2400" b="0" i="0" u="none" strike="noStrike" cap="none">
                <a:solidFill>
                  <a:schemeClr val="lt1"/>
                </a:solidFill>
                <a:latin typeface="Calibri"/>
                <a:ea typeface="Calibri"/>
                <a:cs typeface="Calibri"/>
                <a:sym typeface="Calibri"/>
              </a:defRPr>
            </a:lvl7pPr>
            <a:lvl8pPr marL="4389120" marR="0" lvl="7" indent="-426720" algn="l" rtl="0">
              <a:spcBef>
                <a:spcPts val="480"/>
              </a:spcBef>
              <a:spcAft>
                <a:spcPts val="0"/>
              </a:spcAft>
              <a:buClr>
                <a:schemeClr val="lt1"/>
              </a:buClr>
              <a:buSzPts val="2000"/>
              <a:buFont typeface="Arial"/>
              <a:buChar char="•"/>
              <a:defRPr sz="2400" b="0" i="0" u="none" strike="noStrike" cap="none">
                <a:solidFill>
                  <a:schemeClr val="lt1"/>
                </a:solidFill>
                <a:latin typeface="Calibri"/>
                <a:ea typeface="Calibri"/>
                <a:cs typeface="Calibri"/>
                <a:sym typeface="Calibri"/>
              </a:defRPr>
            </a:lvl8pPr>
            <a:lvl9pPr marL="4937760" marR="0" lvl="8" indent="-426720" algn="l" rtl="0">
              <a:spcBef>
                <a:spcPts val="480"/>
              </a:spcBef>
              <a:spcAft>
                <a:spcPts val="0"/>
              </a:spcAft>
              <a:buClr>
                <a:schemeClr val="lt1"/>
              </a:buClr>
              <a:buSzPts val="2000"/>
              <a:buFont typeface="Arial"/>
              <a:buChar char="•"/>
              <a:defRPr sz="2400" b="0" i="0" u="none" strike="noStrike" cap="none">
                <a:solidFill>
                  <a:schemeClr val="lt1"/>
                </a:solidFill>
                <a:latin typeface="Calibri"/>
                <a:ea typeface="Calibri"/>
                <a:cs typeface="Calibri"/>
                <a:sym typeface="Calibri"/>
              </a:defRPr>
            </a:lvl9pPr>
          </a:lstStyle>
          <a:p>
            <a:endParaRPr/>
          </a:p>
        </p:txBody>
      </p:sp>
      <p:pic>
        <p:nvPicPr>
          <p:cNvPr id="10" name="Google Shape;10;p2" descr="Bar_RtAngle_7502_RGB.png"/>
          <p:cNvPicPr preferRelativeResize="0"/>
          <p:nvPr/>
        </p:nvPicPr>
        <p:blipFill rotWithShape="1">
          <a:blip r:embed="rId4">
            <a:alphaModFix/>
          </a:blip>
          <a:srcRect/>
          <a:stretch/>
        </p:blipFill>
        <p:spPr>
          <a:xfrm>
            <a:off x="1084783" y="4006085"/>
            <a:ext cx="3045600" cy="112680"/>
          </a:xfrm>
          <a:prstGeom prst="rect">
            <a:avLst/>
          </a:prstGeom>
          <a:noFill/>
          <a:ln>
            <a:noFill/>
          </a:ln>
        </p:spPr>
      </p:pic>
    </p:spTree>
    <p:extLst>
      <p:ext uri="{BB962C8B-B14F-4D97-AF65-F5344CB8AC3E}">
        <p14:creationId xmlns:p14="http://schemas.microsoft.com/office/powerpoint/2010/main" val="17921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916E24-FE28-4650-83D7-09E6E77D0EF0}"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A09C3-C9AD-494E-8B72-A07AC4DECFBF}" type="slidenum">
              <a:rPr lang="en-US" smtClean="0"/>
              <a:t>‹#›</a:t>
            </a:fld>
            <a:endParaRPr lang="en-US"/>
          </a:p>
        </p:txBody>
      </p:sp>
    </p:spTree>
    <p:extLst>
      <p:ext uri="{BB962C8B-B14F-4D97-AF65-F5344CB8AC3E}">
        <p14:creationId xmlns:p14="http://schemas.microsoft.com/office/powerpoint/2010/main" val="84740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916E24-FE28-4650-83D7-09E6E77D0EF0}"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A09C3-C9AD-494E-8B72-A07AC4DECFBF}" type="slidenum">
              <a:rPr lang="en-US" smtClean="0"/>
              <a:t>‹#›</a:t>
            </a:fld>
            <a:endParaRPr lang="en-US"/>
          </a:p>
        </p:txBody>
      </p:sp>
    </p:spTree>
    <p:extLst>
      <p:ext uri="{BB962C8B-B14F-4D97-AF65-F5344CB8AC3E}">
        <p14:creationId xmlns:p14="http://schemas.microsoft.com/office/powerpoint/2010/main" val="203130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916E24-FE28-4650-83D7-09E6E77D0EF0}"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A09C3-C9AD-494E-8B72-A07AC4DECFBF}" type="slidenum">
              <a:rPr lang="en-US" smtClean="0"/>
              <a:t>‹#›</a:t>
            </a:fld>
            <a:endParaRPr lang="en-US"/>
          </a:p>
        </p:txBody>
      </p:sp>
    </p:spTree>
    <p:extLst>
      <p:ext uri="{BB962C8B-B14F-4D97-AF65-F5344CB8AC3E}">
        <p14:creationId xmlns:p14="http://schemas.microsoft.com/office/powerpoint/2010/main" val="314878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916E24-FE28-4650-83D7-09E6E77D0EF0}"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A09C3-C9AD-494E-8B72-A07AC4DECFBF}" type="slidenum">
              <a:rPr lang="en-US" smtClean="0"/>
              <a:t>‹#›</a:t>
            </a:fld>
            <a:endParaRPr lang="en-US"/>
          </a:p>
        </p:txBody>
      </p:sp>
    </p:spTree>
    <p:extLst>
      <p:ext uri="{BB962C8B-B14F-4D97-AF65-F5344CB8AC3E}">
        <p14:creationId xmlns:p14="http://schemas.microsoft.com/office/powerpoint/2010/main" val="121123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916E24-FE28-4650-83D7-09E6E77D0EF0}" type="datetimeFigureOut">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CA09C3-C9AD-494E-8B72-A07AC4DECFBF}" type="slidenum">
              <a:rPr lang="en-US" smtClean="0"/>
              <a:t>‹#›</a:t>
            </a:fld>
            <a:endParaRPr lang="en-US"/>
          </a:p>
        </p:txBody>
      </p:sp>
    </p:spTree>
    <p:extLst>
      <p:ext uri="{BB962C8B-B14F-4D97-AF65-F5344CB8AC3E}">
        <p14:creationId xmlns:p14="http://schemas.microsoft.com/office/powerpoint/2010/main" val="76575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16E24-FE28-4650-83D7-09E6E77D0EF0}" type="datetimeFigureOut">
              <a:rPr lang="en-US" smtClean="0"/>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CA09C3-C9AD-494E-8B72-A07AC4DECFBF}" type="slidenum">
              <a:rPr lang="en-US" smtClean="0"/>
              <a:t>‹#›</a:t>
            </a:fld>
            <a:endParaRPr lang="en-US"/>
          </a:p>
        </p:txBody>
      </p:sp>
    </p:spTree>
    <p:extLst>
      <p:ext uri="{BB962C8B-B14F-4D97-AF65-F5344CB8AC3E}">
        <p14:creationId xmlns:p14="http://schemas.microsoft.com/office/powerpoint/2010/main" val="37124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916E24-FE28-4650-83D7-09E6E77D0EF0}"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A09C3-C9AD-494E-8B72-A07AC4DECFBF}" type="slidenum">
              <a:rPr lang="en-US" smtClean="0"/>
              <a:t>‹#›</a:t>
            </a:fld>
            <a:endParaRPr lang="en-US"/>
          </a:p>
        </p:txBody>
      </p:sp>
    </p:spTree>
    <p:extLst>
      <p:ext uri="{BB962C8B-B14F-4D97-AF65-F5344CB8AC3E}">
        <p14:creationId xmlns:p14="http://schemas.microsoft.com/office/powerpoint/2010/main" val="194086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916E24-FE28-4650-83D7-09E6E77D0EF0}"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A09C3-C9AD-494E-8B72-A07AC4DECFBF}" type="slidenum">
              <a:rPr lang="en-US" smtClean="0"/>
              <a:t>‹#›</a:t>
            </a:fld>
            <a:endParaRPr lang="en-US"/>
          </a:p>
        </p:txBody>
      </p:sp>
    </p:spTree>
    <p:extLst>
      <p:ext uri="{BB962C8B-B14F-4D97-AF65-F5344CB8AC3E}">
        <p14:creationId xmlns:p14="http://schemas.microsoft.com/office/powerpoint/2010/main" val="350325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16E24-FE28-4650-83D7-09E6E77D0EF0}" type="datetimeFigureOut">
              <a:rPr lang="en-US" smtClean="0"/>
              <a:t>11/18/2020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A09C3-C9AD-494E-8B72-A07AC4DECFBF}" type="slidenum">
              <a:rPr lang="en-US" smtClean="0"/>
              <a:t>‹#›</a:t>
            </a:fld>
            <a:endParaRPr lang="en-US"/>
          </a:p>
        </p:txBody>
      </p:sp>
    </p:spTree>
    <p:extLst>
      <p:ext uri="{BB962C8B-B14F-4D97-AF65-F5344CB8AC3E}">
        <p14:creationId xmlns:p14="http://schemas.microsoft.com/office/powerpoint/2010/main" val="559176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inance.uw.edu/gca/resources/gca-foru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finance.uw.edu/gca/award-lifecycle/closing-your-award/pending-transaction-detail-form-instructions" TargetMode="External"/><Relationship Id="rId2" Type="http://schemas.openxmlformats.org/officeDocument/2006/relationships/hyperlink" Target="https://finance.uw.edu/gca/award-lifecycle/closing-your-award" TargetMode="External"/><Relationship Id="rId1" Type="http://schemas.openxmlformats.org/officeDocument/2006/relationships/slideLayout" Target="../slideLayouts/slideLayout12.xml"/><Relationship Id="rId4" Type="http://schemas.openxmlformats.org/officeDocument/2006/relationships/hyperlink" Target="https://www.washington.edu/research/policies/gim-39-closeout-of-sponsored-program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finance.uw.edu/gca/award-lifecycle/sponsor-payments/foreign-currency"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depts.washington.edu/research/omf_a.php?/budget/advance/eligibility"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mailto:gcahelp@uw.edu" TargetMode="External"/><Relationship Id="rId4" Type="http://schemas.openxmlformats.org/officeDocument/2006/relationships/hyperlink" Target="http://www.washington.edu/research/tools/sage/"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biportal.uw.edu/"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finance.uw.edu/fr/journal-voucher#request-copy"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http://www.justintarte.com/2011/12/top-10-questions-to-ask-yourself-in.html" TargetMode="External"/><Relationship Id="rId7" Type="http://schemas.openxmlformats.org/officeDocument/2006/relationships/hyperlink" Target="https://myedmondsnews.com/2018/04/live-in-edmonds-what-do-you-call-yourself/" TargetMode="External"/><Relationship Id="rId2" Type="http://schemas.openxmlformats.org/officeDocument/2006/relationships/image" Target="../media/image46.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hyperlink" Target="https://owl.excelsior.edu/educator-resources/owl-across-disciplines/owl-across-the-disciplines-grammar-and-usage/" TargetMode="External"/><Relationship Id="rId4" Type="http://schemas.openxmlformats.org/officeDocument/2006/relationships/image" Target="../media/image47.jpg"/></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7B3653-2EBA-4B12-AC47-2B49BB5E5949}"/>
              </a:ext>
            </a:extLst>
          </p:cNvPr>
          <p:cNvSpPr>
            <a:spLocks noGrp="1"/>
          </p:cNvSpPr>
          <p:nvPr>
            <p:ph type="body" sz="quarter" idx="10"/>
          </p:nvPr>
        </p:nvSpPr>
        <p:spPr>
          <a:xfrm>
            <a:off x="560650" y="263317"/>
            <a:ext cx="10912883" cy="447197"/>
          </a:xfrm>
        </p:spPr>
        <p:txBody>
          <a:bodyPr>
            <a:noAutofit/>
          </a:bodyPr>
          <a:lstStyle/>
          <a:p>
            <a:r>
              <a:rPr lang="en-US" sz="3750" b="1" dirty="0">
                <a:latin typeface="Encode Sans Normal" panose="02000000000000000000" pitchFamily="2" charset="0"/>
              </a:rPr>
              <a:t>DISCLAIMER</a:t>
            </a:r>
          </a:p>
        </p:txBody>
      </p:sp>
      <p:sp>
        <p:nvSpPr>
          <p:cNvPr id="4" name="Content Placeholder 2">
            <a:extLst>
              <a:ext uri="{FF2B5EF4-FFF2-40B4-BE49-F238E27FC236}">
                <a16:creationId xmlns:a16="http://schemas.microsoft.com/office/drawing/2014/main" id="{8C6E02B8-9DE5-45E3-8639-5D448A10372B}"/>
              </a:ext>
            </a:extLst>
          </p:cNvPr>
          <p:cNvSpPr>
            <a:spLocks noGrp="1"/>
          </p:cNvSpPr>
          <p:nvPr>
            <p:ph type="body" sz="quarter" idx="11"/>
          </p:nvPr>
        </p:nvSpPr>
        <p:spPr>
          <a:xfrm>
            <a:off x="661063" y="1222804"/>
            <a:ext cx="10928450" cy="5079503"/>
          </a:xfrm>
        </p:spPr>
        <p:txBody>
          <a:bodyPr>
            <a:normAutofit/>
          </a:bodyPr>
          <a:lstStyle/>
          <a:p>
            <a:pPr>
              <a:buClr>
                <a:srgbClr val="33006F"/>
              </a:buClr>
              <a:buFont typeface="Wingdings" panose="05000000000000000000" pitchFamily="2" charset="2"/>
              <a:buChar char="Ø"/>
            </a:pPr>
            <a:r>
              <a:rPr lang="en-US" sz="2438" dirty="0"/>
              <a:t>The GCA Forum will be recorded and retained for the legally approved retention period under Washington State Policy</a:t>
            </a:r>
          </a:p>
          <a:p>
            <a:pPr>
              <a:buClr>
                <a:srgbClr val="33006F"/>
              </a:buClr>
              <a:buFont typeface="Wingdings" panose="05000000000000000000" pitchFamily="2" charset="2"/>
              <a:buChar char="Ø"/>
            </a:pPr>
            <a:r>
              <a:rPr lang="en-US" sz="2438" dirty="0"/>
              <a:t>It is subject to release under the Washington State Public Records Act or Federal Freedom of Information Act (FOIA)</a:t>
            </a:r>
          </a:p>
          <a:p>
            <a:pPr>
              <a:buClr>
                <a:srgbClr val="33006F"/>
              </a:buClr>
              <a:buFont typeface="Wingdings" panose="05000000000000000000" pitchFamily="2" charset="2"/>
              <a:buChar char="Ø"/>
            </a:pPr>
            <a:r>
              <a:rPr lang="en-US" sz="2438" dirty="0"/>
              <a:t>It will be posted publicly on our GCA YouTube channel</a:t>
            </a:r>
          </a:p>
          <a:p>
            <a:pPr lvl="1">
              <a:buClr>
                <a:srgbClr val="33006F"/>
              </a:buClr>
              <a:buFont typeface="Wingdings" panose="05000000000000000000" pitchFamily="2" charset="2"/>
              <a:buChar char="Ø"/>
            </a:pPr>
            <a:r>
              <a:rPr lang="en-US" sz="2250" dirty="0"/>
              <a:t>Slide decks and recordings for this and past Forums are linked on our GCA Forum web page</a:t>
            </a:r>
          </a:p>
          <a:p>
            <a:pPr lvl="1">
              <a:buClr>
                <a:srgbClr val="33006F"/>
              </a:buClr>
              <a:buFont typeface="Wingdings" panose="05000000000000000000" pitchFamily="2" charset="2"/>
              <a:buChar char="Ø"/>
            </a:pPr>
            <a:r>
              <a:rPr lang="en-US" sz="2250" dirty="0">
                <a:hlinkClick r:id="rId2"/>
              </a:rPr>
              <a:t>https://finance.uw.edu/gca/resources/gca-forum</a:t>
            </a:r>
            <a:r>
              <a:rPr lang="en-US" sz="2250" dirty="0"/>
              <a:t> </a:t>
            </a:r>
          </a:p>
        </p:txBody>
      </p:sp>
    </p:spTree>
    <p:extLst>
      <p:ext uri="{BB962C8B-B14F-4D97-AF65-F5344CB8AC3E}">
        <p14:creationId xmlns:p14="http://schemas.microsoft.com/office/powerpoint/2010/main" val="369251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Why is the FAD necessary?</a:t>
            </a:r>
          </a:p>
        </p:txBody>
      </p:sp>
      <p:sp>
        <p:nvSpPr>
          <p:cNvPr id="3" name="Text Placeholder 2"/>
          <p:cNvSpPr>
            <a:spLocks noGrp="1"/>
          </p:cNvSpPr>
          <p:nvPr>
            <p:ph type="body" sz="quarter" idx="11"/>
          </p:nvPr>
        </p:nvSpPr>
        <p:spPr/>
        <p:txBody>
          <a:bodyPr>
            <a:normAutofit/>
          </a:bodyPr>
          <a:lstStyle/>
          <a:p>
            <a:pPr marL="0" indent="0">
              <a:buNone/>
            </a:pPr>
            <a:endParaRPr lang="en-US" sz="3200" dirty="0"/>
          </a:p>
          <a:p>
            <a:pPr marL="0" indent="0">
              <a:buNone/>
            </a:pPr>
            <a:r>
              <a:rPr lang="en-US" sz="2800" dirty="0"/>
              <a:t>In other words, why can’t the award budget just stay open until the day the final report or invoice is due?</a:t>
            </a:r>
          </a:p>
          <a:p>
            <a:pPr marL="0" indent="0">
              <a:buNone/>
            </a:pPr>
            <a:endParaRPr lang="en-US" sz="2800" dirty="0"/>
          </a:p>
          <a:p>
            <a:pPr>
              <a:buFont typeface="Wingdings" panose="05000000000000000000" pitchFamily="2" charset="2"/>
              <a:buChar char="Ø"/>
            </a:pPr>
            <a:r>
              <a:rPr lang="en-US" sz="2800" dirty="0"/>
              <a:t>Preparing final invoices and reports takes time</a:t>
            </a:r>
          </a:p>
          <a:p>
            <a:pPr>
              <a:buFont typeface="Wingdings" panose="05000000000000000000" pitchFamily="2" charset="2"/>
              <a:buChar char="Ø"/>
            </a:pPr>
            <a:r>
              <a:rPr lang="en-US" sz="2800" dirty="0"/>
              <a:t>GCA issues multiple invoices and reports each month. Note that volumes are especially high 60-90 days after common award end dates such as 6/30 or 12/31.</a:t>
            </a:r>
          </a:p>
          <a:p>
            <a:pPr>
              <a:buFont typeface="Wingdings" panose="05000000000000000000" pitchFamily="2" charset="2"/>
              <a:buChar char="Ø"/>
            </a:pPr>
            <a:r>
              <a:rPr lang="en-US" sz="2800" dirty="0"/>
              <a:t>The window between the FAD and the final due date allows time for GCA to work with the department to correct any errors or problems discovered during final reconciliation of the budget </a:t>
            </a:r>
          </a:p>
        </p:txBody>
      </p:sp>
    </p:spTree>
    <p:extLst>
      <p:ext uri="{BB962C8B-B14F-4D97-AF65-F5344CB8AC3E}">
        <p14:creationId xmlns:p14="http://schemas.microsoft.com/office/powerpoint/2010/main" val="409835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How can departments use the FAD?</a:t>
            </a:r>
          </a:p>
        </p:txBody>
      </p:sp>
      <p:sp>
        <p:nvSpPr>
          <p:cNvPr id="3" name="Text Placeholder 2"/>
          <p:cNvSpPr>
            <a:spLocks noGrp="1"/>
          </p:cNvSpPr>
          <p:nvPr>
            <p:ph type="body" sz="quarter" idx="11"/>
          </p:nvPr>
        </p:nvSpPr>
        <p:spPr/>
        <p:txBody>
          <a:bodyPr>
            <a:normAutofit/>
          </a:bodyPr>
          <a:lstStyle/>
          <a:p>
            <a:pPr marL="0" indent="0">
              <a:buNone/>
            </a:pPr>
            <a:endParaRPr lang="en-US" sz="2800" dirty="0"/>
          </a:p>
          <a:p>
            <a:pPr marL="0" indent="0">
              <a:buNone/>
            </a:pPr>
            <a:r>
              <a:rPr lang="en-US" sz="2800" dirty="0"/>
              <a:t>The FAD can be a useful tool in budget management!</a:t>
            </a:r>
          </a:p>
          <a:p>
            <a:pPr>
              <a:buFont typeface="Wingdings" panose="05000000000000000000" pitchFamily="2" charset="2"/>
              <a:buChar char="Ø"/>
            </a:pPr>
            <a:r>
              <a:rPr lang="en-US" sz="2800" dirty="0"/>
              <a:t>As soon as a new award budget is available in Grant Tracker, check its FAD and set up calendar reminders allowing you to complete all financial activities by that point:</a:t>
            </a:r>
          </a:p>
          <a:p>
            <a:pPr lvl="1"/>
            <a:r>
              <a:rPr lang="en-US" sz="2800" dirty="0"/>
              <a:t>Subcontract and vendor invoices</a:t>
            </a:r>
          </a:p>
          <a:p>
            <a:pPr lvl="1"/>
            <a:r>
              <a:rPr lang="en-US" sz="2800" dirty="0"/>
              <a:t>Procard transactions</a:t>
            </a:r>
          </a:p>
          <a:p>
            <a:pPr lvl="1"/>
            <a:r>
              <a:rPr lang="en-US" sz="2800" dirty="0"/>
              <a:t>Expense transfers</a:t>
            </a:r>
          </a:p>
          <a:p>
            <a:pPr lvl="1"/>
            <a:endParaRPr lang="en-US" sz="2800" dirty="0"/>
          </a:p>
          <a:p>
            <a:pPr marL="0" lvl="1">
              <a:buFont typeface="Wingdings" panose="05000000000000000000" pitchFamily="2" charset="2"/>
              <a:buChar char="Ø"/>
            </a:pPr>
            <a:r>
              <a:rPr lang="en-US" sz="2800" dirty="0"/>
              <a:t>Org code reports allow you to sort a budget list by FAD </a:t>
            </a:r>
          </a:p>
        </p:txBody>
      </p:sp>
    </p:spTree>
    <p:extLst>
      <p:ext uri="{BB962C8B-B14F-4D97-AF65-F5344CB8AC3E}">
        <p14:creationId xmlns:p14="http://schemas.microsoft.com/office/powerpoint/2010/main" val="4211996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How can I change the FAD?</a:t>
            </a:r>
          </a:p>
        </p:txBody>
      </p:sp>
      <p:sp>
        <p:nvSpPr>
          <p:cNvPr id="3" name="Text Placeholder 2"/>
          <p:cNvSpPr>
            <a:spLocks noGrp="1"/>
          </p:cNvSpPr>
          <p:nvPr>
            <p:ph type="body" sz="quarter" idx="11"/>
          </p:nvPr>
        </p:nvSpPr>
        <p:spPr/>
        <p:txBody>
          <a:bodyPr>
            <a:normAutofit/>
          </a:bodyPr>
          <a:lstStyle/>
          <a:p>
            <a:pPr marL="0" indent="0">
              <a:buNone/>
            </a:pPr>
            <a:endParaRPr lang="en-US" sz="2800" dirty="0"/>
          </a:p>
          <a:p>
            <a:pPr marL="0" indent="0">
              <a:buNone/>
            </a:pPr>
            <a:r>
              <a:rPr lang="en-US" sz="2800" dirty="0"/>
              <a:t>The FAD is system-generated based on the award’s financial closeout requirements, and therefore can only change if those requirements do, e.g.:</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If the sponsor extends the award end date</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If the sponsor provides an award modification changing the invoicing or reporting deadline</a:t>
            </a:r>
          </a:p>
          <a:p>
            <a:pPr marL="0" indent="0">
              <a:buNone/>
            </a:pPr>
            <a:r>
              <a:rPr lang="en-US" sz="2800" dirty="0"/>
              <a:t>But what about late-posting charges?</a:t>
            </a:r>
            <a:endParaRPr lang="en-US" sz="2800" i="1" dirty="0"/>
          </a:p>
          <a:p>
            <a:pPr marL="0" indent="0">
              <a:buNone/>
            </a:pPr>
            <a:r>
              <a:rPr lang="en-US" sz="2800" i="1" dirty="0"/>
              <a:t>Hold that thought….</a:t>
            </a:r>
          </a:p>
        </p:txBody>
      </p:sp>
    </p:spTree>
    <p:extLst>
      <p:ext uri="{BB962C8B-B14F-4D97-AF65-F5344CB8AC3E}">
        <p14:creationId xmlns:p14="http://schemas.microsoft.com/office/powerpoint/2010/main" val="260593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44005" y="300484"/>
            <a:ext cx="10912883" cy="447197"/>
          </a:xfrm>
        </p:spPr>
        <p:txBody>
          <a:bodyPr>
            <a:noAutofit/>
          </a:bodyPr>
          <a:lstStyle/>
          <a:p>
            <a:r>
              <a:rPr lang="en-US" sz="3750" b="1" dirty="0">
                <a:latin typeface="Encode Sans Normal" panose="02000000000000000000" pitchFamily="2" charset="0"/>
              </a:rPr>
              <a:t>Questions?</a:t>
            </a:r>
            <a:endParaRPr lang="en-US" sz="3750" b="1" dirty="0"/>
          </a:p>
        </p:txBody>
      </p:sp>
      <p:pic>
        <p:nvPicPr>
          <p:cNvPr id="2050" name="Picture 2" descr="Ask Questions to Improve Your Lead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0" y="889634"/>
            <a:ext cx="6593839" cy="494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810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4800" b="1" dirty="0">
                <a:solidFill>
                  <a:schemeClr val="bg1"/>
                </a:solidFill>
              </a:rPr>
              <a:t>Late Posting Charges and the</a:t>
            </a:r>
            <a:br>
              <a:rPr lang="en-US" sz="4800" b="1" dirty="0">
                <a:solidFill>
                  <a:schemeClr val="bg1"/>
                </a:solidFill>
              </a:rPr>
            </a:br>
            <a:r>
              <a:rPr lang="en-US" sz="4800" b="1" dirty="0">
                <a:solidFill>
                  <a:schemeClr val="bg1"/>
                </a:solidFill>
              </a:rPr>
              <a:t>Pending Transaction Form</a:t>
            </a:r>
            <a:endParaRPr lang="en-US" sz="4800" dirty="0">
              <a:solidFill>
                <a:schemeClr val="bg1"/>
              </a:solidFill>
            </a:endParaRPr>
          </a:p>
        </p:txBody>
      </p:sp>
      <p:sp>
        <p:nvSpPr>
          <p:cNvPr id="6" name="TextBox 5"/>
          <p:cNvSpPr txBox="1"/>
          <p:nvPr/>
        </p:nvSpPr>
        <p:spPr>
          <a:xfrm>
            <a:off x="1203158" y="4417995"/>
            <a:ext cx="3147461" cy="369332"/>
          </a:xfrm>
          <a:prstGeom prst="rect">
            <a:avLst/>
          </a:prstGeom>
          <a:noFill/>
        </p:spPr>
        <p:txBody>
          <a:bodyPr wrap="square" rtlCol="0">
            <a:spAutoFit/>
          </a:bodyPr>
          <a:lstStyle/>
          <a:p>
            <a:r>
              <a:rPr lang="en-US" dirty="0">
                <a:solidFill>
                  <a:schemeClr val="bg1"/>
                </a:solidFill>
              </a:rPr>
              <a:t>Michelle Davis</a:t>
            </a:r>
          </a:p>
        </p:txBody>
      </p:sp>
    </p:spTree>
    <p:extLst>
      <p:ext uri="{BB962C8B-B14F-4D97-AF65-F5344CB8AC3E}">
        <p14:creationId xmlns:p14="http://schemas.microsoft.com/office/powerpoint/2010/main" val="723788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dirty="0"/>
              <a:t>What if I have more charges?</a:t>
            </a:r>
            <a:endParaRPr lang="en-US" sz="3600" dirty="0"/>
          </a:p>
        </p:txBody>
      </p:sp>
      <p:sp>
        <p:nvSpPr>
          <p:cNvPr id="3" name="Text Placeholder 2"/>
          <p:cNvSpPr>
            <a:spLocks noGrp="1"/>
          </p:cNvSpPr>
          <p:nvPr>
            <p:ph type="body" sz="quarter" idx="11"/>
          </p:nvPr>
        </p:nvSpPr>
        <p:spPr/>
        <p:txBody>
          <a:bodyPr>
            <a:normAutofit/>
          </a:bodyPr>
          <a:lstStyle/>
          <a:p>
            <a:pPr marL="0" indent="0">
              <a:buNone/>
            </a:pPr>
            <a:endParaRPr lang="en-US" dirty="0"/>
          </a:p>
          <a:p>
            <a:pPr>
              <a:buFont typeface="Wingdings" panose="05000000000000000000" pitchFamily="2" charset="2"/>
              <a:buChar char="Ø"/>
            </a:pPr>
            <a:r>
              <a:rPr lang="en-US" dirty="0"/>
              <a:t>If additional charges are identified after the FAD (and perhaps after we’ve already issued the final invoice and/or report), there are a few things we need before we can re-open the budget and issue a late or revised report/invoice:</a:t>
            </a:r>
          </a:p>
          <a:p>
            <a:pPr lvl="1"/>
            <a:r>
              <a:rPr lang="en-US" sz="2200" dirty="0"/>
              <a:t>Pending Transaction Form with an audit justification</a:t>
            </a:r>
          </a:p>
          <a:p>
            <a:pPr lvl="1"/>
            <a:r>
              <a:rPr lang="en-US" sz="2200" dirty="0"/>
              <a:t>Sponsor approval for a late/revised final report/invoice</a:t>
            </a:r>
          </a:p>
          <a:p>
            <a:pPr lvl="1"/>
            <a:endParaRPr lang="en-US" sz="2400" dirty="0"/>
          </a:p>
          <a:p>
            <a:pPr>
              <a:buFont typeface="Wingdings" panose="05000000000000000000" pitchFamily="2" charset="2"/>
              <a:buChar char="Ø"/>
            </a:pPr>
            <a:r>
              <a:rPr lang="en-US" dirty="0"/>
              <a:t>The Pending Transaction Form (+ sponsor approval) will need to be reviewed and approved by a GCA manager before the budget can be re-opened</a:t>
            </a:r>
          </a:p>
          <a:p>
            <a:pPr lvl="1"/>
            <a:r>
              <a:rPr lang="en-US" dirty="0"/>
              <a:t>Charges under $200 are generally the responsibility of the department</a:t>
            </a:r>
          </a:p>
          <a:p>
            <a:pPr lvl="1"/>
            <a:endParaRPr lang="en-US" sz="2400" dirty="0"/>
          </a:p>
        </p:txBody>
      </p:sp>
    </p:spTree>
    <p:extLst>
      <p:ext uri="{BB962C8B-B14F-4D97-AF65-F5344CB8AC3E}">
        <p14:creationId xmlns:p14="http://schemas.microsoft.com/office/powerpoint/2010/main" val="2319962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dirty="0"/>
              <a:t>What is the Pending Transaction Form?</a:t>
            </a:r>
            <a:endParaRPr lang="en-US" sz="3600" dirty="0"/>
          </a:p>
        </p:txBody>
      </p:sp>
      <p:sp>
        <p:nvSpPr>
          <p:cNvPr id="3" name="Text Placeholder 2"/>
          <p:cNvSpPr>
            <a:spLocks noGrp="1"/>
          </p:cNvSpPr>
          <p:nvPr>
            <p:ph type="body" sz="quarter" idx="11"/>
          </p:nvPr>
        </p:nvSpPr>
        <p:spPr>
          <a:xfrm>
            <a:off x="668847" y="1177076"/>
            <a:ext cx="5703077" cy="5078959"/>
          </a:xfrm>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The form outlines the charges that still need to post to the budget as well as the expected final expenditure total</a:t>
            </a:r>
          </a:p>
          <a:p>
            <a:pPr>
              <a:buFont typeface="Wingdings" panose="05000000000000000000" pitchFamily="2" charset="2"/>
              <a:buChar char="Ø"/>
            </a:pPr>
            <a:r>
              <a:rPr lang="en-US" dirty="0"/>
              <a:t>In addition to transaction detail, we also ask you to provide an audit justification for the late charges</a:t>
            </a:r>
          </a:p>
          <a:p>
            <a:pPr lvl="1"/>
            <a:r>
              <a:rPr lang="en-US" sz="2200" dirty="0"/>
              <a:t>Late posting charges pose an audit risk and may indicate mismanagement of award funds</a:t>
            </a:r>
          </a:p>
        </p:txBody>
      </p:sp>
      <p:pic>
        <p:nvPicPr>
          <p:cNvPr id="4" name="Picture 3" descr="Graphical user interface, application&#10;&#10;Description automatically generated">
            <a:extLst>
              <a:ext uri="{FF2B5EF4-FFF2-40B4-BE49-F238E27FC236}">
                <a16:creationId xmlns:a16="http://schemas.microsoft.com/office/drawing/2014/main" id="{B29559B6-291D-48C5-B6E3-B023FC3D1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2653" y="818709"/>
            <a:ext cx="3812925" cy="5437326"/>
          </a:xfrm>
          <a:prstGeom prst="rect">
            <a:avLst/>
          </a:prstGeom>
        </p:spPr>
      </p:pic>
    </p:spTree>
    <p:extLst>
      <p:ext uri="{BB962C8B-B14F-4D97-AF65-F5344CB8AC3E}">
        <p14:creationId xmlns:p14="http://schemas.microsoft.com/office/powerpoint/2010/main" val="3699175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dirty="0"/>
              <a:t>Audit justification</a:t>
            </a:r>
            <a:endParaRPr lang="en-US" sz="3600" dirty="0"/>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What are we looking for?</a:t>
            </a:r>
          </a:p>
          <a:p>
            <a:pPr lvl="1"/>
            <a:r>
              <a:rPr lang="en-US" sz="2200" dirty="0"/>
              <a:t>Why the delay in reconciliation occurred</a:t>
            </a:r>
          </a:p>
          <a:p>
            <a:pPr lvl="1"/>
            <a:r>
              <a:rPr lang="en-US" sz="2200" dirty="0"/>
              <a:t>What measures are being taken by the department to prevent delays in reconciliation</a:t>
            </a:r>
          </a:p>
          <a:p>
            <a:pPr lvl="1"/>
            <a:endParaRPr lang="en-US" dirty="0"/>
          </a:p>
          <a:p>
            <a:pPr>
              <a:buFont typeface="Wingdings" panose="05000000000000000000" pitchFamily="2" charset="2"/>
              <a:buChar char="Ø"/>
            </a:pPr>
            <a:r>
              <a:rPr lang="en-US" dirty="0"/>
              <a:t>Example:</a:t>
            </a:r>
          </a:p>
        </p:txBody>
      </p:sp>
      <p:pic>
        <p:nvPicPr>
          <p:cNvPr id="15" name="Picture 14">
            <a:extLst>
              <a:ext uri="{FF2B5EF4-FFF2-40B4-BE49-F238E27FC236}">
                <a16:creationId xmlns:a16="http://schemas.microsoft.com/office/drawing/2014/main" id="{2A63F6F2-9C30-4BAB-9118-C721E6188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47" y="3986453"/>
            <a:ext cx="10725410" cy="977602"/>
          </a:xfrm>
          <a:prstGeom prst="rect">
            <a:avLst/>
          </a:prstGeom>
        </p:spPr>
      </p:pic>
    </p:spTree>
    <p:extLst>
      <p:ext uri="{BB962C8B-B14F-4D97-AF65-F5344CB8AC3E}">
        <p14:creationId xmlns:p14="http://schemas.microsoft.com/office/powerpoint/2010/main" val="102391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dirty="0"/>
              <a:t>Sponsor approval</a:t>
            </a:r>
            <a:endParaRPr lang="en-US" sz="3600" dirty="0"/>
          </a:p>
        </p:txBody>
      </p:sp>
      <p:sp>
        <p:nvSpPr>
          <p:cNvPr id="3" name="Text Placeholder 2"/>
          <p:cNvSpPr>
            <a:spLocks noGrp="1"/>
          </p:cNvSpPr>
          <p:nvPr>
            <p:ph type="body" sz="quarter" idx="11"/>
          </p:nvPr>
        </p:nvSpPr>
        <p:spPr/>
        <p:txBody>
          <a:bodyPr>
            <a:normAutofit/>
          </a:bodyPr>
          <a:lstStyle/>
          <a:p>
            <a:pPr marL="457200" lvl="1" indent="0">
              <a:buNone/>
            </a:pPr>
            <a:endParaRPr lang="en-US" sz="2400" dirty="0"/>
          </a:p>
          <a:p>
            <a:pPr>
              <a:buFont typeface="Wingdings" panose="05000000000000000000" pitchFamily="2" charset="2"/>
              <a:buChar char="Ø"/>
            </a:pPr>
            <a:r>
              <a:rPr lang="en-US" sz="2600" dirty="0"/>
              <a:t>Depending on when we receive the request to re-open the budget for late charges, we may also need the sponsor’s written confirmation that they’ll accept a late or revised invoice/report</a:t>
            </a:r>
          </a:p>
          <a:p>
            <a:pPr>
              <a:buFont typeface="Wingdings" panose="05000000000000000000" pitchFamily="2" charset="2"/>
              <a:buChar char="Ø"/>
            </a:pPr>
            <a:endParaRPr lang="en-US" sz="2600" dirty="0"/>
          </a:p>
          <a:p>
            <a:pPr lvl="1"/>
            <a:r>
              <a:rPr lang="en-US" sz="2200" u="sng" dirty="0"/>
              <a:t>If we haven’t issued the final report/invoice yet but it’s due in a few days:</a:t>
            </a:r>
          </a:p>
          <a:p>
            <a:pPr lvl="2"/>
            <a:r>
              <a:rPr lang="en-US" sz="2200" dirty="0">
                <a:sym typeface="Wingdings" panose="05000000000000000000" pitchFamily="2" charset="2"/>
              </a:rPr>
              <a:t>Can the sponsor accept a late report/invoice?</a:t>
            </a:r>
          </a:p>
          <a:p>
            <a:pPr lvl="1"/>
            <a:r>
              <a:rPr lang="en-US" sz="2200" u="sng" dirty="0"/>
              <a:t>If we’ve already submitted the final report/invoice:</a:t>
            </a:r>
          </a:p>
          <a:p>
            <a:pPr lvl="2"/>
            <a:r>
              <a:rPr lang="en-US" sz="2200" dirty="0">
                <a:sym typeface="Wingdings" panose="05000000000000000000" pitchFamily="2" charset="2"/>
              </a:rPr>
              <a:t>Can the sponsor accept a revised report/invoice?  </a:t>
            </a:r>
          </a:p>
          <a:p>
            <a:pPr lvl="2"/>
            <a:r>
              <a:rPr lang="en-US" sz="2200" u="sng" dirty="0">
                <a:sym typeface="Wingdings" panose="05000000000000000000" pitchFamily="2" charset="2"/>
              </a:rPr>
              <a:t>Or</a:t>
            </a:r>
            <a:r>
              <a:rPr lang="en-US" sz="2200" dirty="0">
                <a:sym typeface="Wingdings" panose="05000000000000000000" pitchFamily="2" charset="2"/>
              </a:rPr>
              <a:t> can the sponsor accept a supplemental final invoice instead of a revised final invoice?</a:t>
            </a:r>
            <a:endParaRPr lang="en-US" sz="2200" dirty="0"/>
          </a:p>
          <a:p>
            <a:pPr lvl="2"/>
            <a:endParaRPr lang="en-US" dirty="0"/>
          </a:p>
        </p:txBody>
      </p:sp>
    </p:spTree>
    <p:extLst>
      <p:ext uri="{BB962C8B-B14F-4D97-AF65-F5344CB8AC3E}">
        <p14:creationId xmlns:p14="http://schemas.microsoft.com/office/powerpoint/2010/main" val="3274709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dirty="0"/>
              <a:t>Sponsor approval</a:t>
            </a:r>
            <a:endParaRPr lang="en-US" sz="3600" dirty="0"/>
          </a:p>
        </p:txBody>
      </p:sp>
      <p:sp>
        <p:nvSpPr>
          <p:cNvPr id="3" name="Text Placeholder 2"/>
          <p:cNvSpPr>
            <a:spLocks noGrp="1"/>
          </p:cNvSpPr>
          <p:nvPr>
            <p:ph type="body" sz="quarter" idx="11"/>
          </p:nvPr>
        </p:nvSpPr>
        <p:spPr/>
        <p:txBody>
          <a:bodyPr>
            <a:normAutofit/>
          </a:bodyPr>
          <a:lstStyle/>
          <a:p>
            <a:pPr marL="0" indent="0">
              <a:buNone/>
            </a:pPr>
            <a:endParaRPr lang="en-US" dirty="0"/>
          </a:p>
          <a:p>
            <a:pPr>
              <a:buFont typeface="Wingdings" panose="05000000000000000000" pitchFamily="2" charset="2"/>
              <a:buChar char="Ø"/>
            </a:pPr>
            <a:r>
              <a:rPr lang="en-US" sz="2600" dirty="0"/>
              <a:t>The sponsor is not contractually obligated to accept late or revised reports and invoices</a:t>
            </a:r>
          </a:p>
          <a:p>
            <a:pPr lvl="1"/>
            <a:r>
              <a:rPr lang="en-US" sz="2200" dirty="0"/>
              <a:t>If the sponsor rejects the late invoice/report the department is responsible for any resulting cash deficit</a:t>
            </a:r>
          </a:p>
          <a:p>
            <a:pPr marL="457200" lvl="1" indent="0">
              <a:buNone/>
            </a:pPr>
            <a:endParaRPr lang="en-US" sz="2400" dirty="0"/>
          </a:p>
        </p:txBody>
      </p:sp>
    </p:spTree>
    <p:extLst>
      <p:ext uri="{BB962C8B-B14F-4D97-AF65-F5344CB8AC3E}">
        <p14:creationId xmlns:p14="http://schemas.microsoft.com/office/powerpoint/2010/main" val="1723432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A9D9-2027-40C8-A437-8512117B0BBD}"/>
              </a:ext>
            </a:extLst>
          </p:cNvPr>
          <p:cNvSpPr>
            <a:spLocks noGrp="1"/>
          </p:cNvSpPr>
          <p:nvPr>
            <p:ph type="body" idx="1"/>
          </p:nvPr>
        </p:nvSpPr>
        <p:spPr>
          <a:xfrm>
            <a:off x="745866" y="1154856"/>
            <a:ext cx="9296400" cy="2641680"/>
          </a:xfrm>
        </p:spPr>
        <p:txBody>
          <a:bodyPr/>
          <a:lstStyle/>
          <a:p>
            <a:r>
              <a:rPr lang="en-US" b="1" dirty="0">
                <a:latin typeface="Encode Sans Normal" panose="02000000000000000000" pitchFamily="2" charset="0"/>
              </a:rPr>
              <a:t>GCA FALL FORUM</a:t>
            </a:r>
          </a:p>
        </p:txBody>
      </p:sp>
      <p:sp>
        <p:nvSpPr>
          <p:cNvPr id="3" name="TextBox 2">
            <a:extLst>
              <a:ext uri="{FF2B5EF4-FFF2-40B4-BE49-F238E27FC236}">
                <a16:creationId xmlns:a16="http://schemas.microsoft.com/office/drawing/2014/main" id="{4BD0A736-B989-4348-AE2C-80D544AF1092}"/>
              </a:ext>
            </a:extLst>
          </p:cNvPr>
          <p:cNvSpPr txBox="1"/>
          <p:nvPr/>
        </p:nvSpPr>
        <p:spPr>
          <a:xfrm>
            <a:off x="1023706" y="4344509"/>
            <a:ext cx="4169731" cy="438582"/>
          </a:xfrm>
          <a:prstGeom prst="rect">
            <a:avLst/>
          </a:prstGeom>
          <a:noFill/>
        </p:spPr>
        <p:txBody>
          <a:bodyPr wrap="square" rtlCol="0">
            <a:spAutoFit/>
          </a:bodyPr>
          <a:lstStyle/>
          <a:p>
            <a:r>
              <a:rPr lang="en-US" sz="2250" dirty="0">
                <a:solidFill>
                  <a:schemeClr val="accent3"/>
                </a:solidFill>
                <a:latin typeface="Open Sans" panose="020B0606030504020204" pitchFamily="34" charset="0"/>
                <a:ea typeface="Open Sans" panose="020B0606030504020204" pitchFamily="34" charset="0"/>
                <a:cs typeface="Open Sans" panose="020B0606030504020204" pitchFamily="34" charset="0"/>
              </a:rPr>
              <a:t>November 18, 2020</a:t>
            </a:r>
          </a:p>
        </p:txBody>
      </p:sp>
    </p:spTree>
    <p:extLst>
      <p:ext uri="{BB962C8B-B14F-4D97-AF65-F5344CB8AC3E}">
        <p14:creationId xmlns:p14="http://schemas.microsoft.com/office/powerpoint/2010/main" val="581530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dirty="0"/>
              <a:t>Additional Resources</a:t>
            </a:r>
            <a:endParaRPr lang="en-US" sz="3600" dirty="0"/>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b="1" dirty="0"/>
          </a:p>
          <a:p>
            <a:pPr>
              <a:buFont typeface="Wingdings" panose="05000000000000000000" pitchFamily="2" charset="2"/>
              <a:buChar char="Ø"/>
            </a:pPr>
            <a:r>
              <a:rPr lang="en-US" b="1" dirty="0"/>
              <a:t>Closing Your Award: </a:t>
            </a:r>
            <a:r>
              <a:rPr lang="en-US" dirty="0">
                <a:hlinkClick r:id="rId2"/>
              </a:rPr>
              <a:t>https://finance.uw.edu/gca/award-lifecycle/closing-your-award</a:t>
            </a:r>
            <a:endParaRPr lang="en-US" dirty="0"/>
          </a:p>
          <a:p>
            <a:pPr>
              <a:buFont typeface="Wingdings" panose="05000000000000000000" pitchFamily="2" charset="2"/>
              <a:buChar char="Ø"/>
            </a:pPr>
            <a:endParaRPr lang="en-US" b="1" dirty="0"/>
          </a:p>
          <a:p>
            <a:pPr>
              <a:buFont typeface="Wingdings" panose="05000000000000000000" pitchFamily="2" charset="2"/>
              <a:buChar char="Ø"/>
            </a:pPr>
            <a:r>
              <a:rPr lang="en-US" b="1" dirty="0"/>
              <a:t>Pending Transaction Detail Form and Instructions: </a:t>
            </a:r>
            <a:r>
              <a:rPr lang="en-US" dirty="0">
                <a:hlinkClick r:id="rId3"/>
              </a:rPr>
              <a:t>https://finance.uw.edu/gca/award-lifecycle/closing-your-award/pending-transaction-detail-form-instructions</a:t>
            </a:r>
            <a:endParaRPr lang="en-US" dirty="0"/>
          </a:p>
          <a:p>
            <a:pPr>
              <a:buFont typeface="Wingdings" panose="05000000000000000000" pitchFamily="2" charset="2"/>
              <a:buChar char="Ø"/>
            </a:pPr>
            <a:endParaRPr lang="en-US" b="1" dirty="0"/>
          </a:p>
          <a:p>
            <a:pPr>
              <a:buFont typeface="Wingdings" panose="05000000000000000000" pitchFamily="2" charset="2"/>
              <a:buChar char="Ø"/>
            </a:pPr>
            <a:r>
              <a:rPr lang="en-US" b="1" dirty="0"/>
              <a:t>GIM 39 – Closeout of Sponsored Programs:</a:t>
            </a:r>
            <a:r>
              <a:rPr lang="en-US" dirty="0"/>
              <a:t> </a:t>
            </a:r>
            <a:r>
              <a:rPr lang="en-US" dirty="0">
                <a:hlinkClick r:id="rId4"/>
              </a:rPr>
              <a:t>https://www.washington.edu/research/policies/gim-39-closeout-of-sponsored-programs/</a:t>
            </a:r>
            <a:endParaRPr lang="en-US" dirty="0"/>
          </a:p>
        </p:txBody>
      </p:sp>
    </p:spTree>
    <p:extLst>
      <p:ext uri="{BB962C8B-B14F-4D97-AF65-F5344CB8AC3E}">
        <p14:creationId xmlns:p14="http://schemas.microsoft.com/office/powerpoint/2010/main" val="837913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44005" y="300484"/>
            <a:ext cx="10912883" cy="447197"/>
          </a:xfrm>
        </p:spPr>
        <p:txBody>
          <a:bodyPr>
            <a:noAutofit/>
          </a:bodyPr>
          <a:lstStyle/>
          <a:p>
            <a:r>
              <a:rPr lang="en-US" sz="3750" b="1" dirty="0">
                <a:latin typeface="Encode Sans Normal" panose="02000000000000000000" pitchFamily="2" charset="0"/>
              </a:rPr>
              <a:t>Questions?</a:t>
            </a:r>
            <a:endParaRPr lang="en-US" sz="3750" b="1" dirty="0"/>
          </a:p>
        </p:txBody>
      </p:sp>
      <p:pic>
        <p:nvPicPr>
          <p:cNvPr id="3074" name="Picture 2" descr="About the debate: We have some questions about the future of work we'd like  to see asked | WorkingN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2879" y="1375540"/>
            <a:ext cx="8860847" cy="443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225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4800" b="1" dirty="0">
                <a:solidFill>
                  <a:schemeClr val="bg1"/>
                </a:solidFill>
              </a:rPr>
              <a:t>Awards Issued in Foreign Currency</a:t>
            </a:r>
            <a:endParaRPr lang="en-US" sz="4800" dirty="0">
              <a:solidFill>
                <a:schemeClr val="bg1"/>
              </a:solidFill>
            </a:endParaRPr>
          </a:p>
        </p:txBody>
      </p:sp>
      <p:sp>
        <p:nvSpPr>
          <p:cNvPr id="6" name="TextBox 5"/>
          <p:cNvSpPr txBox="1"/>
          <p:nvPr/>
        </p:nvSpPr>
        <p:spPr>
          <a:xfrm>
            <a:off x="1203158" y="4417995"/>
            <a:ext cx="3147461" cy="369332"/>
          </a:xfrm>
          <a:prstGeom prst="rect">
            <a:avLst/>
          </a:prstGeom>
          <a:noFill/>
        </p:spPr>
        <p:txBody>
          <a:bodyPr wrap="square" rtlCol="0">
            <a:spAutoFit/>
          </a:bodyPr>
          <a:lstStyle/>
          <a:p>
            <a:r>
              <a:rPr lang="en-US" dirty="0">
                <a:solidFill>
                  <a:schemeClr val="bg1"/>
                </a:solidFill>
              </a:rPr>
              <a:t>Cheryl Haycox</a:t>
            </a:r>
          </a:p>
        </p:txBody>
      </p:sp>
    </p:spTree>
    <p:extLst>
      <p:ext uri="{BB962C8B-B14F-4D97-AF65-F5344CB8AC3E}">
        <p14:creationId xmlns:p14="http://schemas.microsoft.com/office/powerpoint/2010/main" val="1962352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Yes, We Have No US Dollars</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Awards issued in foreign currency carry additional risk to the departments because the US dollar amount is unknown until the payment comes in. </a:t>
            </a:r>
          </a:p>
          <a:p>
            <a:pPr>
              <a:buFont typeface="Wingdings" panose="05000000000000000000" pitchFamily="2" charset="2"/>
              <a:buChar char="Ø"/>
            </a:pPr>
            <a:r>
              <a:rPr lang="en-US" dirty="0"/>
              <a:t>The party with the most risk is the party whose currency is </a:t>
            </a:r>
            <a:r>
              <a:rPr lang="en-US" b="1" dirty="0"/>
              <a:t>NOT</a:t>
            </a:r>
            <a:r>
              <a:rPr lang="en-US" dirty="0"/>
              <a:t> on the award document-they are at the mercy of the rates.</a:t>
            </a:r>
          </a:p>
          <a:p>
            <a:pPr>
              <a:buFont typeface="Wingdings" panose="05000000000000000000" pitchFamily="2" charset="2"/>
              <a:buChar char="Ø"/>
            </a:pPr>
            <a:r>
              <a:rPr lang="en-US" dirty="0"/>
              <a:t>Because the amount is paid after the award is set up, it’s easy to over-spend.</a:t>
            </a:r>
          </a:p>
        </p:txBody>
      </p:sp>
      <p:pic>
        <p:nvPicPr>
          <p:cNvPr id="4" name="Picture 3"/>
          <p:cNvPicPr>
            <a:picLocks noChangeAspect="1"/>
          </p:cNvPicPr>
          <p:nvPr/>
        </p:nvPicPr>
        <p:blipFill>
          <a:blip r:embed="rId2"/>
          <a:stretch>
            <a:fillRect/>
          </a:stretch>
        </p:blipFill>
        <p:spPr>
          <a:xfrm>
            <a:off x="5105408" y="3917348"/>
            <a:ext cx="1463167" cy="2017951"/>
          </a:xfrm>
          <a:prstGeom prst="rect">
            <a:avLst/>
          </a:prstGeom>
        </p:spPr>
      </p:pic>
    </p:spTree>
    <p:extLst>
      <p:ext uri="{BB962C8B-B14F-4D97-AF65-F5344CB8AC3E}">
        <p14:creationId xmlns:p14="http://schemas.microsoft.com/office/powerpoint/2010/main" val="1561082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Foreign award payment types</a:t>
            </a:r>
          </a:p>
        </p:txBody>
      </p:sp>
      <p:sp>
        <p:nvSpPr>
          <p:cNvPr id="3" name="Text Placeholder 2"/>
          <p:cNvSpPr>
            <a:spLocks noGrp="1"/>
          </p:cNvSpPr>
          <p:nvPr>
            <p:ph type="body" sz="quarter" idx="11"/>
          </p:nvPr>
        </p:nvSpPr>
        <p:spPr/>
        <p:txBody>
          <a:bodyPr>
            <a:normAutofit/>
          </a:bodyPr>
          <a:lstStyle/>
          <a:p>
            <a:pPr marL="514350" indent="-514350">
              <a:buFont typeface="+mj-lt"/>
              <a:buAutoNum type="arabicPeriod"/>
            </a:pPr>
            <a:endParaRPr lang="en-US" dirty="0"/>
          </a:p>
          <a:p>
            <a:pPr marL="514350" indent="-514350">
              <a:buFont typeface="+mj-lt"/>
              <a:buAutoNum type="arabicPeriod"/>
            </a:pPr>
            <a:r>
              <a:rPr lang="en-US" dirty="0"/>
              <a:t>Pay in Advance</a:t>
            </a:r>
          </a:p>
          <a:p>
            <a:pPr lvl="1">
              <a:buFont typeface="Wingdings" panose="05000000000000000000" pitchFamily="2" charset="2"/>
              <a:buChar char="Ø"/>
            </a:pPr>
            <a:r>
              <a:rPr lang="en-US" dirty="0"/>
              <a:t>Advantage for the PI because we know exactly how much we have to spend</a:t>
            </a:r>
          </a:p>
          <a:p>
            <a:pPr lvl="1">
              <a:buFont typeface="Wingdings" panose="05000000000000000000" pitchFamily="2" charset="2"/>
              <a:buChar char="Ø"/>
            </a:pPr>
            <a:endParaRPr lang="en-US" dirty="0"/>
          </a:p>
          <a:p>
            <a:pPr marL="514350" indent="-514350">
              <a:buFont typeface="+mj-lt"/>
              <a:buAutoNum type="arabicPeriod"/>
            </a:pPr>
            <a:r>
              <a:rPr lang="en-US" dirty="0"/>
              <a:t>Scheduled Payment or Milestone</a:t>
            </a:r>
          </a:p>
          <a:p>
            <a:pPr lvl="1">
              <a:buFont typeface="Wingdings" panose="05000000000000000000" pitchFamily="2" charset="2"/>
              <a:buChar char="Ø"/>
            </a:pPr>
            <a:r>
              <a:rPr lang="en-US" dirty="0"/>
              <a:t>Unknown Award amount until all payments have been received</a:t>
            </a:r>
          </a:p>
          <a:p>
            <a:pPr lvl="1">
              <a:buFont typeface="Wingdings" panose="05000000000000000000" pitchFamily="2" charset="2"/>
              <a:buChar char="Ø"/>
            </a:pPr>
            <a:r>
              <a:rPr lang="en-US" dirty="0"/>
              <a:t>Fluctuation can move up or down so we may have more or less than the estimated amount</a:t>
            </a:r>
          </a:p>
          <a:p>
            <a:pPr lvl="1">
              <a:buFont typeface="Wingdings" panose="05000000000000000000" pitchFamily="2" charset="2"/>
              <a:buChar char="Ø"/>
            </a:pPr>
            <a:endParaRPr lang="en-US" dirty="0"/>
          </a:p>
          <a:p>
            <a:pPr marL="514350" indent="-514350">
              <a:buFont typeface="+mj-lt"/>
              <a:buAutoNum type="arabicPeriod"/>
            </a:pPr>
            <a:r>
              <a:rPr lang="en-US" dirty="0"/>
              <a:t>Cost Reimbursable</a:t>
            </a:r>
          </a:p>
          <a:p>
            <a:pPr lvl="1">
              <a:buFont typeface="Wingdings" panose="05000000000000000000" pitchFamily="2" charset="2"/>
              <a:buChar char="Ø"/>
            </a:pPr>
            <a:r>
              <a:rPr lang="en-US" dirty="0"/>
              <a:t>These SHOULD end up in balance, but rarely do</a:t>
            </a:r>
          </a:p>
          <a:p>
            <a:pPr lvl="1">
              <a:buFont typeface="Wingdings" panose="05000000000000000000" pitchFamily="2" charset="2"/>
              <a:buChar char="Ø"/>
            </a:pPr>
            <a:r>
              <a:rPr lang="en-US" dirty="0"/>
              <a:t>GCA takes the posted expenditures, converts the total amount to the foreign currency, then issues the invoice. The sponsor pays the requested amount of their currency, which is then converted to USD upon receipt by our bank. The fluctuation in rates will determine if we receive more or less than enough to cover expenses. </a:t>
            </a:r>
          </a:p>
        </p:txBody>
      </p:sp>
    </p:spTree>
    <p:extLst>
      <p:ext uri="{BB962C8B-B14F-4D97-AF65-F5344CB8AC3E}">
        <p14:creationId xmlns:p14="http://schemas.microsoft.com/office/powerpoint/2010/main" val="3604734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How Are These Awards Set Up?</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The UW receives the award document and sees that the funding is in foreign currency:</a:t>
            </a:r>
          </a:p>
          <a:p>
            <a:pPr>
              <a:buFont typeface="Wingdings" panose="05000000000000000000" pitchFamily="2" charset="2"/>
              <a:buChar char="Ø"/>
            </a:pPr>
            <a:endParaRPr lang="en-US" dirty="0"/>
          </a:p>
        </p:txBody>
      </p:sp>
      <p:pic>
        <p:nvPicPr>
          <p:cNvPr id="4" name="Picture 3"/>
          <p:cNvPicPr>
            <a:picLocks noChangeAspect="1"/>
          </p:cNvPicPr>
          <p:nvPr/>
        </p:nvPicPr>
        <p:blipFill>
          <a:blip r:embed="rId2"/>
          <a:stretch>
            <a:fillRect/>
          </a:stretch>
        </p:blipFill>
        <p:spPr>
          <a:xfrm>
            <a:off x="2415114" y="2116730"/>
            <a:ext cx="6836808" cy="4206240"/>
          </a:xfrm>
          <a:prstGeom prst="rect">
            <a:avLst/>
          </a:prstGeom>
        </p:spPr>
      </p:pic>
    </p:spTree>
    <p:extLst>
      <p:ext uri="{BB962C8B-B14F-4D97-AF65-F5344CB8AC3E}">
        <p14:creationId xmlns:p14="http://schemas.microsoft.com/office/powerpoint/2010/main" val="123550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2243" y="131482"/>
            <a:ext cx="10912883" cy="447197"/>
          </a:xfrm>
        </p:spPr>
        <p:txBody>
          <a:bodyPr>
            <a:noAutofit/>
          </a:bodyPr>
          <a:lstStyle/>
          <a:p>
            <a:r>
              <a:rPr lang="en-US" sz="2400" dirty="0"/>
              <a:t>Campus prepares the initial conversion when setting up the eGC1, and OSP updates the Dollar Amount when sending the Funding Action to GCA</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Sites like </a:t>
            </a:r>
            <a:r>
              <a:rPr lang="en-US" dirty="0" err="1"/>
              <a:t>OandA</a:t>
            </a:r>
            <a:r>
              <a:rPr lang="en-US" dirty="0"/>
              <a:t> or X-Rates provide general exchange rates</a:t>
            </a:r>
          </a:p>
          <a:p>
            <a:pPr lvl="1"/>
            <a:r>
              <a:rPr lang="en-US" sz="2400" dirty="0"/>
              <a:t>These are outdated within minutes, and do not include bank fees, which are added to the rate, or the rate used by the foreign bank (buying or selling, US versus foreign currency)</a:t>
            </a:r>
          </a:p>
          <a:p>
            <a:pPr marL="0" indent="0">
              <a:buNone/>
            </a:pPr>
            <a:endParaRPr lang="en-US" i="1" dirty="0"/>
          </a:p>
          <a:p>
            <a:pPr marL="0" indent="0">
              <a:buNone/>
            </a:pPr>
            <a:endParaRPr lang="en-US" i="1" dirty="0"/>
          </a:p>
          <a:p>
            <a:pPr marL="0" indent="0">
              <a:buNone/>
            </a:pPr>
            <a:r>
              <a:rPr lang="en-US" i="1" dirty="0"/>
              <a:t>In this example, we’re recreating the</a:t>
            </a:r>
          </a:p>
          <a:p>
            <a:pPr marL="0" indent="0">
              <a:buNone/>
            </a:pPr>
            <a:r>
              <a:rPr lang="en-US" i="1" dirty="0"/>
              <a:t>scene to show that the average worth</a:t>
            </a:r>
          </a:p>
          <a:p>
            <a:pPr marL="0" indent="0">
              <a:buNone/>
            </a:pPr>
            <a:r>
              <a:rPr lang="en-US" i="1" dirty="0"/>
              <a:t>for 30,000 Euros on 8/21/17 is </a:t>
            </a:r>
          </a:p>
          <a:p>
            <a:pPr marL="0" indent="0">
              <a:buNone/>
            </a:pPr>
            <a:r>
              <a:rPr lang="en-US" i="1" dirty="0"/>
              <a:t>$35,437</a:t>
            </a:r>
          </a:p>
          <a:p>
            <a:pPr>
              <a:buFont typeface="Wingdings" panose="05000000000000000000" pitchFamily="2" charset="2"/>
              <a:buChar char="Ø"/>
            </a:pPr>
            <a:endParaRPr lang="en-US" dirty="0"/>
          </a:p>
        </p:txBody>
      </p:sp>
      <p:pic>
        <p:nvPicPr>
          <p:cNvPr id="5" name="Picture 4"/>
          <p:cNvPicPr>
            <a:picLocks noChangeAspect="1"/>
          </p:cNvPicPr>
          <p:nvPr/>
        </p:nvPicPr>
        <p:blipFill>
          <a:blip r:embed="rId2"/>
          <a:stretch>
            <a:fillRect/>
          </a:stretch>
        </p:blipFill>
        <p:spPr>
          <a:xfrm>
            <a:off x="6132940" y="2752824"/>
            <a:ext cx="5060576" cy="3189899"/>
          </a:xfrm>
          <a:prstGeom prst="rect">
            <a:avLst/>
          </a:prstGeom>
        </p:spPr>
      </p:pic>
    </p:spTree>
    <p:extLst>
      <p:ext uri="{BB962C8B-B14F-4D97-AF65-F5344CB8AC3E}">
        <p14:creationId xmlns:p14="http://schemas.microsoft.com/office/powerpoint/2010/main" val="461981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How the FA Came to GCA at Set Up</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p:txBody>
      </p:sp>
      <p:pic>
        <p:nvPicPr>
          <p:cNvPr id="5" name="Content Placeholder 4"/>
          <p:cNvPicPr>
            <a:picLocks noGrp="1" noChangeAspect="1"/>
          </p:cNvPicPr>
          <p:nvPr>
            <p:ph idx="1"/>
          </p:nvPr>
        </p:nvPicPr>
        <p:blipFill>
          <a:blip r:embed="rId2"/>
          <a:stretch>
            <a:fillRect/>
          </a:stretch>
        </p:blipFill>
        <p:spPr>
          <a:xfrm>
            <a:off x="652243" y="1056239"/>
            <a:ext cx="11052539" cy="5029200"/>
          </a:xfrm>
          <a:prstGeom prst="rect">
            <a:avLst/>
          </a:prstGeom>
        </p:spPr>
      </p:pic>
    </p:spTree>
    <p:extLst>
      <p:ext uri="{BB962C8B-B14F-4D97-AF65-F5344CB8AC3E}">
        <p14:creationId xmlns:p14="http://schemas.microsoft.com/office/powerpoint/2010/main" val="3729894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Actual Funds</a:t>
            </a:r>
          </a:p>
        </p:txBody>
      </p:sp>
      <p:sp>
        <p:nvSpPr>
          <p:cNvPr id="3" name="Text Placeholder 2"/>
          <p:cNvSpPr>
            <a:spLocks noGrp="1"/>
          </p:cNvSpPr>
          <p:nvPr>
            <p:ph type="body" sz="quarter" idx="11"/>
          </p:nvPr>
        </p:nvSpPr>
        <p:spPr/>
        <p:txBody>
          <a:bodyPr>
            <a:normAutofit lnSpcReduction="10000"/>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The wire was received at the UW on 11/7/2017, 45 days after the </a:t>
            </a:r>
            <a:r>
              <a:rPr lang="en-US" dirty="0" err="1"/>
              <a:t>eFA</a:t>
            </a:r>
            <a:r>
              <a:rPr lang="en-US" dirty="0"/>
              <a:t> was prepared</a:t>
            </a:r>
          </a:p>
          <a:p>
            <a:pPr marL="0" indent="0">
              <a:buNone/>
            </a:pPr>
            <a:r>
              <a:rPr lang="en-US" dirty="0"/>
              <a:t> 	</a:t>
            </a:r>
          </a:p>
          <a:p>
            <a:pPr marL="0" indent="0">
              <a:buNone/>
            </a:pPr>
            <a:endParaRPr lang="en-US" dirty="0"/>
          </a:p>
          <a:p>
            <a:pPr marL="0" indent="0">
              <a:buNone/>
            </a:pPr>
            <a:endParaRPr lang="en-US" dirty="0"/>
          </a:p>
          <a:p>
            <a:endParaRPr lang="en-US" dirty="0"/>
          </a:p>
          <a:p>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err="1"/>
              <a:t>eFA</a:t>
            </a:r>
            <a:r>
              <a:rPr lang="en-US" dirty="0"/>
              <a:t> was for $35,405, actual funding received was $34,191. This ended in a difference of $1,214. If the department spent to the estimated amount, they would have a deficit of $1,214	</a:t>
            </a:r>
          </a:p>
        </p:txBody>
      </p:sp>
      <p:pic>
        <p:nvPicPr>
          <p:cNvPr id="7" name="Picture 6"/>
          <p:cNvPicPr>
            <a:picLocks noChangeAspect="1"/>
          </p:cNvPicPr>
          <p:nvPr/>
        </p:nvPicPr>
        <p:blipFill>
          <a:blip r:embed="rId2"/>
          <a:stretch>
            <a:fillRect/>
          </a:stretch>
        </p:blipFill>
        <p:spPr>
          <a:xfrm>
            <a:off x="1162382" y="2087009"/>
            <a:ext cx="9543367" cy="2286000"/>
          </a:xfrm>
          <a:prstGeom prst="rect">
            <a:avLst/>
          </a:prstGeom>
        </p:spPr>
      </p:pic>
    </p:spTree>
    <p:extLst>
      <p:ext uri="{BB962C8B-B14F-4D97-AF65-F5344CB8AC3E}">
        <p14:creationId xmlns:p14="http://schemas.microsoft.com/office/powerpoint/2010/main" val="154706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Post Award</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Read your Funding Action! Both OSP and GCA try to put helpful notes on the notification</a:t>
            </a:r>
          </a:p>
          <a:p>
            <a:pPr>
              <a:buFont typeface="Wingdings" panose="05000000000000000000" pitchFamily="2" charset="2"/>
              <a:buChar char="Ø"/>
            </a:pPr>
            <a:endParaRPr lang="en-US" dirty="0"/>
          </a:p>
        </p:txBody>
      </p:sp>
      <p:pic>
        <p:nvPicPr>
          <p:cNvPr id="5" name="Picture 4"/>
          <p:cNvPicPr>
            <a:picLocks noChangeAspect="1"/>
          </p:cNvPicPr>
          <p:nvPr/>
        </p:nvPicPr>
        <p:blipFill>
          <a:blip r:embed="rId2"/>
          <a:stretch>
            <a:fillRect/>
          </a:stretch>
        </p:blipFill>
        <p:spPr>
          <a:xfrm>
            <a:off x="689908" y="2236290"/>
            <a:ext cx="11070142" cy="3017520"/>
          </a:xfrm>
          <a:prstGeom prst="rect">
            <a:avLst/>
          </a:prstGeom>
        </p:spPr>
      </p:pic>
      <p:pic>
        <p:nvPicPr>
          <p:cNvPr id="6" name="Picture 5"/>
          <p:cNvPicPr>
            <a:picLocks noChangeAspect="1"/>
          </p:cNvPicPr>
          <p:nvPr/>
        </p:nvPicPr>
        <p:blipFill>
          <a:blip r:embed="rId3"/>
          <a:stretch>
            <a:fillRect/>
          </a:stretch>
        </p:blipFill>
        <p:spPr>
          <a:xfrm>
            <a:off x="4989836" y="5113845"/>
            <a:ext cx="6669741" cy="731520"/>
          </a:xfrm>
          <a:prstGeom prst="rect">
            <a:avLst/>
          </a:prstGeom>
        </p:spPr>
      </p:pic>
    </p:spTree>
    <p:extLst>
      <p:ext uri="{BB962C8B-B14F-4D97-AF65-F5344CB8AC3E}">
        <p14:creationId xmlns:p14="http://schemas.microsoft.com/office/powerpoint/2010/main" val="126291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F31B5-9A12-456C-8A8B-54D578A4BC7A}"/>
              </a:ext>
            </a:extLst>
          </p:cNvPr>
          <p:cNvSpPr>
            <a:spLocks noGrp="1"/>
          </p:cNvSpPr>
          <p:nvPr>
            <p:ph type="body" sz="quarter" idx="10"/>
          </p:nvPr>
        </p:nvSpPr>
        <p:spPr>
          <a:xfrm>
            <a:off x="531362" y="308806"/>
            <a:ext cx="10912883" cy="447197"/>
          </a:xfrm>
        </p:spPr>
        <p:txBody>
          <a:bodyPr>
            <a:noAutofit/>
          </a:bodyPr>
          <a:lstStyle/>
          <a:p>
            <a:r>
              <a:rPr lang="en-US" sz="3750" b="1" dirty="0">
                <a:latin typeface="Encode Sans Normal" panose="02000000000000000000" pitchFamily="2" charset="0"/>
              </a:rPr>
              <a:t>Welcome!</a:t>
            </a:r>
          </a:p>
        </p:txBody>
      </p:sp>
      <p:sp>
        <p:nvSpPr>
          <p:cNvPr id="3" name="Text Placeholder 2">
            <a:extLst>
              <a:ext uri="{FF2B5EF4-FFF2-40B4-BE49-F238E27FC236}">
                <a16:creationId xmlns:a16="http://schemas.microsoft.com/office/drawing/2014/main" id="{4C629859-FEDA-415A-BF7F-999FCBF36CC5}"/>
              </a:ext>
            </a:extLst>
          </p:cNvPr>
          <p:cNvSpPr>
            <a:spLocks noGrp="1"/>
          </p:cNvSpPr>
          <p:nvPr>
            <p:ph type="body" sz="quarter" idx="11"/>
          </p:nvPr>
        </p:nvSpPr>
        <p:spPr>
          <a:xfrm>
            <a:off x="631860" y="1397566"/>
            <a:ext cx="10928280" cy="3762580"/>
          </a:xfrm>
        </p:spPr>
        <p:txBody>
          <a:bodyPr/>
          <a:lstStyle/>
          <a:p>
            <a:pPr>
              <a:buFont typeface="Wingdings" panose="05000000000000000000" pitchFamily="2" charset="2"/>
              <a:buChar char="Ø"/>
            </a:pPr>
            <a:r>
              <a:rPr lang="en-US" sz="3000" dirty="0"/>
              <a:t>We have prepared material for the entire hour.</a:t>
            </a:r>
          </a:p>
          <a:p>
            <a:pPr>
              <a:buFont typeface="Wingdings" panose="05000000000000000000" pitchFamily="2" charset="2"/>
              <a:buChar char="Ø"/>
            </a:pPr>
            <a:r>
              <a:rPr lang="en-US" sz="3000" dirty="0"/>
              <a:t>Please ask us questions using the Chat feature in Zoom. We will pause after each segment to answer them.</a:t>
            </a:r>
          </a:p>
          <a:p>
            <a:pPr>
              <a:buFont typeface="Wingdings" panose="05000000000000000000" pitchFamily="2" charset="2"/>
              <a:buChar char="Ø"/>
            </a:pPr>
            <a:r>
              <a:rPr lang="en-US" sz="3000" dirty="0"/>
              <a:t>We want you to be engaged. This meeting is for you!</a:t>
            </a:r>
          </a:p>
          <a:p>
            <a:pPr marL="0" indent="0">
              <a:buNone/>
            </a:pPr>
            <a:endParaRPr lang="en-US" dirty="0"/>
          </a:p>
        </p:txBody>
      </p:sp>
    </p:spTree>
    <p:extLst>
      <p:ext uri="{BB962C8B-B14F-4D97-AF65-F5344CB8AC3E}">
        <p14:creationId xmlns:p14="http://schemas.microsoft.com/office/powerpoint/2010/main" val="3937510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Post Award</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Use the Receipt amount in Grant Tracker to monitor how much money you have</a:t>
            </a:r>
          </a:p>
          <a:p>
            <a:pPr>
              <a:buFont typeface="Wingdings" panose="05000000000000000000" pitchFamily="2" charset="2"/>
              <a:buChar char="Ø"/>
            </a:pPr>
            <a:endParaRPr lang="en-US" dirty="0"/>
          </a:p>
        </p:txBody>
      </p:sp>
      <p:pic>
        <p:nvPicPr>
          <p:cNvPr id="7" name="Picture 6"/>
          <p:cNvPicPr>
            <a:picLocks noChangeAspect="1"/>
          </p:cNvPicPr>
          <p:nvPr/>
        </p:nvPicPr>
        <p:blipFill>
          <a:blip r:embed="rId2"/>
          <a:stretch>
            <a:fillRect/>
          </a:stretch>
        </p:blipFill>
        <p:spPr>
          <a:xfrm>
            <a:off x="401662" y="2458777"/>
            <a:ext cx="11378405" cy="1280160"/>
          </a:xfrm>
          <a:prstGeom prst="rect">
            <a:avLst/>
          </a:prstGeom>
        </p:spPr>
      </p:pic>
    </p:spTree>
    <p:extLst>
      <p:ext uri="{BB962C8B-B14F-4D97-AF65-F5344CB8AC3E}">
        <p14:creationId xmlns:p14="http://schemas.microsoft.com/office/powerpoint/2010/main" val="4049948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Best Practices</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marL="0" indent="0">
              <a:buNone/>
            </a:pPr>
            <a:r>
              <a:rPr lang="en-US" sz="3600" dirty="0"/>
              <a:t>Pre-Award</a:t>
            </a:r>
          </a:p>
          <a:p>
            <a:pPr marL="514350" indent="-514350">
              <a:buAutoNum type="arabicPeriod"/>
            </a:pPr>
            <a:endParaRPr lang="en-US" dirty="0"/>
          </a:p>
          <a:p>
            <a:pPr marL="514350" indent="-514350">
              <a:buAutoNum type="arabicPeriod"/>
            </a:pPr>
            <a:r>
              <a:rPr lang="en-US" dirty="0"/>
              <a:t>Negotiate for the award to be in US Dollars</a:t>
            </a:r>
          </a:p>
          <a:p>
            <a:pPr marL="514350" indent="-514350">
              <a:buAutoNum type="arabicPeriod"/>
            </a:pPr>
            <a:r>
              <a:rPr lang="en-US" dirty="0"/>
              <a:t>If that fails, negotiate for Pay in Advance or Scheduled Payment as the payment type rather than Cost Reimbursable.</a:t>
            </a:r>
          </a:p>
          <a:p>
            <a:pPr marL="514350" indent="-514350">
              <a:buAutoNum type="arabicPeriod"/>
            </a:pPr>
            <a:r>
              <a:rPr lang="en-US" dirty="0"/>
              <a:t>Know when and how payments will be made. The more time between now and the payments, the more opportunity for rate fluctuation or influence by world events. </a:t>
            </a:r>
          </a:p>
          <a:p>
            <a:pPr marL="514350" indent="-514350">
              <a:buAutoNum type="arabicPeriod"/>
            </a:pPr>
            <a:r>
              <a:rPr lang="en-US" dirty="0"/>
              <a:t>The stronger the dollar gets, the less money we will get, conversely, the weaker the dollar is against the foreign currency, the more the award receives.</a:t>
            </a:r>
          </a:p>
        </p:txBody>
      </p:sp>
    </p:spTree>
    <p:extLst>
      <p:ext uri="{BB962C8B-B14F-4D97-AF65-F5344CB8AC3E}">
        <p14:creationId xmlns:p14="http://schemas.microsoft.com/office/powerpoint/2010/main" val="1779746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5779D1-B758-4591-BF6B-432A2A046F3A}"/>
              </a:ext>
            </a:extLst>
          </p:cNvPr>
          <p:cNvSpPr>
            <a:spLocks noGrp="1"/>
          </p:cNvSpPr>
          <p:nvPr>
            <p:ph type="body" sz="quarter" idx="10"/>
          </p:nvPr>
        </p:nvSpPr>
        <p:spPr/>
        <p:txBody>
          <a:bodyPr>
            <a:normAutofit fontScale="92500" lnSpcReduction="10000"/>
          </a:bodyPr>
          <a:lstStyle/>
          <a:p>
            <a:r>
              <a:rPr lang="en-US" dirty="0"/>
              <a:t>Best Practice</a:t>
            </a:r>
          </a:p>
        </p:txBody>
      </p:sp>
      <p:sp>
        <p:nvSpPr>
          <p:cNvPr id="3" name="Text Placeholder 2">
            <a:extLst>
              <a:ext uri="{FF2B5EF4-FFF2-40B4-BE49-F238E27FC236}">
                <a16:creationId xmlns:a16="http://schemas.microsoft.com/office/drawing/2014/main" id="{FE0AEBBC-464F-4A16-B4FB-645067B93E3E}"/>
              </a:ext>
            </a:extLst>
          </p:cNvPr>
          <p:cNvSpPr>
            <a:spLocks noGrp="1"/>
          </p:cNvSpPr>
          <p:nvPr>
            <p:ph type="body" sz="quarter" idx="11"/>
          </p:nvPr>
        </p:nvSpPr>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Find a way to track your payments—both expected and actual. This example below is nice and simple</a:t>
            </a:r>
          </a:p>
          <a:p>
            <a:endParaRPr lang="en-US" dirty="0"/>
          </a:p>
          <a:p>
            <a:endParaRPr lang="en-US" dirty="0"/>
          </a:p>
        </p:txBody>
      </p:sp>
      <p:pic>
        <p:nvPicPr>
          <p:cNvPr id="6" name="Picture 5">
            <a:extLst>
              <a:ext uri="{FF2B5EF4-FFF2-40B4-BE49-F238E27FC236}">
                <a16:creationId xmlns:a16="http://schemas.microsoft.com/office/drawing/2014/main" id="{5F74CD0F-CDA0-4A7C-AF99-76ED8652C7C6}"/>
              </a:ext>
            </a:extLst>
          </p:cNvPr>
          <p:cNvPicPr>
            <a:picLocks noChangeAspect="1"/>
          </p:cNvPicPr>
          <p:nvPr/>
        </p:nvPicPr>
        <p:blipFill>
          <a:blip r:embed="rId2"/>
          <a:stretch>
            <a:fillRect/>
          </a:stretch>
        </p:blipFill>
        <p:spPr>
          <a:xfrm>
            <a:off x="796290" y="2869310"/>
            <a:ext cx="8299666" cy="2571369"/>
          </a:xfrm>
          <a:prstGeom prst="rect">
            <a:avLst/>
          </a:prstGeom>
        </p:spPr>
      </p:pic>
    </p:spTree>
    <p:extLst>
      <p:ext uri="{BB962C8B-B14F-4D97-AF65-F5344CB8AC3E}">
        <p14:creationId xmlns:p14="http://schemas.microsoft.com/office/powerpoint/2010/main" val="589337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Best Practices</a:t>
            </a:r>
          </a:p>
        </p:txBody>
      </p:sp>
      <p:sp>
        <p:nvSpPr>
          <p:cNvPr id="3" name="Text Placeholder 2"/>
          <p:cNvSpPr>
            <a:spLocks noGrp="1"/>
          </p:cNvSpPr>
          <p:nvPr>
            <p:ph type="body" sz="quarter" idx="11"/>
          </p:nvPr>
        </p:nvSpPr>
        <p:spPr>
          <a:xfrm>
            <a:off x="652243" y="1031360"/>
            <a:ext cx="5815934" cy="5078959"/>
          </a:xfrm>
        </p:spPr>
        <p:txBody>
          <a:bodyPr>
            <a:normAutofit/>
          </a:bodyPr>
          <a:lstStyle/>
          <a:p>
            <a:pPr>
              <a:buFont typeface="Wingdings" panose="05000000000000000000" pitchFamily="2" charset="2"/>
              <a:buChar char="Ø"/>
            </a:pPr>
            <a:endParaRPr lang="en-US" dirty="0"/>
          </a:p>
          <a:p>
            <a:pPr marL="388620" indent="-342900">
              <a:buFont typeface="Wingdings" panose="05000000000000000000" pitchFamily="2" charset="2"/>
              <a:buChar char="Ø"/>
            </a:pPr>
            <a:r>
              <a:rPr lang="en-US" dirty="0"/>
              <a:t>Be concerned if a sponsor asks to change from paying in </a:t>
            </a:r>
            <a:r>
              <a:rPr lang="en-US" b="1" dirty="0"/>
              <a:t>USD</a:t>
            </a:r>
            <a:r>
              <a:rPr lang="en-US" dirty="0"/>
              <a:t> to their currency—it probably means the dollar is strong, and they’ll need to spend more of their currency to buy the number of dollars needed to meet the award amount.</a:t>
            </a:r>
          </a:p>
          <a:p>
            <a:pPr marL="388620" indent="-342900">
              <a:buFont typeface="Wingdings" panose="05000000000000000000" pitchFamily="2" charset="2"/>
              <a:buChar char="Ø"/>
            </a:pPr>
            <a:r>
              <a:rPr lang="en-US" dirty="0"/>
              <a:t>Let GCA know if you’ve received the full amount of the award so we can update the award amount in the system</a:t>
            </a:r>
          </a:p>
          <a:p>
            <a:pPr marL="388620" indent="-342900">
              <a:buFont typeface="Wingdings" panose="05000000000000000000" pitchFamily="2" charset="2"/>
              <a:buChar char="Ø"/>
            </a:pPr>
            <a:r>
              <a:rPr lang="en-US" dirty="0"/>
              <a:t>Resource for more information: </a:t>
            </a:r>
            <a:r>
              <a:rPr lang="en-US" dirty="0">
                <a:hlinkClick r:id="rId2"/>
              </a:rPr>
              <a:t>https://finance.uw.edu/gca/award-lifecycle/sponsor-payments/foreign-currency</a:t>
            </a:r>
            <a:r>
              <a:rPr lang="en-US" dirty="0"/>
              <a:t> </a:t>
            </a:r>
          </a:p>
        </p:txBody>
      </p:sp>
      <p:pic>
        <p:nvPicPr>
          <p:cNvPr id="4" name="Picture 3" descr="¿Qué determina el tipo de cambio de una moned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26" y="1520665"/>
            <a:ext cx="4933174" cy="2762577"/>
          </a:xfrm>
          <a:prstGeom prst="rect">
            <a:avLst/>
          </a:prstGeom>
        </p:spPr>
      </p:pic>
    </p:spTree>
    <p:extLst>
      <p:ext uri="{BB962C8B-B14F-4D97-AF65-F5344CB8AC3E}">
        <p14:creationId xmlns:p14="http://schemas.microsoft.com/office/powerpoint/2010/main" val="2202806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8910"/>
            <a:ext cx="8711682" cy="1233424"/>
          </a:xfrm>
        </p:spPr>
        <p:txBody>
          <a:bodyPr>
            <a:normAutofit/>
          </a:bodyPr>
          <a:lstStyle/>
          <a:p>
            <a:pPr algn="ctr"/>
            <a:r>
              <a:rPr lang="en-US" sz="4400" dirty="0"/>
              <a:t>Questions or Comments??</a:t>
            </a:r>
          </a:p>
        </p:txBody>
      </p:sp>
      <p:pic>
        <p:nvPicPr>
          <p:cNvPr id="4" name="Content Placeholder 3" descr="My First Blog Award - LIEBSTER ~ DEW"/>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1586" y="1536376"/>
            <a:ext cx="6273870" cy="4846320"/>
          </a:xfrm>
        </p:spPr>
      </p:pic>
    </p:spTree>
    <p:extLst>
      <p:ext uri="{BB962C8B-B14F-4D97-AF65-F5344CB8AC3E}">
        <p14:creationId xmlns:p14="http://schemas.microsoft.com/office/powerpoint/2010/main" val="53324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4800" dirty="0">
                <a:solidFill>
                  <a:schemeClr val="bg1"/>
                </a:solidFill>
              </a:rPr>
              <a:t>Setting up Budgets with Form of Payment 11</a:t>
            </a:r>
          </a:p>
        </p:txBody>
      </p:sp>
      <p:sp>
        <p:nvSpPr>
          <p:cNvPr id="6" name="TextBox 5"/>
          <p:cNvSpPr txBox="1"/>
          <p:nvPr/>
        </p:nvSpPr>
        <p:spPr>
          <a:xfrm>
            <a:off x="1203158" y="4417995"/>
            <a:ext cx="3147461" cy="369332"/>
          </a:xfrm>
          <a:prstGeom prst="rect">
            <a:avLst/>
          </a:prstGeom>
          <a:noFill/>
        </p:spPr>
        <p:txBody>
          <a:bodyPr wrap="square" rtlCol="0">
            <a:spAutoFit/>
          </a:bodyPr>
          <a:lstStyle/>
          <a:p>
            <a:r>
              <a:rPr lang="en-US" dirty="0">
                <a:solidFill>
                  <a:schemeClr val="bg1"/>
                </a:solidFill>
              </a:rPr>
              <a:t>Austin Campbell</a:t>
            </a:r>
          </a:p>
        </p:txBody>
      </p:sp>
    </p:spTree>
    <p:extLst>
      <p:ext uri="{BB962C8B-B14F-4D97-AF65-F5344CB8AC3E}">
        <p14:creationId xmlns:p14="http://schemas.microsoft.com/office/powerpoint/2010/main" val="13239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Form Of Payment (FOP) 11</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Form of Payment type for budgets where departments are responsible for billing and collecting/applying payments</a:t>
            </a:r>
          </a:p>
          <a:p>
            <a:endParaRPr lang="en-US" dirty="0"/>
          </a:p>
          <a:p>
            <a:pPr>
              <a:buFont typeface="Wingdings" panose="05000000000000000000" pitchFamily="2" charset="2"/>
              <a:buChar char="Ø"/>
            </a:pPr>
            <a:r>
              <a:rPr lang="en-US" dirty="0"/>
              <a:t>Usually clinical trials/patient costs (grant budgets)</a:t>
            </a:r>
          </a:p>
          <a:p>
            <a:pPr lvl="1"/>
            <a:r>
              <a:rPr lang="en-US" dirty="0"/>
              <a:t>Gifts and some non-grant budgets also fall under this payment type</a:t>
            </a:r>
          </a:p>
          <a:p>
            <a:endParaRPr lang="en-US" dirty="0"/>
          </a:p>
          <a:p>
            <a:pPr>
              <a:buFont typeface="Wingdings" panose="05000000000000000000" pitchFamily="2" charset="2"/>
              <a:buChar char="Ø"/>
            </a:pPr>
            <a:r>
              <a:rPr lang="en-US" dirty="0"/>
              <a:t>It is extremely important these budgets are set up correctly</a:t>
            </a:r>
          </a:p>
          <a:p>
            <a:pPr lvl="1"/>
            <a:r>
              <a:rPr lang="en-US" dirty="0"/>
              <a:t>Erroneous billing type usually results in sponsor being billed incorrectly</a:t>
            </a:r>
          </a:p>
          <a:p>
            <a:pPr lvl="1"/>
            <a:r>
              <a:rPr lang="en-US" dirty="0"/>
              <a:t>Sometimes this goes unnoticed for a long period of time</a:t>
            </a:r>
          </a:p>
          <a:p>
            <a:pPr lvl="1"/>
            <a:r>
              <a:rPr lang="en-US" dirty="0"/>
              <a:t>Corrections are time-consuming</a:t>
            </a:r>
          </a:p>
          <a:p>
            <a:pPr marL="0" indent="0">
              <a:buNone/>
            </a:pPr>
            <a:endParaRPr lang="en-US" dirty="0"/>
          </a:p>
        </p:txBody>
      </p:sp>
    </p:spTree>
    <p:extLst>
      <p:ext uri="{BB962C8B-B14F-4D97-AF65-F5344CB8AC3E}">
        <p14:creationId xmlns:p14="http://schemas.microsoft.com/office/powerpoint/2010/main" val="3204132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How Can This Be Prevented? </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Common situations</a:t>
            </a:r>
          </a:p>
          <a:p>
            <a:pPr lvl="1"/>
            <a:r>
              <a:rPr lang="en-US" dirty="0"/>
              <a:t>Award with patient cost rates which appears like a standard milestone-type grant</a:t>
            </a:r>
          </a:p>
          <a:p>
            <a:pPr lvl="2"/>
            <a:r>
              <a:rPr lang="en-US" dirty="0"/>
              <a:t>If patient costs are not clearly called out and/or there is no note on the Funding Action (FA) regarding the billing, this could be set up incorrectly as milestone (GCA invoicing)</a:t>
            </a:r>
          </a:p>
          <a:p>
            <a:pPr lvl="1"/>
            <a:r>
              <a:rPr lang="en-US" dirty="0"/>
              <a:t>Award with split billing </a:t>
            </a:r>
          </a:p>
          <a:p>
            <a:pPr lvl="2"/>
            <a:r>
              <a:rPr lang="en-US" dirty="0"/>
              <a:t>Portion of award is cost reimbursable/milestone (GCA invoicing), portion of award is patient costs (department invoicing)</a:t>
            </a:r>
          </a:p>
          <a:p>
            <a:pPr lvl="2"/>
            <a:r>
              <a:rPr lang="en-US" dirty="0"/>
              <a:t>Requires GCA to set up a FOP 11 sub budget for the patient portion</a:t>
            </a:r>
          </a:p>
          <a:p>
            <a:endParaRPr lang="en-US" dirty="0"/>
          </a:p>
          <a:p>
            <a:pPr>
              <a:buFont typeface="Wingdings" panose="05000000000000000000" pitchFamily="2" charset="2"/>
              <a:buChar char="Ø"/>
            </a:pPr>
            <a:r>
              <a:rPr lang="en-US" dirty="0"/>
              <a:t>If you know any of your funding is patient-related (to be billed by your department), let OSP know so they can note it in the comments on the FA</a:t>
            </a:r>
          </a:p>
          <a:p>
            <a:pPr marL="0" indent="0">
              <a:buNone/>
            </a:pPr>
            <a:endParaRPr lang="en-US" dirty="0"/>
          </a:p>
        </p:txBody>
      </p:sp>
    </p:spTree>
    <p:extLst>
      <p:ext uri="{BB962C8B-B14F-4D97-AF65-F5344CB8AC3E}">
        <p14:creationId xmlns:p14="http://schemas.microsoft.com/office/powerpoint/2010/main" val="2090307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Closing FOP 11 Budgets</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Since clinical trial budgets do not follow the same process as other GCA-invoiced budgets, we rely on your department to: </a:t>
            </a:r>
          </a:p>
          <a:p>
            <a:pPr lvl="1"/>
            <a:r>
              <a:rPr lang="en-US" dirty="0"/>
              <a:t>Let us know when the trial has been completed (if early) </a:t>
            </a:r>
          </a:p>
          <a:p>
            <a:pPr lvl="1"/>
            <a:r>
              <a:rPr lang="en-US" dirty="0"/>
              <a:t>Ensure all costs have been billed and any expected sponsor payments have been applied prior to requesting GCA close the budget to status 4</a:t>
            </a:r>
          </a:p>
          <a:p>
            <a:endParaRPr lang="en-US" dirty="0"/>
          </a:p>
          <a:p>
            <a:pPr>
              <a:buFont typeface="Wingdings" panose="05000000000000000000" pitchFamily="2" charset="2"/>
              <a:buChar char="Ø"/>
            </a:pPr>
            <a:r>
              <a:rPr lang="en-US" dirty="0"/>
              <a:t>Often, we are asked to close a FOP 11 budget to status 4 before all payments have been received/applied</a:t>
            </a:r>
          </a:p>
          <a:p>
            <a:pPr lvl="1"/>
            <a:r>
              <a:rPr lang="en-US" dirty="0"/>
              <a:t>This requires us to re-open the budget (if it has not been purged) for the cash to be applied, surplus re-processed (if applicable) and then re-close the budget</a:t>
            </a:r>
          </a:p>
          <a:p>
            <a:pPr lvl="1"/>
            <a:r>
              <a:rPr lang="en-US" b="1" dirty="0"/>
              <a:t>Reminder: next June is biennium close and budgets in status 4 will be purged at that time. </a:t>
            </a:r>
          </a:p>
          <a:p>
            <a:pPr marL="0" indent="0">
              <a:buNone/>
            </a:pPr>
            <a:endParaRPr lang="en-US" dirty="0"/>
          </a:p>
        </p:txBody>
      </p:sp>
    </p:spTree>
    <p:extLst>
      <p:ext uri="{BB962C8B-B14F-4D97-AF65-F5344CB8AC3E}">
        <p14:creationId xmlns:p14="http://schemas.microsoft.com/office/powerpoint/2010/main" val="4124074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44005" y="300484"/>
            <a:ext cx="10912883" cy="447197"/>
          </a:xfrm>
        </p:spPr>
        <p:txBody>
          <a:bodyPr>
            <a:noAutofit/>
          </a:bodyPr>
          <a:lstStyle/>
          <a:p>
            <a:r>
              <a:rPr lang="en-US" sz="3750" b="1" dirty="0">
                <a:latin typeface="Encode Sans Normal" panose="02000000000000000000" pitchFamily="2" charset="0"/>
              </a:rPr>
              <a:t>Questions?</a:t>
            </a:r>
            <a:endParaRPr lang="en-US" sz="3750" b="1" dirty="0"/>
          </a:p>
        </p:txBody>
      </p:sp>
      <p:pic>
        <p:nvPicPr>
          <p:cNvPr id="7170" name="Picture 2" descr="Questions to Ask a Court Reporting Firm Before Saying, “I Do.” - CCR'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53146"/>
            <a:ext cx="5080013" cy="508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1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Agenda</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sz="3200" dirty="0"/>
          </a:p>
          <a:p>
            <a:pPr>
              <a:buFont typeface="Wingdings" panose="05000000000000000000" pitchFamily="2" charset="2"/>
              <a:buChar char="Ø"/>
            </a:pPr>
            <a:r>
              <a:rPr lang="en-US" sz="3200" dirty="0"/>
              <a:t>Final Action Date</a:t>
            </a:r>
          </a:p>
          <a:p>
            <a:pPr>
              <a:buFont typeface="Wingdings" panose="05000000000000000000" pitchFamily="2" charset="2"/>
              <a:buChar char="Ø"/>
            </a:pPr>
            <a:r>
              <a:rPr lang="en-US" sz="3200" dirty="0"/>
              <a:t>Late-Posting Charges and the Pending Transactions Form</a:t>
            </a:r>
          </a:p>
          <a:p>
            <a:pPr>
              <a:buFont typeface="Wingdings" panose="05000000000000000000" pitchFamily="2" charset="2"/>
              <a:buChar char="Ø"/>
            </a:pPr>
            <a:r>
              <a:rPr lang="en-US" sz="3200" dirty="0"/>
              <a:t>Awards Issued in Foreign Currency</a:t>
            </a:r>
          </a:p>
          <a:p>
            <a:pPr>
              <a:buFont typeface="Wingdings" panose="05000000000000000000" pitchFamily="2" charset="2"/>
              <a:buChar char="Ø"/>
            </a:pPr>
            <a:r>
              <a:rPr lang="en-US" sz="3200" dirty="0"/>
              <a:t>FOP 11 Budget Setup</a:t>
            </a:r>
          </a:p>
          <a:p>
            <a:pPr>
              <a:buFont typeface="Wingdings" panose="05000000000000000000" pitchFamily="2" charset="2"/>
              <a:buChar char="Ø"/>
            </a:pPr>
            <a:r>
              <a:rPr lang="en-US" sz="3200" dirty="0"/>
              <a:t>Advance Budget Request Reminder</a:t>
            </a:r>
          </a:p>
          <a:p>
            <a:pPr>
              <a:buFont typeface="Wingdings" panose="05000000000000000000" pitchFamily="2" charset="2"/>
              <a:buChar char="Ø"/>
            </a:pPr>
            <a:r>
              <a:rPr lang="en-US" sz="3200" dirty="0"/>
              <a:t>Mystery Transactions</a:t>
            </a:r>
          </a:p>
          <a:p>
            <a:pPr>
              <a:buFont typeface="Wingdings" panose="05000000000000000000" pitchFamily="2" charset="2"/>
              <a:buChar char="Ø"/>
            </a:pPr>
            <a:r>
              <a:rPr lang="en-US" sz="3200" dirty="0"/>
              <a:t>Common Errors: Invoicing and Grant Tracker</a:t>
            </a:r>
          </a:p>
        </p:txBody>
      </p:sp>
    </p:spTree>
    <p:extLst>
      <p:ext uri="{BB962C8B-B14F-4D97-AF65-F5344CB8AC3E}">
        <p14:creationId xmlns:p14="http://schemas.microsoft.com/office/powerpoint/2010/main" val="3548849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4800" dirty="0">
                <a:solidFill>
                  <a:schemeClr val="bg1"/>
                </a:solidFill>
              </a:rPr>
              <a:t>Advance Budget Request Reminder</a:t>
            </a:r>
          </a:p>
        </p:txBody>
      </p:sp>
      <p:sp>
        <p:nvSpPr>
          <p:cNvPr id="6" name="TextBox 5"/>
          <p:cNvSpPr txBox="1"/>
          <p:nvPr/>
        </p:nvSpPr>
        <p:spPr>
          <a:xfrm>
            <a:off x="1203158" y="4417995"/>
            <a:ext cx="3147461" cy="369332"/>
          </a:xfrm>
          <a:prstGeom prst="rect">
            <a:avLst/>
          </a:prstGeom>
          <a:noFill/>
        </p:spPr>
        <p:txBody>
          <a:bodyPr wrap="square" rtlCol="0">
            <a:spAutoFit/>
          </a:bodyPr>
          <a:lstStyle/>
          <a:p>
            <a:r>
              <a:rPr lang="en-US" dirty="0">
                <a:solidFill>
                  <a:schemeClr val="bg1"/>
                </a:solidFill>
              </a:rPr>
              <a:t>Austin Campbell</a:t>
            </a:r>
          </a:p>
        </p:txBody>
      </p:sp>
    </p:spTree>
    <p:extLst>
      <p:ext uri="{BB962C8B-B14F-4D97-AF65-F5344CB8AC3E}">
        <p14:creationId xmlns:p14="http://schemas.microsoft.com/office/powerpoint/2010/main" val="4081301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Advance Budget Request Reminder</a:t>
            </a:r>
          </a:p>
        </p:txBody>
      </p:sp>
      <p:sp>
        <p:nvSpPr>
          <p:cNvPr id="3" name="Text Placeholder 2"/>
          <p:cNvSpPr>
            <a:spLocks noGrp="1"/>
          </p:cNvSpPr>
          <p:nvPr>
            <p:ph type="body" sz="quarter" idx="11"/>
          </p:nvPr>
        </p:nvSpPr>
        <p:spPr/>
        <p:txBody>
          <a:bodyPr>
            <a:normAutofit/>
          </a:bodyPr>
          <a:lstStyle/>
          <a:p>
            <a:pPr marL="0" indent="0">
              <a:buNone/>
            </a:pPr>
            <a:endParaRPr lang="en-US" dirty="0"/>
          </a:p>
          <a:p>
            <a:pPr marL="0" indent="0">
              <a:buNone/>
            </a:pPr>
            <a:r>
              <a:rPr lang="en-US" dirty="0"/>
              <a:t>Multiple components to requesting an Advance Budget</a:t>
            </a:r>
          </a:p>
          <a:p>
            <a:endParaRPr lang="en-US" dirty="0"/>
          </a:p>
          <a:p>
            <a:pPr marL="914400" lvl="1" indent="-457200">
              <a:buFont typeface="+mj-lt"/>
              <a:buAutoNum type="arabicPeriod"/>
            </a:pPr>
            <a:r>
              <a:rPr lang="en-US" dirty="0">
                <a:hlinkClick r:id="rId3"/>
              </a:rPr>
              <a:t>Advance Budget Number Eligibility </a:t>
            </a:r>
            <a:r>
              <a:rPr lang="en-US" dirty="0"/>
              <a:t>for your eGC1 (OSP)</a:t>
            </a:r>
          </a:p>
          <a:p>
            <a:pPr marL="914400" lvl="1" indent="-457200">
              <a:buFont typeface="+mj-lt"/>
              <a:buAutoNum type="arabicPeriod"/>
            </a:pPr>
            <a:endParaRPr lang="en-US" dirty="0"/>
          </a:p>
          <a:p>
            <a:pPr marL="914400" lvl="1" indent="-457200">
              <a:buFont typeface="+mj-lt"/>
              <a:buAutoNum type="arabicPeriod"/>
            </a:pPr>
            <a:r>
              <a:rPr lang="en-US" dirty="0"/>
              <a:t>Create Advance Budget Request Form (ADV) through </a:t>
            </a:r>
            <a:r>
              <a:rPr lang="en-US" dirty="0">
                <a:hlinkClick r:id="rId4"/>
              </a:rPr>
              <a:t>SAGE</a:t>
            </a:r>
            <a:r>
              <a:rPr lang="en-US" dirty="0"/>
              <a:t> (OSP)</a:t>
            </a:r>
          </a:p>
          <a:p>
            <a:pPr marL="914400" lvl="1" indent="-457200">
              <a:buFont typeface="+mj-lt"/>
              <a:buAutoNum type="arabicPeriod"/>
            </a:pPr>
            <a:endParaRPr lang="en-US" dirty="0"/>
          </a:p>
          <a:p>
            <a:pPr marL="914400" lvl="1" indent="-457200">
              <a:buFont typeface="+mj-lt"/>
              <a:buAutoNum type="arabicPeriod"/>
            </a:pPr>
            <a:r>
              <a:rPr lang="en-US" u="sng" dirty="0"/>
              <a:t>Print the form, obtain signatures, scan and submit to GCA</a:t>
            </a:r>
          </a:p>
          <a:p>
            <a:pPr lvl="2">
              <a:buFont typeface="Arial" panose="020B0604020202020204" pitchFamily="34" charset="0"/>
              <a:buChar char="•"/>
            </a:pPr>
            <a:r>
              <a:rPr lang="en-US" dirty="0">
                <a:highlight>
                  <a:srgbClr val="FFFF00"/>
                </a:highlight>
              </a:rPr>
              <a:t>GCA will not know to process the Advance Budget request until we received the signed form</a:t>
            </a:r>
          </a:p>
          <a:p>
            <a:pPr lvl="2">
              <a:buFont typeface="Arial" panose="020B0604020202020204" pitchFamily="34" charset="0"/>
              <a:buChar char="•"/>
            </a:pPr>
            <a:r>
              <a:rPr lang="en-US" dirty="0"/>
              <a:t>Forms for New Advance Budgets should be submitted to </a:t>
            </a:r>
            <a:r>
              <a:rPr lang="en-US" dirty="0">
                <a:hlinkClick r:id="rId5"/>
              </a:rPr>
              <a:t>gcahelp@uw.edu</a:t>
            </a:r>
            <a:endParaRPr lang="en-US" dirty="0"/>
          </a:p>
          <a:p>
            <a:pPr lvl="2">
              <a:buFont typeface="Arial" panose="020B0604020202020204" pitchFamily="34" charset="0"/>
              <a:buChar char="•"/>
            </a:pPr>
            <a:r>
              <a:rPr lang="en-US" dirty="0"/>
              <a:t>Forms for Renewal Advance Budgets or Advance Budget Extensions should be submitted via Grant Tracker on the current budget</a:t>
            </a:r>
          </a:p>
          <a:p>
            <a:pPr marL="914400" lvl="1" indent="-457200">
              <a:buFont typeface="+mj-lt"/>
              <a:buAutoNum type="arabicPeriod"/>
            </a:pPr>
            <a:r>
              <a:rPr lang="en-US" dirty="0"/>
              <a:t>Turnaround time for an Advance Budget Request is typically 1-2 business days</a:t>
            </a:r>
          </a:p>
        </p:txBody>
      </p:sp>
    </p:spTree>
    <p:extLst>
      <p:ext uri="{BB962C8B-B14F-4D97-AF65-F5344CB8AC3E}">
        <p14:creationId xmlns:p14="http://schemas.microsoft.com/office/powerpoint/2010/main" val="418411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44005" y="300484"/>
            <a:ext cx="10912883" cy="447197"/>
          </a:xfrm>
        </p:spPr>
        <p:txBody>
          <a:bodyPr>
            <a:noAutofit/>
          </a:bodyPr>
          <a:lstStyle/>
          <a:p>
            <a:r>
              <a:rPr lang="en-US" sz="3750" b="1" dirty="0">
                <a:latin typeface="Encode Sans Normal" panose="02000000000000000000" pitchFamily="2" charset="0"/>
              </a:rPr>
              <a:t>Questions?</a:t>
            </a:r>
            <a:endParaRPr lang="en-US" sz="3750" b="1" dirty="0"/>
          </a:p>
        </p:txBody>
      </p:sp>
      <p:pic>
        <p:nvPicPr>
          <p:cNvPr id="6146" name="Picture 2" descr="5 Questions I Get to As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335" y="2205355"/>
            <a:ext cx="40767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577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4800" dirty="0">
                <a:solidFill>
                  <a:schemeClr val="bg1"/>
                </a:solidFill>
              </a:rPr>
              <a:t>Mystery Transactions and Expenditure Backup</a:t>
            </a:r>
          </a:p>
          <a:p>
            <a:r>
              <a:rPr lang="en-US" sz="2000" i="1" dirty="0">
                <a:solidFill>
                  <a:schemeClr val="bg1"/>
                </a:solidFill>
              </a:rPr>
              <a:t>Tips and tricks for getting the backup documents you need for reconciliation</a:t>
            </a:r>
          </a:p>
        </p:txBody>
      </p:sp>
      <p:sp>
        <p:nvSpPr>
          <p:cNvPr id="6" name="TextBox 5"/>
          <p:cNvSpPr txBox="1"/>
          <p:nvPr/>
        </p:nvSpPr>
        <p:spPr>
          <a:xfrm>
            <a:off x="1203158" y="4417995"/>
            <a:ext cx="3147461" cy="369332"/>
          </a:xfrm>
          <a:prstGeom prst="rect">
            <a:avLst/>
          </a:prstGeom>
          <a:noFill/>
        </p:spPr>
        <p:txBody>
          <a:bodyPr wrap="square" rtlCol="0">
            <a:spAutoFit/>
          </a:bodyPr>
          <a:lstStyle/>
          <a:p>
            <a:r>
              <a:rPr lang="en-US" dirty="0">
                <a:solidFill>
                  <a:schemeClr val="bg1"/>
                </a:solidFill>
              </a:rPr>
              <a:t>Azalea Vasquez</a:t>
            </a:r>
          </a:p>
        </p:txBody>
      </p:sp>
    </p:spTree>
    <p:extLst>
      <p:ext uri="{BB962C8B-B14F-4D97-AF65-F5344CB8AC3E}">
        <p14:creationId xmlns:p14="http://schemas.microsoft.com/office/powerpoint/2010/main" val="1430923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Expenditures and Journal Vouchers - Origins</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Where do expenditures come from?</a:t>
            </a:r>
          </a:p>
          <a:p>
            <a:pPr lvl="1"/>
            <a:r>
              <a:rPr lang="en-US" dirty="0"/>
              <a:t>Various external and internal sources from outside and inside the UW</a:t>
            </a:r>
          </a:p>
          <a:p>
            <a:pPr lvl="2"/>
            <a:r>
              <a:rPr lang="en-US" dirty="0"/>
              <a:t>Payroll – Workday</a:t>
            </a:r>
          </a:p>
          <a:p>
            <a:pPr lvl="2"/>
            <a:r>
              <a:rPr lang="en-US" dirty="0"/>
              <a:t>Outside services – Ariba and Procard</a:t>
            </a:r>
          </a:p>
          <a:p>
            <a:pPr lvl="2"/>
            <a:r>
              <a:rPr lang="en-US" dirty="0"/>
              <a:t>Internal services – Central Offices or Cost Centers</a:t>
            </a:r>
          </a:p>
          <a:p>
            <a:endParaRPr lang="en-US" dirty="0"/>
          </a:p>
          <a:p>
            <a:pPr>
              <a:buFont typeface="Wingdings" panose="05000000000000000000" pitchFamily="2" charset="2"/>
              <a:buChar char="Ø"/>
            </a:pPr>
            <a:r>
              <a:rPr lang="en-US" dirty="0"/>
              <a:t>Where do Journal Vouchers (JV’s) come from?</a:t>
            </a:r>
          </a:p>
          <a:p>
            <a:pPr lvl="1"/>
            <a:r>
              <a:rPr lang="en-US" dirty="0"/>
              <a:t>Internal transaction </a:t>
            </a:r>
          </a:p>
          <a:p>
            <a:pPr lvl="2"/>
            <a:r>
              <a:rPr lang="en-US" dirty="0"/>
              <a:t>Central Office (Student Fiscal Services, Real Estate, GCA)</a:t>
            </a:r>
          </a:p>
          <a:p>
            <a:pPr lvl="2"/>
            <a:r>
              <a:rPr lang="en-US" dirty="0"/>
              <a:t>Departments</a:t>
            </a:r>
          </a:p>
          <a:p>
            <a:pPr marL="0" indent="0">
              <a:buNone/>
            </a:pPr>
            <a:endParaRPr lang="en-US" dirty="0"/>
          </a:p>
        </p:txBody>
      </p:sp>
    </p:spTree>
    <p:extLst>
      <p:ext uri="{BB962C8B-B14F-4D97-AF65-F5344CB8AC3E}">
        <p14:creationId xmlns:p14="http://schemas.microsoft.com/office/powerpoint/2010/main" val="779734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Journal Vouchers – Obtaining a JV Copy</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sz="2000" dirty="0"/>
              <a:t>Electronic copies of JV transactions are accessible via the </a:t>
            </a:r>
            <a:r>
              <a:rPr lang="en-US" sz="2000" dirty="0">
                <a:hlinkClick r:id="rId2"/>
              </a:rPr>
              <a:t>Business Intelligence Portal</a:t>
            </a:r>
            <a:r>
              <a:rPr lang="en-US" sz="2000" dirty="0"/>
              <a:t> (B.I. Portal) under the Journal Voucher Detail report</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939" y="2269237"/>
            <a:ext cx="9703166" cy="4217362"/>
          </a:xfrm>
          <a:prstGeom prst="rect">
            <a:avLst/>
          </a:prstGeom>
        </p:spPr>
      </p:pic>
    </p:spTree>
    <p:extLst>
      <p:ext uri="{BB962C8B-B14F-4D97-AF65-F5344CB8AC3E}">
        <p14:creationId xmlns:p14="http://schemas.microsoft.com/office/powerpoint/2010/main" val="3222690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Journal Vouchers – Obtaining a JV Copy</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sz="2000" dirty="0"/>
          </a:p>
          <a:p>
            <a:pPr>
              <a:buFont typeface="Wingdings" panose="05000000000000000000" pitchFamily="2" charset="2"/>
              <a:buChar char="Ø"/>
            </a:pPr>
            <a:r>
              <a:rPr lang="en-US" sz="2000" dirty="0"/>
              <a:t>If it is your first time using the report, we recommend that you read the Interpretation Guide first so you get the most out of the tool. Select the tab labeled “Interpretation” before you run the report.</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713" y="2548323"/>
            <a:ext cx="6949380" cy="3561995"/>
          </a:xfrm>
          <a:prstGeom prst="rect">
            <a:avLst/>
          </a:prstGeom>
        </p:spPr>
      </p:pic>
      <p:sp>
        <p:nvSpPr>
          <p:cNvPr id="6" name="Down Arrow 5"/>
          <p:cNvSpPr/>
          <p:nvPr/>
        </p:nvSpPr>
        <p:spPr>
          <a:xfrm rot="13538126">
            <a:off x="4075312" y="4946792"/>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4006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Journal Vouchers – Obtaining a JV Copy</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sz="2000" dirty="0"/>
          </a:p>
          <a:p>
            <a:pPr>
              <a:buFont typeface="Wingdings" panose="05000000000000000000" pitchFamily="2" charset="2"/>
              <a:buChar char="Ø"/>
            </a:pPr>
            <a:r>
              <a:rPr lang="en-US" sz="2000" dirty="0"/>
              <a:t>After you click the blue “Run Report” button it will take you to the report page</a:t>
            </a:r>
          </a:p>
          <a:p>
            <a:pPr>
              <a:buFont typeface="Wingdings" panose="05000000000000000000" pitchFamily="2" charset="2"/>
              <a:buChar char="Ø"/>
            </a:pPr>
            <a:r>
              <a:rPr lang="en-US" sz="2000" dirty="0"/>
              <a:t>Just fill in your parameters and click the “View Report” button on the right</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98" y="2547520"/>
            <a:ext cx="11521950" cy="2513064"/>
          </a:xfrm>
          <a:prstGeom prst="rect">
            <a:avLst/>
          </a:prstGeom>
        </p:spPr>
      </p:pic>
      <p:sp>
        <p:nvSpPr>
          <p:cNvPr id="7" name="Down Arrow 6"/>
          <p:cNvSpPr/>
          <p:nvPr/>
        </p:nvSpPr>
        <p:spPr>
          <a:xfrm rot="13538126">
            <a:off x="10064588" y="4426248"/>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108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Journal Vouchers – Obtaining a JV Copy</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marL="0" indent="0">
              <a:buNone/>
            </a:pPr>
            <a:endParaRPr lang="en-US" dirty="0"/>
          </a:p>
        </p:txBody>
      </p:sp>
      <p:pic>
        <p:nvPicPr>
          <p:cNvPr id="8"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74" y="1650599"/>
            <a:ext cx="11308618" cy="3840480"/>
          </a:xfrm>
          <a:prstGeom prst="rect">
            <a:avLst/>
          </a:prstGeom>
        </p:spPr>
      </p:pic>
    </p:spTree>
    <p:extLst>
      <p:ext uri="{BB962C8B-B14F-4D97-AF65-F5344CB8AC3E}">
        <p14:creationId xmlns:p14="http://schemas.microsoft.com/office/powerpoint/2010/main" val="4011154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dirty="0"/>
              <a:t>Journal Vouchers – Who Processed It?</a:t>
            </a:r>
            <a:endParaRPr lang="en-US" sz="3600" dirty="0"/>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If you have questions or need more information about a JV on your budget, you can use the Originating Area Code to find the correct office to contact</a:t>
            </a:r>
          </a:p>
          <a:p>
            <a:pPr>
              <a:buFont typeface="Wingdings" panose="05000000000000000000" pitchFamily="2" charset="2"/>
              <a:buChar char="Ø"/>
            </a:pPr>
            <a:r>
              <a:rPr lang="en-US" dirty="0"/>
              <a:t>Start by clicking the transaction in MyFD:</a:t>
            </a:r>
          </a:p>
          <a:p>
            <a:pPr>
              <a:buFont typeface="Wingdings" panose="05000000000000000000" pitchFamily="2" charset="2"/>
              <a:buChar char="Ø"/>
            </a:pPr>
            <a:endParaRPr lang="en-US"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47" y="2915995"/>
            <a:ext cx="11037956" cy="822960"/>
          </a:xfrm>
          <a:prstGeom prst="rect">
            <a:avLst/>
          </a:prstGeom>
        </p:spPr>
      </p:pic>
      <p:sp>
        <p:nvSpPr>
          <p:cNvPr id="6" name="Down Arrow 5"/>
          <p:cNvSpPr/>
          <p:nvPr/>
        </p:nvSpPr>
        <p:spPr>
          <a:xfrm rot="10800000">
            <a:off x="2609134" y="3738955"/>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08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a:solidFill>
                  <a:schemeClr val="bg1"/>
                </a:solidFill>
              </a:rPr>
              <a:t>Final Action Date</a:t>
            </a:r>
          </a:p>
        </p:txBody>
      </p:sp>
      <p:sp>
        <p:nvSpPr>
          <p:cNvPr id="6" name="TextBox 5"/>
          <p:cNvSpPr txBox="1"/>
          <p:nvPr/>
        </p:nvSpPr>
        <p:spPr>
          <a:xfrm>
            <a:off x="1203158" y="4417995"/>
            <a:ext cx="3147461" cy="369332"/>
          </a:xfrm>
          <a:prstGeom prst="rect">
            <a:avLst/>
          </a:prstGeom>
          <a:noFill/>
        </p:spPr>
        <p:txBody>
          <a:bodyPr wrap="square" rtlCol="0">
            <a:spAutoFit/>
          </a:bodyPr>
          <a:lstStyle/>
          <a:p>
            <a:r>
              <a:rPr lang="en-US" dirty="0">
                <a:solidFill>
                  <a:schemeClr val="bg1"/>
                </a:solidFill>
              </a:rPr>
              <a:t>Susan Wilbanks</a:t>
            </a:r>
          </a:p>
        </p:txBody>
      </p:sp>
    </p:spTree>
    <p:extLst>
      <p:ext uri="{BB962C8B-B14F-4D97-AF65-F5344CB8AC3E}">
        <p14:creationId xmlns:p14="http://schemas.microsoft.com/office/powerpoint/2010/main" val="508667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dirty="0"/>
              <a:t>Journal Vouchers – Who Processed It?</a:t>
            </a:r>
            <a:endParaRPr lang="en-US" sz="3600" dirty="0"/>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You will be taken to the Transaction Detail    </a:t>
            </a:r>
          </a:p>
          <a:p>
            <a:pPr>
              <a:buFont typeface="Wingdings" panose="05000000000000000000" pitchFamily="2" charset="2"/>
              <a:buChar char="Ø"/>
            </a:pPr>
            <a:r>
              <a:rPr lang="en-US" dirty="0"/>
              <a:t>Scroll down to the originating area code</a:t>
            </a:r>
          </a:p>
          <a:p>
            <a:pPr>
              <a:buFont typeface="Wingdings" panose="05000000000000000000" pitchFamily="2" charset="2"/>
              <a:buChar char="Ø"/>
            </a:pPr>
            <a:r>
              <a:rPr lang="en-US" dirty="0"/>
              <a:t>Click the words “Originating Area Code:</a:t>
            </a:r>
          </a:p>
          <a:p>
            <a:pPr>
              <a:buFont typeface="Wingdings" panose="05000000000000000000" pitchFamily="2" charset="2"/>
              <a:buChar char="Ø"/>
            </a:pPr>
            <a:endParaRPr lang="en-US" dirty="0"/>
          </a:p>
          <a:p>
            <a:pPr marL="0" indent="0">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77" y="3067919"/>
            <a:ext cx="10652012" cy="1005840"/>
          </a:xfrm>
          <a:prstGeom prst="rect">
            <a:avLst/>
          </a:prstGeom>
        </p:spPr>
      </p:pic>
      <p:sp>
        <p:nvSpPr>
          <p:cNvPr id="8" name="Down Arrow 7"/>
          <p:cNvSpPr/>
          <p:nvPr/>
        </p:nvSpPr>
        <p:spPr>
          <a:xfrm rot="10800000">
            <a:off x="1722922" y="3464021"/>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385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dirty="0"/>
              <a:t>Journal Vouchers – Who Processed It?</a:t>
            </a:r>
            <a:endParaRPr lang="en-US" sz="3600" dirty="0"/>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The MyFD Glossary will open and a list of originating area codes will be displayed that includes contact information</a:t>
            </a:r>
          </a:p>
          <a:p>
            <a:pPr>
              <a:buFont typeface="Wingdings" panose="05000000000000000000" pitchFamily="2" charset="2"/>
              <a:buChar char="Ø"/>
            </a:pPr>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2" y="2407690"/>
            <a:ext cx="11409218" cy="3566160"/>
          </a:xfrm>
          <a:prstGeom prst="rect">
            <a:avLst/>
          </a:prstGeom>
        </p:spPr>
      </p:pic>
    </p:spTree>
    <p:extLst>
      <p:ext uri="{BB962C8B-B14F-4D97-AF65-F5344CB8AC3E}">
        <p14:creationId xmlns:p14="http://schemas.microsoft.com/office/powerpoint/2010/main" val="2345339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dirty="0"/>
              <a:t>Journal Vouchers – Who Processed It?</a:t>
            </a:r>
            <a:endParaRPr lang="en-US" sz="3600" dirty="0"/>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If you have questions or need more information about a JV on your budget please visit the </a:t>
            </a:r>
            <a:r>
              <a:rPr lang="en-US" dirty="0">
                <a:hlinkClick r:id="rId2"/>
              </a:rPr>
              <a:t>Financial Reporting Journal Voucher </a:t>
            </a:r>
            <a:r>
              <a:rPr lang="en-US" dirty="0"/>
              <a:t>webpage to find the correct office to contact</a:t>
            </a:r>
          </a:p>
          <a:p>
            <a:pPr>
              <a:buFont typeface="Wingdings" panose="05000000000000000000" pitchFamily="2" charset="2"/>
              <a:buChar char="Ø"/>
            </a:pPr>
            <a:endParaRPr lang="en-US"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817" y="2788262"/>
            <a:ext cx="5252464" cy="3698226"/>
          </a:xfrm>
          <a:prstGeom prst="rect">
            <a:avLst/>
          </a:prstGeom>
        </p:spPr>
      </p:pic>
    </p:spTree>
    <p:extLst>
      <p:ext uri="{BB962C8B-B14F-4D97-AF65-F5344CB8AC3E}">
        <p14:creationId xmlns:p14="http://schemas.microsoft.com/office/powerpoint/2010/main" val="4001560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Journal Vouchers – MyFinancial.desktop</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If the JV was submitted in MyFinancial.desktop, you can drill down to the transaction detail by clicking on the Description field in the Transaction Summary</a:t>
            </a:r>
          </a:p>
          <a:p>
            <a:pPr>
              <a:buFont typeface="Wingdings" panose="05000000000000000000" pitchFamily="2" charset="2"/>
              <a:buChar char="Ø"/>
            </a:pPr>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95" y="2654676"/>
            <a:ext cx="10058400" cy="2542643"/>
          </a:xfrm>
          <a:prstGeom prst="rect">
            <a:avLst/>
          </a:prstGeom>
        </p:spPr>
      </p:pic>
      <p:sp>
        <p:nvSpPr>
          <p:cNvPr id="7" name="Up Arrow 6"/>
          <p:cNvSpPr/>
          <p:nvPr/>
        </p:nvSpPr>
        <p:spPr>
          <a:xfrm>
            <a:off x="2726957" y="5205711"/>
            <a:ext cx="656705" cy="105273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949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Journal Vouchers – MyFinancial.desktop</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Look for a dark purple button at the top of the page labeled “Show MyFD-JV”. </a:t>
            </a:r>
          </a:p>
          <a:p>
            <a:pPr>
              <a:buFont typeface="Wingdings" panose="05000000000000000000" pitchFamily="2" charset="2"/>
              <a:buChar char="Ø"/>
            </a:pPr>
            <a:endParaRPr lang="en-US" dirty="0"/>
          </a:p>
          <a:p>
            <a:pPr marL="0"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220" y="2336876"/>
            <a:ext cx="10764839" cy="1900302"/>
          </a:xfrm>
          <a:prstGeom prst="rect">
            <a:avLst/>
          </a:prstGeom>
        </p:spPr>
      </p:pic>
      <p:sp>
        <p:nvSpPr>
          <p:cNvPr id="9" name="Oval 8"/>
          <p:cNvSpPr/>
          <p:nvPr/>
        </p:nvSpPr>
        <p:spPr>
          <a:xfrm>
            <a:off x="496530" y="2598821"/>
            <a:ext cx="1384521" cy="5967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031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Journal Vouchers – MyFinancial.desktop</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647" y="1142480"/>
            <a:ext cx="7981950" cy="5429250"/>
          </a:xfrm>
          <a:prstGeom prst="rect">
            <a:avLst/>
          </a:prstGeom>
        </p:spPr>
      </p:pic>
    </p:spTree>
    <p:extLst>
      <p:ext uri="{BB962C8B-B14F-4D97-AF65-F5344CB8AC3E}">
        <p14:creationId xmlns:p14="http://schemas.microsoft.com/office/powerpoint/2010/main" val="2149518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Journal Vouchers – MyFinancial.desktop</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02" y="1521603"/>
            <a:ext cx="11247972" cy="3931920"/>
          </a:xfrm>
          <a:prstGeom prst="rect">
            <a:avLst/>
          </a:prstGeom>
        </p:spPr>
      </p:pic>
      <p:sp>
        <p:nvSpPr>
          <p:cNvPr id="7" name="Right Arrow 6"/>
          <p:cNvSpPr/>
          <p:nvPr/>
        </p:nvSpPr>
        <p:spPr>
          <a:xfrm rot="10800000">
            <a:off x="4481353" y="1521603"/>
            <a:ext cx="1423851" cy="7053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9226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Journal Vouchers – MyFinancial.desktop</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r>
              <a:rPr lang="en-US" dirty="0"/>
              <a:t>Alternatively, if the second Reference field contains a clickable link, it will take you directly to the transaction detail.</a:t>
            </a:r>
          </a:p>
          <a:p>
            <a:pPr>
              <a:buFont typeface="Wingdings" panose="05000000000000000000" pitchFamily="2" charset="2"/>
              <a:buChar char="Ø"/>
            </a:pPr>
            <a:endParaRPr lang="en-US" dirty="0"/>
          </a:p>
          <a:p>
            <a:pPr marL="0" indent="0">
              <a:buNone/>
            </a:pPr>
            <a:endParaRPr lang="en-US" dirty="0"/>
          </a:p>
        </p:txBody>
      </p:sp>
      <p:pic>
        <p:nvPicPr>
          <p:cNvPr id="8" name="Picture 7"/>
          <p:cNvPicPr>
            <a:picLocks noChangeAspect="1"/>
          </p:cNvPicPr>
          <p:nvPr/>
        </p:nvPicPr>
        <p:blipFill>
          <a:blip r:embed="rId2"/>
          <a:stretch>
            <a:fillRect/>
          </a:stretch>
        </p:blipFill>
        <p:spPr>
          <a:xfrm>
            <a:off x="503744" y="2348018"/>
            <a:ext cx="11243088" cy="2848249"/>
          </a:xfrm>
          <a:prstGeom prst="rect">
            <a:avLst/>
          </a:prstGeom>
        </p:spPr>
      </p:pic>
      <p:sp>
        <p:nvSpPr>
          <p:cNvPr id="9" name="Down Arrow 8"/>
          <p:cNvSpPr/>
          <p:nvPr/>
        </p:nvSpPr>
        <p:spPr>
          <a:xfrm>
            <a:off x="8134035" y="3855356"/>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922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2400" dirty="0"/>
              <a:t>Internal Sales Document, Cost Transfer Invoice, and Cash Transmittal - Origins</a:t>
            </a:r>
            <a:endParaRPr lang="en-US" sz="3600" dirty="0"/>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Internal Sales Document (ISD) </a:t>
            </a:r>
          </a:p>
          <a:p>
            <a:pPr lvl="1"/>
            <a:r>
              <a:rPr lang="en-US" dirty="0"/>
              <a:t>Used for recording sales of services or supplies by service centers and auxiliary enterprises to other University of Washington entities. </a:t>
            </a:r>
          </a:p>
          <a:p>
            <a:pPr>
              <a:buFont typeface="Wingdings" panose="05000000000000000000" pitchFamily="2" charset="2"/>
              <a:buChar char="Ø"/>
            </a:pPr>
            <a:endParaRPr lang="en-US" dirty="0"/>
          </a:p>
          <a:p>
            <a:pPr>
              <a:buFont typeface="Wingdings" panose="05000000000000000000" pitchFamily="2" charset="2"/>
              <a:buChar char="Ø"/>
            </a:pPr>
            <a:r>
              <a:rPr lang="en-US" dirty="0"/>
              <a:t>Cost Transfer Invoice (CTI)</a:t>
            </a:r>
          </a:p>
          <a:p>
            <a:pPr lvl="1"/>
            <a:r>
              <a:rPr lang="en-US" dirty="0"/>
              <a:t>Used for transferring the costs of services or supplies between budget entities at the University of Washington.</a:t>
            </a:r>
          </a:p>
          <a:p>
            <a:pPr>
              <a:buFont typeface="Wingdings" panose="05000000000000000000" pitchFamily="2" charset="2"/>
              <a:buChar char="Ø"/>
            </a:pPr>
            <a:endParaRPr lang="en-US" dirty="0"/>
          </a:p>
          <a:p>
            <a:pPr>
              <a:buFont typeface="Wingdings" panose="05000000000000000000" pitchFamily="2" charset="2"/>
              <a:buChar char="Ø"/>
            </a:pPr>
            <a:r>
              <a:rPr lang="en-US" dirty="0"/>
              <a:t>Cash Transmittal (CT)</a:t>
            </a:r>
          </a:p>
          <a:p>
            <a:pPr lvl="1"/>
            <a:r>
              <a:rPr lang="en-US" dirty="0"/>
              <a:t>Accounting entry used to record/claim revenue and refunds to your department budget </a:t>
            </a:r>
          </a:p>
        </p:txBody>
      </p:sp>
    </p:spTree>
    <p:extLst>
      <p:ext uri="{BB962C8B-B14F-4D97-AF65-F5344CB8AC3E}">
        <p14:creationId xmlns:p14="http://schemas.microsoft.com/office/powerpoint/2010/main" val="7144107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200" dirty="0"/>
              <a:t>ISD, CTI, and CTs – Who Processed Them?</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r>
              <a:rPr lang="en-US" dirty="0"/>
              <a:t>Use the information in the Reference fields to look for contact information (phone/email)</a:t>
            </a:r>
          </a:p>
          <a:p>
            <a:pPr>
              <a:buFont typeface="Wingdings" panose="05000000000000000000" pitchFamily="2" charset="2"/>
              <a:buChar char="Ø"/>
            </a:pPr>
            <a:r>
              <a:rPr lang="en-US" dirty="0"/>
              <a:t>Click on the transaction to get to the detail and search by Originating Area Code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487" y="2930340"/>
            <a:ext cx="10312445" cy="3392630"/>
          </a:xfrm>
          <a:prstGeom prst="rect">
            <a:avLst/>
          </a:prstGeom>
        </p:spPr>
      </p:pic>
      <p:sp>
        <p:nvSpPr>
          <p:cNvPr id="5" name="Rectangle 4"/>
          <p:cNvSpPr/>
          <p:nvPr/>
        </p:nvSpPr>
        <p:spPr>
          <a:xfrm>
            <a:off x="6705600" y="3734960"/>
            <a:ext cx="3000824" cy="17568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495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What is the Final Action Date?</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sz="3200" dirty="0"/>
          </a:p>
          <a:p>
            <a:pPr>
              <a:buFont typeface="Wingdings" panose="05000000000000000000" pitchFamily="2" charset="2"/>
              <a:buChar char="Ø"/>
            </a:pPr>
            <a:r>
              <a:rPr lang="en-US" sz="3200" dirty="0"/>
              <a:t>The Final Action Date (FAD) is the last day a grant or contract budget is open in status 1 in the UW fiscal system</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a:t>The FAD is therefore the last day the budget is available for expenditures</a:t>
            </a:r>
          </a:p>
        </p:txBody>
      </p:sp>
    </p:spTree>
    <p:extLst>
      <p:ext uri="{BB962C8B-B14F-4D97-AF65-F5344CB8AC3E}">
        <p14:creationId xmlns:p14="http://schemas.microsoft.com/office/powerpoint/2010/main" val="28550588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44005" y="300484"/>
            <a:ext cx="10912883" cy="447197"/>
          </a:xfrm>
        </p:spPr>
        <p:txBody>
          <a:bodyPr>
            <a:noAutofit/>
          </a:bodyPr>
          <a:lstStyle/>
          <a:p>
            <a:r>
              <a:rPr lang="en-US" sz="3750" b="1" dirty="0">
                <a:latin typeface="Encode Sans Normal" panose="02000000000000000000" pitchFamily="2" charset="0"/>
              </a:rPr>
              <a:t>Questions?</a:t>
            </a:r>
            <a:endParaRPr lang="en-US" sz="3750" b="1" dirty="0"/>
          </a:p>
        </p:txBody>
      </p:sp>
      <p:pic>
        <p:nvPicPr>
          <p:cNvPr id="5122" name="Picture 2" descr="How To Ask Questions To Find New Ideas S13 Ep8 - Killer Innovations with  Phil McKin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120" y="970811"/>
            <a:ext cx="5913120" cy="4735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399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5400" dirty="0">
                <a:solidFill>
                  <a:schemeClr val="bg1"/>
                </a:solidFill>
              </a:rPr>
              <a:t>Common Errors: Invoicing</a:t>
            </a:r>
          </a:p>
        </p:txBody>
      </p:sp>
      <p:sp>
        <p:nvSpPr>
          <p:cNvPr id="6" name="TextBox 5"/>
          <p:cNvSpPr txBox="1"/>
          <p:nvPr/>
        </p:nvSpPr>
        <p:spPr>
          <a:xfrm>
            <a:off x="1203158" y="4417995"/>
            <a:ext cx="3147461" cy="369332"/>
          </a:xfrm>
          <a:prstGeom prst="rect">
            <a:avLst/>
          </a:prstGeom>
          <a:noFill/>
        </p:spPr>
        <p:txBody>
          <a:bodyPr wrap="square" rtlCol="0">
            <a:spAutoFit/>
          </a:bodyPr>
          <a:lstStyle/>
          <a:p>
            <a:r>
              <a:rPr lang="en-US" dirty="0">
                <a:solidFill>
                  <a:schemeClr val="bg1"/>
                </a:solidFill>
              </a:rPr>
              <a:t>Liz Lee</a:t>
            </a:r>
          </a:p>
        </p:txBody>
      </p:sp>
    </p:spTree>
    <p:extLst>
      <p:ext uri="{BB962C8B-B14F-4D97-AF65-F5344CB8AC3E}">
        <p14:creationId xmlns:p14="http://schemas.microsoft.com/office/powerpoint/2010/main" val="1389586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Who Submits Invoices? GCA or Me?</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Most times – GCA will be responsible for invoicing on your budget</a:t>
            </a:r>
          </a:p>
          <a:p>
            <a:pPr lvl="1"/>
            <a:r>
              <a:rPr lang="en-US" dirty="0"/>
              <a:t>Exceptions: FOP 11/Clinical Trials</a:t>
            </a:r>
          </a:p>
          <a:p>
            <a:pPr>
              <a:buFont typeface="Wingdings" panose="05000000000000000000" pitchFamily="2" charset="2"/>
              <a:buChar char="Ø"/>
            </a:pPr>
            <a:r>
              <a:rPr lang="en-US" dirty="0"/>
              <a:t>Pay close attention to the invoicing information on your Funding Action (FA) and award agreement</a:t>
            </a:r>
          </a:p>
          <a:p>
            <a:pPr>
              <a:buFont typeface="Wingdings" panose="05000000000000000000" pitchFamily="2" charset="2"/>
              <a:buChar char="Ø"/>
            </a:pPr>
            <a:r>
              <a:rPr lang="en-US" dirty="0"/>
              <a:t>If additional required detail/backup is required, please work with GCA to ensure invoices are submitted correctly</a:t>
            </a:r>
          </a:p>
          <a:p>
            <a:pPr>
              <a:buFont typeface="Wingdings" panose="05000000000000000000" pitchFamily="2" charset="2"/>
              <a:buChar char="Ø"/>
            </a:pPr>
            <a:r>
              <a:rPr lang="en-US" dirty="0"/>
              <a:t>Please do not submit your own invoices without notifying GCA. If you have any questions about the invoicing process, please ask at the beginning of the award!</a:t>
            </a:r>
          </a:p>
          <a:p>
            <a:pPr marL="0" indent="0">
              <a:buNone/>
            </a:pPr>
            <a:endParaRPr lang="en-US" dirty="0"/>
          </a:p>
        </p:txBody>
      </p:sp>
    </p:spTree>
    <p:extLst>
      <p:ext uri="{BB962C8B-B14F-4D97-AF65-F5344CB8AC3E}">
        <p14:creationId xmlns:p14="http://schemas.microsoft.com/office/powerpoint/2010/main" val="2370162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Common Errors: Invoices Not Submitted</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Sponsor notifies GCA they have not received an invoice</a:t>
            </a:r>
          </a:p>
          <a:p>
            <a:pPr>
              <a:buFont typeface="Wingdings" panose="05000000000000000000" pitchFamily="2" charset="2"/>
              <a:buChar char="Ø"/>
            </a:pPr>
            <a:r>
              <a:rPr lang="en-US" dirty="0"/>
              <a:t>If backup documentation is required with invoices, GCA will generate an invoice and </a:t>
            </a:r>
            <a:r>
              <a:rPr lang="en-US" b="1" dirty="0"/>
              <a:t>notify</a:t>
            </a:r>
            <a:r>
              <a:rPr lang="en-US" dirty="0"/>
              <a:t> departments via Grant Tracker when it is ready for review and submission</a:t>
            </a:r>
          </a:p>
          <a:p>
            <a:pPr>
              <a:buFont typeface="Wingdings" panose="05000000000000000000" pitchFamily="2" charset="2"/>
              <a:buChar char="Ø"/>
            </a:pPr>
            <a:endParaRPr lang="en-US" dirty="0"/>
          </a:p>
        </p:txBody>
      </p:sp>
      <p:pic>
        <p:nvPicPr>
          <p:cNvPr id="4" name="Picture 3" descr="Table&#10;&#10;Description automatically generated">
            <a:extLst>
              <a:ext uri="{FF2B5EF4-FFF2-40B4-BE49-F238E27FC236}">
                <a16:creationId xmlns:a16="http://schemas.microsoft.com/office/drawing/2014/main" id="{F58BD5A9-0806-40B2-90D8-155F76BC1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146" y="3316812"/>
            <a:ext cx="9810831" cy="2767003"/>
          </a:xfrm>
          <a:prstGeom prst="rect">
            <a:avLst/>
          </a:prstGeom>
        </p:spPr>
      </p:pic>
    </p:spTree>
    <p:extLst>
      <p:ext uri="{BB962C8B-B14F-4D97-AF65-F5344CB8AC3E}">
        <p14:creationId xmlns:p14="http://schemas.microsoft.com/office/powerpoint/2010/main" val="3255554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Common Errors: Invoices Not Submitted (cont.)</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If you receive this Grant Tracker, please review the invoice and attach any required backup and submit to sponsor</a:t>
            </a:r>
          </a:p>
          <a:p>
            <a:pPr lvl="1"/>
            <a:r>
              <a:rPr lang="en-US" dirty="0"/>
              <a:t>Please update Grant Tracker once invoice has been submitted so we can track payment status</a:t>
            </a:r>
          </a:p>
          <a:p>
            <a:pPr>
              <a:buFont typeface="Wingdings" panose="05000000000000000000" pitchFamily="2" charset="2"/>
              <a:buChar char="Ø"/>
            </a:pPr>
            <a:r>
              <a:rPr lang="en-US" dirty="0"/>
              <a:t>You may also attach backup to GT Note and GCA will submit to sponsor</a:t>
            </a:r>
          </a:p>
          <a:p>
            <a:pPr>
              <a:buFont typeface="Wingdings" panose="05000000000000000000" pitchFamily="2" charset="2"/>
              <a:buChar char="Ø"/>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548" y="3567526"/>
            <a:ext cx="8049133" cy="2916935"/>
          </a:xfrm>
          <a:prstGeom prst="rect">
            <a:avLst/>
          </a:prstGeom>
        </p:spPr>
      </p:pic>
      <p:sp>
        <p:nvSpPr>
          <p:cNvPr id="5" name="Rectangle 4"/>
          <p:cNvSpPr/>
          <p:nvPr/>
        </p:nvSpPr>
        <p:spPr>
          <a:xfrm>
            <a:off x="2263140" y="3691891"/>
            <a:ext cx="1497330" cy="1485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14103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Common Errors: Milestone Invoices</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Milestone invoices are invoiced based on the deliverables outlined in the agreement</a:t>
            </a:r>
          </a:p>
          <a:p>
            <a:pPr>
              <a:buFont typeface="Wingdings" panose="05000000000000000000" pitchFamily="2" charset="2"/>
              <a:buChar char="Ø"/>
            </a:pPr>
            <a:r>
              <a:rPr lang="en-US" dirty="0"/>
              <a:t>Departments are responsible for notifying GCA once deliverables have been completed</a:t>
            </a:r>
          </a:p>
          <a:p>
            <a:pPr lvl="1"/>
            <a:r>
              <a:rPr lang="en-US" dirty="0"/>
              <a:t>Estimated completion dates are entered in our invoicing system at time of award </a:t>
            </a:r>
          </a:p>
          <a:p>
            <a:pPr lvl="1"/>
            <a:r>
              <a:rPr lang="en-US" dirty="0"/>
              <a:t>GCA will check on deliverable status if date has passed, and we have not heard from you</a:t>
            </a:r>
          </a:p>
          <a:p>
            <a:pPr lvl="1"/>
            <a:endParaRPr lang="en-US" dirty="0"/>
          </a:p>
          <a:p>
            <a:pPr lvl="1">
              <a:buFont typeface="Wingdings" panose="05000000000000000000" pitchFamily="2" charset="2"/>
              <a:buChar char="v"/>
            </a:pPr>
            <a:r>
              <a:rPr lang="en-US" b="1" dirty="0"/>
              <a:t>GCA PROCESS CHANGE! GCA will send one Grant Tracker as a courtesy reminder for a deliverable approximately one month prior to the due date. </a:t>
            </a:r>
          </a:p>
        </p:txBody>
      </p:sp>
    </p:spTree>
    <p:extLst>
      <p:ext uri="{BB962C8B-B14F-4D97-AF65-F5344CB8AC3E}">
        <p14:creationId xmlns:p14="http://schemas.microsoft.com/office/powerpoint/2010/main" val="39690810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Common Errors: Milestone Invoices (cont.)</a:t>
            </a:r>
          </a:p>
        </p:txBody>
      </p:sp>
      <p:sp>
        <p:nvSpPr>
          <p:cNvPr id="3" name="Text Placeholder 2"/>
          <p:cNvSpPr>
            <a:spLocks noGrp="1"/>
          </p:cNvSpPr>
          <p:nvPr>
            <p:ph type="body" sz="quarter" idx="11"/>
          </p:nvPr>
        </p:nvSpPr>
        <p:spPr>
          <a:xfrm>
            <a:off x="652243" y="1031360"/>
            <a:ext cx="5209542" cy="5078959"/>
          </a:xfrm>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Please be sure deliverables are completed when you notify GCA</a:t>
            </a:r>
          </a:p>
          <a:p>
            <a:pPr>
              <a:buFont typeface="Wingdings" panose="05000000000000000000" pitchFamily="2" charset="2"/>
              <a:buChar char="Ø"/>
            </a:pPr>
            <a:r>
              <a:rPr lang="en-US" dirty="0"/>
              <a:t>Invoices for incomplete deliverables will need to be voided in our system</a:t>
            </a:r>
          </a:p>
        </p:txBody>
      </p:sp>
      <p:pic>
        <p:nvPicPr>
          <p:cNvPr id="4" name="Picture 3" descr="Text&#10;&#10;Description automatically generated">
            <a:extLst>
              <a:ext uri="{FF2B5EF4-FFF2-40B4-BE49-F238E27FC236}">
                <a16:creationId xmlns:a16="http://schemas.microsoft.com/office/drawing/2014/main" id="{9E92BD16-68EC-4127-933F-6DF9131FE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839" y="1031360"/>
            <a:ext cx="5181766" cy="5454869"/>
          </a:xfrm>
          <a:prstGeom prst="rect">
            <a:avLst/>
          </a:prstGeom>
        </p:spPr>
      </p:pic>
      <p:sp>
        <p:nvSpPr>
          <p:cNvPr id="5" name="Rectangle 4"/>
          <p:cNvSpPr/>
          <p:nvPr/>
        </p:nvSpPr>
        <p:spPr>
          <a:xfrm>
            <a:off x="6708808" y="2040556"/>
            <a:ext cx="1530417" cy="1443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9394257" y="3060834"/>
            <a:ext cx="433137" cy="1443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6822707" y="1463769"/>
            <a:ext cx="433137" cy="1443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1427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44005" y="300484"/>
            <a:ext cx="10912883" cy="447197"/>
          </a:xfrm>
        </p:spPr>
        <p:txBody>
          <a:bodyPr>
            <a:noAutofit/>
          </a:bodyPr>
          <a:lstStyle/>
          <a:p>
            <a:r>
              <a:rPr lang="en-US" sz="3750" b="1" dirty="0">
                <a:latin typeface="Encode Sans Normal" panose="02000000000000000000" pitchFamily="2" charset="0"/>
              </a:rPr>
              <a:t>Questions?</a:t>
            </a:r>
            <a:endParaRPr lang="en-US" sz="3750" b="1" dirty="0"/>
          </a:p>
        </p:txBody>
      </p:sp>
      <p:pic>
        <p:nvPicPr>
          <p:cNvPr id="8194" name="Picture 2" descr="Q &amp; A - Answering Your Questions about Eagle Service Projects and Earning  Eagle Scout Rank - EagleCoach.orgEagleCoach.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753" y="1206817"/>
            <a:ext cx="7002622" cy="466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295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4800" dirty="0">
                <a:solidFill>
                  <a:schemeClr val="bg1"/>
                </a:solidFill>
              </a:rPr>
              <a:t>Common Errors: Failure to Respond to Grant Tracker Requests</a:t>
            </a:r>
          </a:p>
        </p:txBody>
      </p:sp>
      <p:sp>
        <p:nvSpPr>
          <p:cNvPr id="6" name="TextBox 5"/>
          <p:cNvSpPr txBox="1"/>
          <p:nvPr/>
        </p:nvSpPr>
        <p:spPr>
          <a:xfrm>
            <a:off x="1203158" y="4417995"/>
            <a:ext cx="3147461" cy="369332"/>
          </a:xfrm>
          <a:prstGeom prst="rect">
            <a:avLst/>
          </a:prstGeom>
          <a:noFill/>
        </p:spPr>
        <p:txBody>
          <a:bodyPr wrap="square" rtlCol="0">
            <a:spAutoFit/>
          </a:bodyPr>
          <a:lstStyle/>
          <a:p>
            <a:r>
              <a:rPr lang="en-US" dirty="0">
                <a:solidFill>
                  <a:schemeClr val="bg1"/>
                </a:solidFill>
              </a:rPr>
              <a:t>Liz Lee</a:t>
            </a:r>
          </a:p>
        </p:txBody>
      </p:sp>
    </p:spTree>
    <p:extLst>
      <p:ext uri="{BB962C8B-B14F-4D97-AF65-F5344CB8AC3E}">
        <p14:creationId xmlns:p14="http://schemas.microsoft.com/office/powerpoint/2010/main" val="3444970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Common Errors: Grant Tracker Campus Contacts</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GCA uses Grant Tracker to communicate with campus about various budget issues/reminders/invoices/reports</a:t>
            </a:r>
          </a:p>
          <a:p>
            <a:pPr>
              <a:buFont typeface="Wingdings" panose="05000000000000000000" pitchFamily="2" charset="2"/>
              <a:buChar char="Ø"/>
            </a:pPr>
            <a:r>
              <a:rPr lang="en-US" dirty="0"/>
              <a:t>It’s important for you to add campus email contacts to your budgets on Grant Tracker. If there are not any contacts, we will use the contacts on the Funding Action (FA)</a:t>
            </a:r>
          </a:p>
          <a:p>
            <a:pPr>
              <a:buFont typeface="Wingdings" panose="05000000000000000000" pitchFamily="2" charset="2"/>
              <a:buChar char="Ø"/>
            </a:pPr>
            <a:r>
              <a:rPr lang="en-US" dirty="0"/>
              <a:t>Failing to respond delays invoices, reports and closeout process</a:t>
            </a:r>
          </a:p>
        </p:txBody>
      </p:sp>
    </p:spTree>
    <p:extLst>
      <p:ext uri="{BB962C8B-B14F-4D97-AF65-F5344CB8AC3E}">
        <p14:creationId xmlns:p14="http://schemas.microsoft.com/office/powerpoint/2010/main" val="266754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What happens after the FAD has passed?</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sz="3200" dirty="0"/>
          </a:p>
          <a:p>
            <a:pPr>
              <a:buFont typeface="Wingdings" panose="05000000000000000000" pitchFamily="2" charset="2"/>
              <a:buChar char="Ø"/>
            </a:pPr>
            <a:r>
              <a:rPr lang="en-US" sz="3200" dirty="0"/>
              <a:t>The budget will automatically close to status 3 (initial close)</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a:t>GCA will begin work on the final invoice and/or final financial report</a:t>
            </a:r>
          </a:p>
        </p:txBody>
      </p:sp>
    </p:spTree>
    <p:extLst>
      <p:ext uri="{BB962C8B-B14F-4D97-AF65-F5344CB8AC3E}">
        <p14:creationId xmlns:p14="http://schemas.microsoft.com/office/powerpoint/2010/main" val="11975260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Common Errors: Grant Tracker Campus Contacts </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dirty="0"/>
          </a:p>
        </p:txBody>
      </p:sp>
      <p:pic>
        <p:nvPicPr>
          <p:cNvPr id="4" name="Content Placeholder 4" descr="Graphical user interface, table&#10;&#10;Description automatically generated">
            <a:extLst>
              <a:ext uri="{FF2B5EF4-FFF2-40B4-BE49-F238E27FC236}">
                <a16:creationId xmlns:a16="http://schemas.microsoft.com/office/drawing/2014/main" id="{343801EA-4522-4FA7-A017-13D3DE10D2F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68847" y="1104779"/>
            <a:ext cx="6278718" cy="4100387"/>
          </a:xfrm>
        </p:spPr>
      </p:pic>
      <p:sp>
        <p:nvSpPr>
          <p:cNvPr id="5" name="Down Arrow 4"/>
          <p:cNvSpPr/>
          <p:nvPr/>
        </p:nvSpPr>
        <p:spPr>
          <a:xfrm>
            <a:off x="5631751" y="3570839"/>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84345" y="2050182"/>
            <a:ext cx="433137" cy="1443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3500197" y="3483295"/>
            <a:ext cx="1071803" cy="1550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4400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Common Errors: Risks associated with non-response</a:t>
            </a:r>
          </a:p>
        </p:txBody>
      </p:sp>
      <p:sp>
        <p:nvSpPr>
          <p:cNvPr id="3" name="Text Placeholder 2"/>
          <p:cNvSpPr>
            <a:spLocks noGrp="1"/>
          </p:cNvSpPr>
          <p:nvPr>
            <p:ph type="body" sz="quarter" idx="11"/>
          </p:nvPr>
        </p:nvSpPr>
        <p:spPr>
          <a:xfrm>
            <a:off x="668847" y="1624543"/>
            <a:ext cx="4420271" cy="5078959"/>
          </a:xfrm>
        </p:spPr>
        <p:txBody>
          <a:bodyPr>
            <a:normAutofit/>
          </a:bodyPr>
          <a:lstStyle/>
          <a:p>
            <a:pPr>
              <a:buFont typeface="Wingdings" panose="05000000000000000000" pitchFamily="2" charset="2"/>
              <a:buChar char="Ø"/>
            </a:pPr>
            <a:r>
              <a:rPr lang="en-US" dirty="0"/>
              <a:t>Reporting: </a:t>
            </a:r>
          </a:p>
          <a:p>
            <a:pPr lvl="1"/>
            <a:r>
              <a:rPr lang="en-US" dirty="0"/>
              <a:t>Unknown information for interim and final reports </a:t>
            </a:r>
          </a:p>
          <a:p>
            <a:pPr lvl="1"/>
            <a:r>
              <a:rPr lang="en-US" dirty="0"/>
              <a:t>Cost share information for reports </a:t>
            </a:r>
          </a:p>
          <a:p>
            <a:pPr lvl="1"/>
            <a:r>
              <a:rPr lang="en-US" dirty="0"/>
              <a:t>Copy of report for you to submit</a:t>
            </a:r>
          </a:p>
          <a:p>
            <a:pPr>
              <a:buFont typeface="Wingdings" panose="05000000000000000000" pitchFamily="2" charset="2"/>
              <a:buChar char="Ø"/>
            </a:pPr>
            <a:endParaRPr lang="en-US" dirty="0"/>
          </a:p>
          <a:p>
            <a:pPr>
              <a:buFont typeface="Wingdings" panose="05000000000000000000" pitchFamily="2" charset="2"/>
              <a:buChar char="Ø"/>
            </a:pPr>
            <a:r>
              <a:rPr lang="en-US" dirty="0"/>
              <a:t>Invoices: </a:t>
            </a:r>
          </a:p>
          <a:p>
            <a:pPr lvl="1"/>
            <a:r>
              <a:rPr lang="en-US" dirty="0"/>
              <a:t>Unbilled milestone/deliverables</a:t>
            </a:r>
          </a:p>
          <a:p>
            <a:pPr lvl="1"/>
            <a:r>
              <a:rPr lang="en-US" dirty="0"/>
              <a:t>Invoice ready for submission </a:t>
            </a:r>
          </a:p>
          <a:p>
            <a:pPr lvl="1"/>
            <a:r>
              <a:rPr lang="en-US" dirty="0"/>
              <a:t>PO# request </a:t>
            </a:r>
          </a:p>
          <a:p>
            <a:pPr lvl="1"/>
            <a:r>
              <a:rPr lang="en-US" dirty="0"/>
              <a:t>Backup documentation requests</a:t>
            </a:r>
          </a:p>
          <a:p>
            <a:pPr lvl="1"/>
            <a:r>
              <a:rPr lang="en-US" dirty="0"/>
              <a:t>Cost share </a:t>
            </a:r>
          </a:p>
          <a:p>
            <a:pPr>
              <a:buFont typeface="Wingdings" panose="05000000000000000000" pitchFamily="2" charset="2"/>
              <a:buChar char="Ø"/>
            </a:pPr>
            <a:endParaRPr lang="en-US" dirty="0"/>
          </a:p>
        </p:txBody>
      </p:sp>
      <p:sp>
        <p:nvSpPr>
          <p:cNvPr id="6" name="Rectangle 5"/>
          <p:cNvSpPr/>
          <p:nvPr/>
        </p:nvSpPr>
        <p:spPr>
          <a:xfrm>
            <a:off x="5791406" y="1624543"/>
            <a:ext cx="6096000" cy="2431435"/>
          </a:xfrm>
          <a:prstGeom prst="rect">
            <a:avLst/>
          </a:prstGeom>
        </p:spPr>
        <p:txBody>
          <a:bodyPr>
            <a:spAutoFit/>
          </a:bodyPr>
          <a:lstStyle/>
          <a:p>
            <a:pPr marL="342900" indent="-342900">
              <a:buFont typeface="Wingdings" panose="05000000000000000000" pitchFamily="2" charset="2"/>
              <a:buChar char="Ø"/>
            </a:pPr>
            <a:r>
              <a:rPr lang="en-US" sz="2400" dirty="0">
                <a:solidFill>
                  <a:schemeClr val="tx2"/>
                </a:solidFill>
                <a:latin typeface="Open Sans" panose="020B0606030504020204"/>
              </a:rPr>
              <a:t>Closing: </a:t>
            </a:r>
          </a:p>
          <a:p>
            <a:pPr marL="800100" lvl="1" indent="-342900">
              <a:buFont typeface="Arial" panose="020B0604020202020204" pitchFamily="34" charset="0"/>
              <a:buChar char="•"/>
            </a:pPr>
            <a:r>
              <a:rPr lang="en-US" sz="2000" dirty="0">
                <a:solidFill>
                  <a:schemeClr val="tx2"/>
                </a:solidFill>
                <a:latin typeface="Open Sans" panose="020B0606030504020204"/>
              </a:rPr>
              <a:t>Surplus balances</a:t>
            </a:r>
          </a:p>
          <a:p>
            <a:pPr marL="800100" lvl="1" indent="-342900">
              <a:buFont typeface="Arial" panose="020B0604020202020204" pitchFamily="34" charset="0"/>
              <a:buChar char="•"/>
            </a:pPr>
            <a:r>
              <a:rPr lang="en-US" sz="2000" dirty="0">
                <a:solidFill>
                  <a:schemeClr val="tx2"/>
                </a:solidFill>
                <a:latin typeface="Open Sans" panose="020B0606030504020204"/>
              </a:rPr>
              <a:t>Refunds </a:t>
            </a:r>
          </a:p>
          <a:p>
            <a:pPr marL="800100" lvl="1" indent="-342900">
              <a:buFont typeface="Arial" panose="020B0604020202020204" pitchFamily="34" charset="0"/>
              <a:buChar char="•"/>
            </a:pPr>
            <a:r>
              <a:rPr lang="en-US" sz="2000" dirty="0">
                <a:solidFill>
                  <a:schemeClr val="tx2"/>
                </a:solidFill>
                <a:latin typeface="Open Sans" panose="020B0606030504020204"/>
              </a:rPr>
              <a:t>Deficits</a:t>
            </a:r>
          </a:p>
          <a:p>
            <a:pPr marL="342900" indent="-342900">
              <a:buFont typeface="Wingdings" panose="05000000000000000000" pitchFamily="2" charset="2"/>
              <a:buChar char="Ø"/>
            </a:pPr>
            <a:endParaRPr lang="en-US" sz="2400" dirty="0">
              <a:solidFill>
                <a:schemeClr val="tx2"/>
              </a:solidFill>
              <a:latin typeface="Open Sans" panose="020B0606030504020204"/>
            </a:endParaRPr>
          </a:p>
          <a:p>
            <a:pPr marL="342900" indent="-342900">
              <a:buFont typeface="Wingdings" panose="05000000000000000000" pitchFamily="2" charset="2"/>
              <a:buChar char="Ø"/>
            </a:pPr>
            <a:r>
              <a:rPr lang="en-US" sz="2400" dirty="0">
                <a:solidFill>
                  <a:schemeClr val="tx2"/>
                </a:solidFill>
                <a:latin typeface="Open Sans" panose="020B0606030504020204"/>
              </a:rPr>
              <a:t>Other Topics: </a:t>
            </a:r>
          </a:p>
          <a:p>
            <a:pPr marL="800100" lvl="1" indent="-342900">
              <a:buFont typeface="Arial" panose="020B0604020202020204" pitchFamily="34" charset="0"/>
              <a:buChar char="•"/>
            </a:pPr>
            <a:r>
              <a:rPr lang="en-US" sz="2000" dirty="0">
                <a:solidFill>
                  <a:schemeClr val="tx2"/>
                </a:solidFill>
                <a:latin typeface="Open Sans" panose="020B0606030504020204"/>
              </a:rPr>
              <a:t>Award clarification questions</a:t>
            </a:r>
          </a:p>
        </p:txBody>
      </p:sp>
    </p:spTree>
    <p:extLst>
      <p:ext uri="{BB962C8B-B14F-4D97-AF65-F5344CB8AC3E}">
        <p14:creationId xmlns:p14="http://schemas.microsoft.com/office/powerpoint/2010/main" val="11442252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44005" y="300484"/>
            <a:ext cx="10912883" cy="447197"/>
          </a:xfrm>
        </p:spPr>
        <p:txBody>
          <a:bodyPr>
            <a:noAutofit/>
          </a:bodyPr>
          <a:lstStyle/>
          <a:p>
            <a:r>
              <a:rPr lang="en-US" sz="3750" b="1" dirty="0">
                <a:latin typeface="Encode Sans Normal" panose="02000000000000000000" pitchFamily="2" charset="0"/>
              </a:rPr>
              <a:t>Questions?</a:t>
            </a:r>
            <a:endParaRPr lang="en-US" sz="3750" b="1" dirty="0"/>
          </a:p>
        </p:txBody>
      </p:sp>
      <p:pic>
        <p:nvPicPr>
          <p:cNvPr id="5" name="Picture 4" descr="A close up of a logo&#10;&#10;Description automatically generated">
            <a:extLst>
              <a:ext uri="{FF2B5EF4-FFF2-40B4-BE49-F238E27FC236}">
                <a16:creationId xmlns:a16="http://schemas.microsoft.com/office/drawing/2014/main" id="{E682ABC0-D247-4A36-8129-9B2C5FC39C4F}"/>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1000125" y="1804757"/>
            <a:ext cx="2814204" cy="359568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2709797A-426C-4092-8EE1-F570A95459C7}"/>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4563717" y="1800097"/>
            <a:ext cx="2746014" cy="3595688"/>
          </a:xfrm>
          <a:prstGeom prst="rect">
            <a:avLst/>
          </a:prstGeom>
        </p:spPr>
      </p:pic>
      <p:pic>
        <p:nvPicPr>
          <p:cNvPr id="7" name="Picture 6">
            <a:extLst>
              <a:ext uri="{FF2B5EF4-FFF2-40B4-BE49-F238E27FC236}">
                <a16:creationId xmlns:a16="http://schemas.microsoft.com/office/drawing/2014/main" id="{B09A61D1-62F1-4BD7-A282-9E3B78B6A5BA}"/>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8059120" y="1800097"/>
            <a:ext cx="2543938" cy="3600347"/>
          </a:xfrm>
          <a:prstGeom prst="rect">
            <a:avLst/>
          </a:prstGeom>
        </p:spPr>
      </p:pic>
    </p:spTree>
    <p:extLst>
      <p:ext uri="{BB962C8B-B14F-4D97-AF65-F5344CB8AC3E}">
        <p14:creationId xmlns:p14="http://schemas.microsoft.com/office/powerpoint/2010/main" val="38256071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B8E66D-4225-4EB7-A298-7CB6DB1D4D1B}"/>
              </a:ext>
            </a:extLst>
          </p:cNvPr>
          <p:cNvSpPr>
            <a:spLocks noGrp="1"/>
          </p:cNvSpPr>
          <p:nvPr>
            <p:ph type="body" sz="quarter" idx="10"/>
          </p:nvPr>
        </p:nvSpPr>
        <p:spPr>
          <a:xfrm>
            <a:off x="544005" y="300484"/>
            <a:ext cx="10912883" cy="447197"/>
          </a:xfrm>
        </p:spPr>
        <p:txBody>
          <a:bodyPr>
            <a:noAutofit/>
          </a:bodyPr>
          <a:lstStyle/>
          <a:p>
            <a:r>
              <a:rPr lang="en-US" sz="3750" b="1" dirty="0">
                <a:latin typeface="Encode Sans Normal" panose="02000000000000000000" pitchFamily="2" charset="0"/>
              </a:rPr>
              <a:t>Contact us</a:t>
            </a:r>
            <a:endParaRPr lang="en-US" sz="3750" b="1" dirty="0"/>
          </a:p>
        </p:txBody>
      </p:sp>
      <p:graphicFrame>
        <p:nvGraphicFramePr>
          <p:cNvPr id="8" name="Content Placeholder 2" descr="SmartArt Placeholder - Contact List">
            <a:extLst>
              <a:ext uri="{FF2B5EF4-FFF2-40B4-BE49-F238E27FC236}">
                <a16:creationId xmlns:a16="http://schemas.microsoft.com/office/drawing/2014/main" id="{4C667753-F434-4445-A7D2-EF3224CBBCFD}"/>
              </a:ext>
            </a:extLst>
          </p:cNvPr>
          <p:cNvGraphicFramePr>
            <a:graphicFrameLocks/>
          </p:cNvGraphicFramePr>
          <p:nvPr/>
        </p:nvGraphicFramePr>
        <p:xfrm>
          <a:off x="1011020" y="1377878"/>
          <a:ext cx="9429750" cy="4102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01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When is the Final Action Date?</a:t>
            </a:r>
          </a:p>
        </p:txBody>
      </p:sp>
      <p:sp>
        <p:nvSpPr>
          <p:cNvPr id="3" name="Text Placeholder 2"/>
          <p:cNvSpPr>
            <a:spLocks noGrp="1"/>
          </p:cNvSpPr>
          <p:nvPr>
            <p:ph type="body" sz="quarter" idx="11"/>
          </p:nvPr>
        </p:nvSpPr>
        <p:spPr/>
        <p:txBody>
          <a:bodyPr>
            <a:normAutofit/>
          </a:bodyPr>
          <a:lstStyle/>
          <a:p>
            <a:pPr>
              <a:buFont typeface="Wingdings" panose="05000000000000000000" pitchFamily="2" charset="2"/>
              <a:buChar char="Ø"/>
            </a:pPr>
            <a:endParaRPr lang="en-US" sz="3200" dirty="0"/>
          </a:p>
          <a:p>
            <a:pPr marL="0" indent="0">
              <a:buNone/>
            </a:pPr>
            <a:r>
              <a:rPr lang="en-US" sz="3200" dirty="0"/>
              <a:t>It depends on the award’s financial closeout requirements, typically:</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a:t>3 weeks before the final financial report is due, or</a:t>
            </a:r>
          </a:p>
          <a:p>
            <a:pPr>
              <a:buFont typeface="Wingdings" panose="05000000000000000000" pitchFamily="2" charset="2"/>
              <a:buChar char="Ø"/>
            </a:pPr>
            <a:r>
              <a:rPr lang="en-US" sz="3200" dirty="0"/>
              <a:t>1 week before the final invoice is due</a:t>
            </a:r>
          </a:p>
          <a:p>
            <a:pPr>
              <a:buFont typeface="Wingdings" panose="05000000000000000000" pitchFamily="2" charset="2"/>
              <a:buChar char="Ø"/>
            </a:pPr>
            <a:endParaRPr lang="en-US" sz="3200" dirty="0"/>
          </a:p>
          <a:p>
            <a:pPr marL="0" indent="0">
              <a:buNone/>
            </a:pPr>
            <a:r>
              <a:rPr lang="en-US" sz="3200" dirty="0"/>
              <a:t>NOTE: If the award has early reporting/invoicing deadlines, it will have an early FAD.</a:t>
            </a:r>
          </a:p>
        </p:txBody>
      </p:sp>
    </p:spTree>
    <p:extLst>
      <p:ext uri="{BB962C8B-B14F-4D97-AF65-F5344CB8AC3E}">
        <p14:creationId xmlns:p14="http://schemas.microsoft.com/office/powerpoint/2010/main" val="60611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dirty="0"/>
              <a:t>Where can I find a budget’s FAD?</a:t>
            </a:r>
          </a:p>
        </p:txBody>
      </p:sp>
      <p:sp>
        <p:nvSpPr>
          <p:cNvPr id="3" name="Text Placeholder 2"/>
          <p:cNvSpPr>
            <a:spLocks noGrp="1"/>
          </p:cNvSpPr>
          <p:nvPr>
            <p:ph type="body" sz="quarter" idx="11"/>
          </p:nvPr>
        </p:nvSpPr>
        <p:spPr/>
        <p:txBody>
          <a:bodyPr>
            <a:normAutofit/>
          </a:bodyPr>
          <a:lstStyle/>
          <a:p>
            <a:pPr marL="0" indent="0">
              <a:buNone/>
            </a:pPr>
            <a:endParaRPr lang="en-US" sz="2000" dirty="0"/>
          </a:p>
          <a:p>
            <a:pPr marL="0" indent="0">
              <a:buNone/>
            </a:pPr>
            <a:r>
              <a:rPr lang="en-US" sz="2000" dirty="0"/>
              <a:t>Grant Tracker Budget Information Page                                     Grant Tracker Org Code Reports</a:t>
            </a:r>
          </a:p>
          <a:p>
            <a:pPr marL="0" indent="0">
              <a:buNone/>
            </a:pPr>
            <a:endParaRPr lang="en-US" sz="3200" dirty="0"/>
          </a:p>
        </p:txBody>
      </p:sp>
      <p:pic>
        <p:nvPicPr>
          <p:cNvPr id="8" name="Picture 7"/>
          <p:cNvPicPr>
            <a:picLocks noChangeAspect="1"/>
          </p:cNvPicPr>
          <p:nvPr/>
        </p:nvPicPr>
        <p:blipFill>
          <a:blip r:embed="rId2"/>
          <a:stretch>
            <a:fillRect/>
          </a:stretch>
        </p:blipFill>
        <p:spPr>
          <a:xfrm>
            <a:off x="652243" y="2194560"/>
            <a:ext cx="4819048" cy="3462815"/>
          </a:xfrm>
          <a:prstGeom prst="rect">
            <a:avLst/>
          </a:prstGeom>
        </p:spPr>
      </p:pic>
      <p:pic>
        <p:nvPicPr>
          <p:cNvPr id="9" name="Picture 8"/>
          <p:cNvPicPr>
            <a:picLocks noChangeAspect="1"/>
          </p:cNvPicPr>
          <p:nvPr/>
        </p:nvPicPr>
        <p:blipFill>
          <a:blip r:embed="rId3"/>
          <a:stretch>
            <a:fillRect/>
          </a:stretch>
        </p:blipFill>
        <p:spPr>
          <a:xfrm>
            <a:off x="6018196" y="2485753"/>
            <a:ext cx="5204749" cy="3284593"/>
          </a:xfrm>
          <a:prstGeom prst="rect">
            <a:avLst/>
          </a:prstGeom>
        </p:spPr>
      </p:pic>
      <p:sp>
        <p:nvSpPr>
          <p:cNvPr id="4" name="Rectangle 3"/>
          <p:cNvSpPr/>
          <p:nvPr/>
        </p:nvSpPr>
        <p:spPr>
          <a:xfrm>
            <a:off x="3657600" y="4572000"/>
            <a:ext cx="1626669" cy="1443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3619099" y="3196149"/>
            <a:ext cx="433137" cy="1443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600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3579</Words>
  <Application>Microsoft Office PowerPoint</Application>
  <PresentationFormat>Widescreen</PresentationFormat>
  <Paragraphs>387</Paragraphs>
  <Slides>73</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3" baseType="lpstr">
      <vt:lpstr>Arial</vt:lpstr>
      <vt:lpstr>Calibri</vt:lpstr>
      <vt:lpstr>Calibri Light</vt:lpstr>
      <vt:lpstr>Encode Sans Normal</vt:lpstr>
      <vt:lpstr>Encode Sans Normal Black</vt:lpstr>
      <vt:lpstr>Lucida Grande</vt:lpstr>
      <vt:lpstr>Open Sans</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or 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118</cp:revision>
  <dcterms:created xsi:type="dcterms:W3CDTF">2020-11-09T23:59:25Z</dcterms:created>
  <dcterms:modified xsi:type="dcterms:W3CDTF">2020-11-18T17:43:41Z</dcterms:modified>
</cp:coreProperties>
</file>