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9144000"/>
  <p:embeddedFontLst>
    <p:embeddedFont>
      <p:font typeface="Calibri" panose="020F0502020204030204" pitchFamily="34" charset="0"/>
      <p:regular r:id="rId64"/>
      <p:bold r:id="rId65"/>
      <p:italic r:id="rId66"/>
      <p:boldItalic r:id="rId67"/>
    </p:embeddedFont>
    <p:embeddedFont>
      <p:font typeface="Century Gothic" panose="020B0502020202020204" pitchFamily="34" charset="0"/>
      <p:regular r:id="rId68"/>
      <p:bold r:id="rId69"/>
      <p:italic r:id="rId70"/>
      <p:boldItalic r:id="rId71"/>
    </p:embeddedFont>
    <p:embeddedFont>
      <p:font typeface="Verdana" panose="020B060403050404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gzX1w1OjWgwlkgyg9MnQgU0D4f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an Lepe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3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1.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customschemas.google.com/relationships/presentationmetadata" Target="meta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3"/>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7" name="Google Shape;17;p6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3"/>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9" name="Google Shape;19;p6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9"/>
        <p:cNvGrpSpPr/>
        <p:nvPr/>
      </p:nvGrpSpPr>
      <p:grpSpPr>
        <a:xfrm>
          <a:off x="0" y="0"/>
          <a:ext cx="0" cy="0"/>
          <a:chOff x="0" y="0"/>
          <a:chExt cx="0" cy="0"/>
        </a:xfrm>
      </p:grpSpPr>
      <p:sp>
        <p:nvSpPr>
          <p:cNvPr id="80" name="Google Shape;80;p72"/>
          <p:cNvSpPr txBox="1">
            <a:spLocks noGrp="1"/>
          </p:cNvSpPr>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2"/>
          <p:cNvSpPr>
            <a:spLocks noGrp="1"/>
          </p:cNvSpPr>
          <p:nvPr>
            <p:ph type="pic" idx="2"/>
          </p:nvPr>
        </p:nvSpPr>
        <p:spPr>
          <a:xfrm>
            <a:off x="0" y="0"/>
            <a:ext cx="12192000" cy="4800600"/>
          </a:xfrm>
          <a:prstGeom prst="rect">
            <a:avLst/>
          </a:prstGeom>
          <a:noFill/>
          <a:ln w="9525" cap="rnd" cmpd="sng">
            <a:solidFill>
              <a:schemeClr val="lt2"/>
            </a:solidFill>
            <a:prstDash val="solid"/>
            <a:round/>
            <a:headEnd type="none" w="sm" len="sm"/>
            <a:tailEnd type="none" w="sm" len="sm"/>
          </a:ln>
          <a:effectLst>
            <a:outerShdw blurRad="50800">
              <a:srgbClr val="000000">
                <a:alpha val="40000"/>
              </a:srgbClr>
            </a:outerShdw>
          </a:effectLst>
        </p:spPr>
      </p:sp>
      <p:sp>
        <p:nvSpPr>
          <p:cNvPr id="82" name="Google Shape;82;p72"/>
          <p:cNvSpPr txBox="1">
            <a:spLocks noGrp="1"/>
          </p:cNvSpPr>
          <p:nvPr>
            <p:ph type="body" idx="1"/>
          </p:nvPr>
        </p:nvSpPr>
        <p:spPr>
          <a:xfrm>
            <a:off x="810000" y="5367338"/>
            <a:ext cx="10561418" cy="49371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83" name="Google Shape;83;p7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7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6"/>
        <p:cNvGrpSpPr/>
        <p:nvPr/>
      </p:nvGrpSpPr>
      <p:grpSpPr>
        <a:xfrm>
          <a:off x="0" y="0"/>
          <a:ext cx="0" cy="0"/>
          <a:chOff x="0" y="0"/>
          <a:chExt cx="0" cy="0"/>
        </a:xfrm>
      </p:grpSpPr>
      <p:sp>
        <p:nvSpPr>
          <p:cNvPr id="87" name="Google Shape;87;p73"/>
          <p:cNvSpPr/>
          <p:nvPr/>
        </p:nvSpPr>
        <p:spPr>
          <a:xfrm>
            <a:off x="631697" y="1081456"/>
            <a:ext cx="6332416" cy="32391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88" name="Google Shape;88;p73"/>
          <p:cNvSpPr txBox="1">
            <a:spLocks noGrp="1"/>
          </p:cNvSpPr>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200"/>
              <a:buFont typeface="Century Gothic"/>
              <a:buNone/>
              <a:defRPr sz="4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3"/>
          <p:cNvSpPr txBox="1">
            <a:spLocks noGrp="1"/>
          </p:cNvSpPr>
          <p:nvPr>
            <p:ph type="body" idx="1"/>
          </p:nvPr>
        </p:nvSpPr>
        <p:spPr>
          <a:xfrm>
            <a:off x="853190" y="4443680"/>
            <a:ext cx="5891636" cy="71324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90" name="Google Shape;90;p73"/>
          <p:cNvSpPr txBox="1">
            <a:spLocks noGrp="1"/>
          </p:cNvSpPr>
          <p:nvPr>
            <p:ph type="body" idx="2"/>
          </p:nvPr>
        </p:nvSpPr>
        <p:spPr>
          <a:xfrm>
            <a:off x="7574642" y="1081456"/>
            <a:ext cx="3810001" cy="40754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1" name="Google Shape;91;p7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7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74"/>
          <p:cNvSpPr/>
          <p:nvPr/>
        </p:nvSpPr>
        <p:spPr>
          <a:xfrm>
            <a:off x="1140884" y="2286585"/>
            <a:ext cx="4895115" cy="2503972"/>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96" name="Google Shape;96;p74"/>
          <p:cNvSpPr txBox="1">
            <a:spLocks noGrp="1"/>
          </p:cNvSpPr>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74"/>
          <p:cNvSpPr txBox="1">
            <a:spLocks noGrp="1"/>
          </p:cNvSpPr>
          <p:nvPr>
            <p:ph type="body" idx="1"/>
          </p:nvPr>
        </p:nvSpPr>
        <p:spPr>
          <a:xfrm>
            <a:off x="6156000" y="2286000"/>
            <a:ext cx="4880300" cy="229552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8" name="Google Shape;98;p7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1"/>
        <p:cNvGrpSpPr/>
        <p:nvPr/>
      </p:nvGrpSpPr>
      <p:grpSpPr>
        <a:xfrm>
          <a:off x="0" y="0"/>
          <a:ext cx="0" cy="0"/>
          <a:chOff x="0" y="0"/>
          <a:chExt cx="0" cy="0"/>
        </a:xfrm>
      </p:grpSpPr>
      <p:sp>
        <p:nvSpPr>
          <p:cNvPr id="102" name="Google Shape;102;p75"/>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03" name="Google Shape;103;p7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75"/>
          <p:cNvSpPr txBox="1">
            <a:spLocks noGrp="1"/>
          </p:cNvSpPr>
          <p:nvPr>
            <p:ph type="body" idx="1"/>
          </p:nvPr>
        </p:nvSpPr>
        <p:spPr>
          <a:xfrm rot="5400000">
            <a:off x="4254444" y="-1260043"/>
            <a:ext cx="3674397" cy="1056328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5" name="Google Shape;105;p7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76"/>
          <p:cNvSpPr/>
          <p:nvPr/>
        </p:nvSpPr>
        <p:spPr>
          <a:xfrm>
            <a:off x="7669651" y="446089"/>
            <a:ext cx="4522349" cy="5414962"/>
          </a:xfrm>
          <a:custGeom>
            <a:avLst/>
            <a:gdLst/>
            <a:ahLst/>
            <a:cxnLst/>
            <a:rect l="l" t="t"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10" name="Google Shape;110;p76"/>
          <p:cNvSpPr txBox="1">
            <a:spLocks noGrp="1"/>
          </p:cNvSpPr>
          <p:nvPr>
            <p:ph type="title"/>
          </p:nvPr>
        </p:nvSpPr>
        <p:spPr>
          <a:xfrm rot="5400000">
            <a:off x="6863537" y="1906175"/>
            <a:ext cx="5134798" cy="249479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76"/>
          <p:cNvSpPr txBox="1">
            <a:spLocks noGrp="1"/>
          </p:cNvSpPr>
          <p:nvPr>
            <p:ph type="body" idx="1"/>
          </p:nvPr>
        </p:nvSpPr>
        <p:spPr>
          <a:xfrm rot="5400000">
            <a:off x="1408290" y="-152200"/>
            <a:ext cx="5414962" cy="661154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12" name="Google Shape;112;p76"/>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6"/>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7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64"/>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4" name="Google Shape;24;p64"/>
          <p:cNvSpPr txBox="1">
            <a:spLocks noGrp="1"/>
          </p:cNvSpPr>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4"/>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a:endParaRPr/>
          </a:p>
        </p:txBody>
      </p:sp>
      <p:sp>
        <p:nvSpPr>
          <p:cNvPr id="26" name="Google Shape;26;p6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5"/>
          <p:cNvSpPr/>
          <p:nvPr/>
        </p:nvSpPr>
        <p:spPr>
          <a:xfrm>
            <a:off x="0" y="1"/>
            <a:ext cx="12192000" cy="5203825"/>
          </a:xfrm>
          <a:custGeom>
            <a:avLst/>
            <a:gdLst/>
            <a:ahLst/>
            <a:cxnLst/>
            <a:rect l="l" t="t"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31" name="Google Shape;31;p65"/>
          <p:cNvSpPr txBox="1">
            <a:spLocks noGrp="1"/>
          </p:cNvSpPr>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r">
              <a:spcBef>
                <a:spcPts val="0"/>
              </a:spcBef>
              <a:spcAft>
                <a:spcPts val="0"/>
              </a:spcAft>
              <a:buClr>
                <a:srgbClr val="FEFEFE"/>
              </a:buClr>
              <a:buSzPts val="4800"/>
              <a:buFont typeface="Century Gothic"/>
              <a:buNone/>
              <a:defRPr sz="48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810000" y="5281201"/>
            <a:ext cx="10561418" cy="43395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r">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33" name="Google Shape;33;p6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6"/>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38" name="Google Shape;38;p66"/>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6"/>
          <p:cNvSpPr txBox="1">
            <a:spLocks noGrp="1"/>
          </p:cNvSpPr>
          <p:nvPr>
            <p:ph type="body" idx="1"/>
          </p:nvPr>
        </p:nvSpPr>
        <p:spPr>
          <a:xfrm>
            <a:off x="818712" y="2222287"/>
            <a:ext cx="5185873"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0" name="Google Shape;40;p66"/>
          <p:cNvSpPr txBox="1">
            <a:spLocks noGrp="1"/>
          </p:cNvSpPr>
          <p:nvPr>
            <p:ph type="body" idx="2"/>
          </p:nvPr>
        </p:nvSpPr>
        <p:spPr>
          <a:xfrm>
            <a:off x="6187415" y="2222287"/>
            <a:ext cx="5194583" cy="363876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1" name="Google Shape;41;p66"/>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6"/>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7"/>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46" name="Google Shape;46;p6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7"/>
          <p:cNvSpPr txBox="1">
            <a:spLocks noGrp="1"/>
          </p:cNvSpPr>
          <p:nvPr>
            <p:ph type="body" idx="1"/>
          </p:nvPr>
        </p:nvSpPr>
        <p:spPr>
          <a:xfrm>
            <a:off x="814728" y="2174875"/>
            <a:ext cx="5189857"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48" name="Google Shape;48;p67"/>
          <p:cNvSpPr txBox="1">
            <a:spLocks noGrp="1"/>
          </p:cNvSpPr>
          <p:nvPr>
            <p:ph type="body" idx="2"/>
          </p:nvPr>
        </p:nvSpPr>
        <p:spPr>
          <a:xfrm>
            <a:off x="814729" y="2751138"/>
            <a:ext cx="5189856"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9" name="Google Shape;49;p67"/>
          <p:cNvSpPr txBox="1">
            <a:spLocks noGrp="1"/>
          </p:cNvSpPr>
          <p:nvPr>
            <p:ph type="body" idx="3"/>
          </p:nvPr>
        </p:nvSpPr>
        <p:spPr>
          <a:xfrm>
            <a:off x="6187415" y="2174875"/>
            <a:ext cx="5194583"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50" name="Google Shape;50;p67"/>
          <p:cNvSpPr txBox="1">
            <a:spLocks noGrp="1"/>
          </p:cNvSpPr>
          <p:nvPr>
            <p:ph type="body" idx="4"/>
          </p:nvPr>
        </p:nvSpPr>
        <p:spPr>
          <a:xfrm>
            <a:off x="6187415" y="2751138"/>
            <a:ext cx="5194583"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51" name="Google Shape;51;p6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8"/>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56" name="Google Shape;56;p68"/>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8"/>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8"/>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69"/>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9"/>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70"/>
          <p:cNvSpPr/>
          <p:nvPr/>
        </p:nvSpPr>
        <p:spPr>
          <a:xfrm>
            <a:off x="1073151" y="446087"/>
            <a:ext cx="3547533" cy="181465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66" name="Google Shape;66;p70"/>
          <p:cNvSpPr txBox="1">
            <a:spLocks noGrp="1"/>
          </p:cNvSpPr>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2000"/>
              <a:buFont typeface="Century Gothic"/>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0"/>
          <p:cNvSpPr txBox="1">
            <a:spLocks noGrp="1"/>
          </p:cNvSpPr>
          <p:nvPr>
            <p:ph type="body" idx="1"/>
          </p:nvPr>
        </p:nvSpPr>
        <p:spPr>
          <a:xfrm>
            <a:off x="4855633" y="446088"/>
            <a:ext cx="6252633" cy="54149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68" name="Google Shape;68;p70"/>
          <p:cNvSpPr txBox="1">
            <a:spLocks noGrp="1"/>
          </p:cNvSpPr>
          <p:nvPr>
            <p:ph type="body" idx="2"/>
          </p:nvPr>
        </p:nvSpPr>
        <p:spPr>
          <a:xfrm>
            <a:off x="1073151" y="2260738"/>
            <a:ext cx="3547533" cy="36003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280"/>
              </a:spcBef>
              <a:spcAft>
                <a:spcPts val="0"/>
              </a:spcAft>
              <a:buSzPts val="1400"/>
              <a:buNone/>
              <a:defRPr sz="14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69" name="Google Shape;69;p70"/>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71"/>
          <p:cNvSpPr txBox="1">
            <a:spLocks noGrp="1"/>
          </p:cNvSpPr>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1"/>
          <p:cNvSpPr>
            <a:spLocks noGrp="1"/>
          </p:cNvSpPr>
          <p:nvPr>
            <p:ph type="pic" idx="2"/>
          </p:nvPr>
        </p:nvSpPr>
        <p:spPr>
          <a:xfrm>
            <a:off x="6098117" y="0"/>
            <a:ext cx="6093883" cy="6858000"/>
          </a:xfrm>
          <a:prstGeom prst="rect">
            <a:avLst/>
          </a:prstGeom>
          <a:noFill/>
          <a:ln w="9525" cap="flat" cmpd="sng">
            <a:solidFill>
              <a:schemeClr val="lt2"/>
            </a:solidFill>
            <a:prstDash val="solid"/>
            <a:round/>
            <a:headEnd type="none" w="sm" len="sm"/>
            <a:tailEnd type="none" w="sm" len="sm"/>
          </a:ln>
        </p:spPr>
      </p:sp>
      <p:sp>
        <p:nvSpPr>
          <p:cNvPr id="75" name="Google Shape;75;p71"/>
          <p:cNvSpPr txBox="1">
            <a:spLocks noGrp="1"/>
          </p:cNvSpPr>
          <p:nvPr>
            <p:ph type="body" idx="1"/>
          </p:nvPr>
        </p:nvSpPr>
        <p:spPr>
          <a:xfrm>
            <a:off x="814728" y="2344684"/>
            <a:ext cx="4852988" cy="35163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76" name="Google Shape;76;p71"/>
          <p:cNvSpPr txBox="1">
            <a:spLocks noGrp="1"/>
          </p:cNvSpPr>
          <p:nvPr>
            <p:ph type="dt" idx="10"/>
          </p:nvPr>
        </p:nvSpPr>
        <p:spPr>
          <a:xfrm>
            <a:off x="3885810" y="6041362"/>
            <a:ext cx="976879"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1"/>
          <p:cNvSpPr txBox="1">
            <a:spLocks noGrp="1"/>
          </p:cNvSpPr>
          <p:nvPr>
            <p:ph type="ftr" idx="11"/>
          </p:nvPr>
        </p:nvSpPr>
        <p:spPr>
          <a:xfrm>
            <a:off x="590396" y="6041362"/>
            <a:ext cx="3295413"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1"/>
          <p:cNvSpPr txBox="1">
            <a:spLocks noGrp="1"/>
          </p:cNvSpPr>
          <p:nvPr>
            <p:ph type="sldNum" idx="12"/>
          </p:nvPr>
        </p:nvSpPr>
        <p:spPr>
          <a:xfrm>
            <a:off x="4862689"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marR="0" lvl="0" algn="l" rtl="0">
              <a:spcBef>
                <a:spcPts val="0"/>
              </a:spcBef>
              <a:spcAft>
                <a:spcPts val="0"/>
              </a:spcAft>
              <a:buClr>
                <a:srgbClr val="FEFEFE"/>
              </a:buClr>
              <a:buSzPts val="4000"/>
              <a:buFont typeface="Century Gothic"/>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62"/>
          <p:cNvSpPr txBox="1">
            <a:spLocks noGrp="1"/>
          </p:cNvSpPr>
          <p:nvPr>
            <p:ph type="body" idx="1"/>
          </p:nvPr>
        </p:nvSpPr>
        <p:spPr>
          <a:xfrm>
            <a:off x="810000" y="2184401"/>
            <a:ext cx="10563285" cy="3674397"/>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marR="0" lvl="0"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2" name="Google Shape;12;p6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 name="Google Shape;13;p6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6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rtl="0">
              <a:spcBef>
                <a:spcPts val="0"/>
              </a:spcBef>
              <a:buNone/>
              <a:defRPr sz="2000" b="0" i="0" u="none" strike="noStrike" cap="none">
                <a:solidFill>
                  <a:schemeClr val="accent1"/>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chemeClr val="accent1"/>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chemeClr val="accent1"/>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chemeClr val="accent1"/>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chemeClr val="accent1"/>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chemeClr val="accent1"/>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chemeClr val="accent1"/>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chemeClr val="accent1"/>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inance.uw.edu/gca/resources/gca-foru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mailman12.u.washington.edu/mailman/listinfo/bao_daily_ach_wir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finance.uw.edu/bao/cash-receivables/unclaimed-deposit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finance.uw.edu/fr/journal-voucher"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hyperlink" Target="https://biportal.uw.edu/Report/Details/JournalVoucherDetail"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washington.edu/research/policies/gim-39-closeout-of-sponsored-programs/"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finance.uw.edu/gca/cost-sharing-overview/interim-cost-share-reports"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finance.uw.edu/gca/award-lifecycle/budget-setup/surplus"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finance.uw.edu/gca/training-outreach/gca-forum"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hyperlink" Target="mailto:gcahelp@uw.edu" TargetMode="External"/><Relationship Id="rId5" Type="http://schemas.openxmlformats.org/officeDocument/2006/relationships/image" Target="../media/image36.png"/><Relationship Id="rId4" Type="http://schemas.openxmlformats.org/officeDocument/2006/relationships/hyperlink" Target="https://www.washington.edu/research/gca/budget/granttracke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a:t>Disclaimer</a:t>
            </a:r>
            <a:endParaRPr/>
          </a:p>
        </p:txBody>
      </p:sp>
      <p:sp>
        <p:nvSpPr>
          <p:cNvPr id="120" name="Google Shape;120;p1"/>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a:spcBef>
                <a:spcPts val="0"/>
              </a:spcBef>
              <a:buSzPts val="2400"/>
              <a:buFont typeface="Wingdings" panose="05000000000000000000" pitchFamily="2" charset="2"/>
              <a:buChar char="q"/>
            </a:pPr>
            <a:r>
              <a:rPr lang="en-US" sz="2400" b="0" cap="none" dirty="0"/>
              <a:t>The GCA Forum will be recorded and retained for the legally approved retention period under Washington State Policy</a:t>
            </a:r>
            <a:endParaRPr dirty="0"/>
          </a:p>
          <a:p>
            <a:pPr marL="342900">
              <a:spcBef>
                <a:spcPts val="1080"/>
              </a:spcBef>
              <a:buSzPts val="2400"/>
              <a:buFont typeface="Wingdings" panose="05000000000000000000" pitchFamily="2" charset="2"/>
              <a:buChar char="q"/>
            </a:pPr>
            <a:r>
              <a:rPr lang="en-US" sz="2400" b="0" cap="none" dirty="0"/>
              <a:t>It is subject to release under the Washington State Public Records Act or Federal Freedom of Information Act (FOIA)</a:t>
            </a:r>
            <a:endParaRPr dirty="0"/>
          </a:p>
          <a:p>
            <a:pPr marL="342900">
              <a:spcBef>
                <a:spcPts val="1080"/>
              </a:spcBef>
              <a:buSzPts val="2400"/>
              <a:buFont typeface="Wingdings" panose="05000000000000000000" pitchFamily="2" charset="2"/>
              <a:buChar char="q"/>
            </a:pPr>
            <a:r>
              <a:rPr lang="en-US" sz="2400" b="0" cap="none" dirty="0"/>
              <a:t>It will be posted publicly on our GCA YouTube channel</a:t>
            </a:r>
            <a:endParaRPr dirty="0"/>
          </a:p>
          <a:p>
            <a:pPr marL="342900">
              <a:spcBef>
                <a:spcPts val="1080"/>
              </a:spcBef>
              <a:buSzPts val="2400"/>
              <a:buFont typeface="Wingdings" panose="05000000000000000000" pitchFamily="2" charset="2"/>
              <a:buChar char="q"/>
            </a:pPr>
            <a:r>
              <a:rPr lang="en-US" sz="2400" b="0" cap="none" dirty="0"/>
              <a:t>Slide decks and recordings for this and past Forums are linked on our GCA Forum web page: </a:t>
            </a:r>
            <a:r>
              <a:rPr lang="en-US" sz="2400" u="sng" dirty="0">
                <a:solidFill>
                  <a:schemeClr val="hlink"/>
                </a:solidFill>
                <a:hlinkClick r:id="rId3"/>
              </a:rPr>
              <a:t>https://finance.uw.edu/gca/resources/gca-forum</a:t>
            </a:r>
            <a:r>
              <a:rPr lang="en-US" sz="2400" dirty="0"/>
              <a:t> </a:t>
            </a:r>
            <a:endParaRPr dirty="0"/>
          </a:p>
          <a:p>
            <a:pPr marL="0" lvl="0" indent="0" algn="l" rtl="0">
              <a:spcBef>
                <a:spcPts val="960"/>
              </a:spcBef>
              <a:spcAft>
                <a:spcPts val="0"/>
              </a:spcAft>
              <a:buSzPts val="1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677106" y="680496"/>
            <a:ext cx="10146891" cy="727853"/>
          </a:xfrm>
          <a:prstGeom prst="rect">
            <a:avLst/>
          </a:prstGeom>
          <a:noFill/>
          <a:ln>
            <a:noFill/>
          </a:ln>
          <a:effectLst>
            <a:outerShdw blurRad="50800">
              <a:srgbClr val="000000">
                <a:alpha val="60000"/>
              </a:srgbClr>
            </a:outerShdw>
          </a:effectLst>
        </p:spPr>
        <p:txBody>
          <a:bodyPr spcFirstLastPara="1" wrap="square" lIns="109725" tIns="109725" rIns="109725" bIns="91425" anchor="b" anchorCtr="0">
            <a:noAutofit/>
          </a:bodyPr>
          <a:lstStyle/>
          <a:p>
            <a:pPr marL="0" lvl="0" indent="0" algn="l" rtl="0">
              <a:lnSpc>
                <a:spcPct val="125000"/>
              </a:lnSpc>
              <a:spcBef>
                <a:spcPts val="0"/>
              </a:spcBef>
              <a:spcAft>
                <a:spcPts val="0"/>
              </a:spcAft>
              <a:buClr>
                <a:srgbClr val="FEFEFE"/>
              </a:buClr>
              <a:buSzPts val="3600"/>
              <a:buFont typeface="Century Gothic"/>
              <a:buNone/>
            </a:pPr>
            <a:r>
              <a:rPr lang="en-US" sz="3600" b="0">
                <a:solidFill>
                  <a:srgbClr val="FEFEFE"/>
                </a:solidFill>
              </a:rPr>
              <a:t>Inputting Information into the Billing System</a:t>
            </a:r>
            <a:endParaRPr/>
          </a:p>
        </p:txBody>
      </p:sp>
      <p:sp>
        <p:nvSpPr>
          <p:cNvPr id="185" name="Google Shape;185;p10"/>
          <p:cNvSpPr txBox="1"/>
          <p:nvPr/>
        </p:nvSpPr>
        <p:spPr>
          <a:xfrm>
            <a:off x="677107" y="2517302"/>
            <a:ext cx="10146900" cy="415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entury Gothic"/>
                <a:ea typeface="Century Gothic"/>
                <a:cs typeface="Century Gothic"/>
                <a:sym typeface="Century Gothic"/>
              </a:rPr>
              <a:t>For invoiceable awards, once the budget has been established, we then input its data into our billing system. We have 3 types of invoiced budgets:</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Cost Reimbursable (CR)</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Schedule Payment (SP)</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Milestones</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2400">
                <a:solidFill>
                  <a:schemeClr val="lt1"/>
                </a:solidFill>
                <a:latin typeface="Century Gothic"/>
                <a:ea typeface="Century Gothic"/>
                <a:cs typeface="Century Gothic"/>
                <a:sym typeface="Century Gothic"/>
              </a:rPr>
              <a:t>The two non-invoiceable awards are LOC or Pay in Advance.There are two payment types associated with Pay in Advance</a:t>
            </a:r>
            <a:endParaRPr sz="24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en-US" sz="2400">
                <a:solidFill>
                  <a:schemeClr val="lt1"/>
                </a:solidFill>
                <a:latin typeface="Century Gothic"/>
                <a:ea typeface="Century Gothic"/>
                <a:cs typeface="Century Gothic"/>
                <a:sym typeface="Century Gothic"/>
              </a:rPr>
              <a:t>FOP 07</a:t>
            </a:r>
            <a:endParaRPr sz="24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en-US" sz="2400">
                <a:solidFill>
                  <a:schemeClr val="lt1"/>
                </a:solidFill>
                <a:latin typeface="Century Gothic"/>
                <a:ea typeface="Century Gothic"/>
                <a:cs typeface="Century Gothic"/>
                <a:sym typeface="Century Gothic"/>
              </a:rPr>
              <a:t>FOP 11</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9"/>
        <p:cNvGrpSpPr/>
        <p:nvPr/>
      </p:nvGrpSpPr>
      <p:grpSpPr>
        <a:xfrm>
          <a:off x="0" y="0"/>
          <a:ext cx="0" cy="0"/>
          <a:chOff x="0" y="0"/>
          <a:chExt cx="0" cy="0"/>
        </a:xfrm>
      </p:grpSpPr>
      <p:sp>
        <p:nvSpPr>
          <p:cNvPr id="190" name="Google Shape;190;p11"/>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3">
              <a:alphaModFix/>
            </a:blip>
            <a:tile tx="0" ty="0" sx="100000" sy="100000" flip="none" algn="tl"/>
          </a:blipFill>
          <a:ln w="9525" cap="rnd" cmpd="sng">
            <a:solidFill>
              <a:schemeClr val="accent1"/>
            </a:solidFill>
            <a:prstDash val="solid"/>
            <a:round/>
            <a:headEnd type="none" w="sm" len="sm"/>
            <a:tailEnd type="none" w="sm" len="sm"/>
          </a:ln>
        </p:spPr>
      </p:sp>
      <p:sp>
        <p:nvSpPr>
          <p:cNvPr id="191" name="Google Shape;191;p1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92" name="Google Shape;192;p11" descr="Frequently Asked Questions - Forge Resources Group"/>
          <p:cNvPicPr preferRelativeResize="0">
            <a:picLocks noGrp="1"/>
          </p:cNvPicPr>
          <p:nvPr>
            <p:ph type="body" idx="1"/>
          </p:nvPr>
        </p:nvPicPr>
        <p:blipFill rotWithShape="1">
          <a:blip r:embed="rId4">
            <a:alphaModFix amt="40000"/>
          </a:blip>
          <a:srcRect b="7025"/>
          <a:stretch/>
        </p:blipFill>
        <p:spPr>
          <a:xfrm>
            <a:off x="20" y="10"/>
            <a:ext cx="12191980" cy="6857990"/>
          </a:xfrm>
          <a:prstGeom prst="rect">
            <a:avLst/>
          </a:prstGeom>
          <a:noFill/>
          <a:ln>
            <a:noFill/>
          </a:ln>
          <a:effectLst>
            <a:outerShdw blurRad="50800">
              <a:srgbClr val="000000">
                <a:alpha val="40000"/>
              </a:srgbClr>
            </a:outerShdw>
          </a:effectLst>
        </p:spPr>
      </p:pic>
      <p:sp>
        <p:nvSpPr>
          <p:cNvPr id="193" name="Google Shape;193;p11"/>
          <p:cNvSpPr txBox="1">
            <a:spLocks noGrp="1"/>
          </p:cNvSpPr>
          <p:nvPr>
            <p:ph type="title"/>
          </p:nvPr>
        </p:nvSpPr>
        <p:spPr>
          <a:xfrm>
            <a:off x="810001" y="1449147"/>
            <a:ext cx="10572000" cy="373245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5400"/>
              <a:buFont typeface="Century Gothic"/>
              <a:buNone/>
            </a:pPr>
            <a:r>
              <a:rPr lang="en-US" sz="5400"/>
              <a:t>Questions?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5400"/>
              <a:buFont typeface="Century Gothic"/>
              <a:buNone/>
            </a:pPr>
            <a:r>
              <a:rPr lang="en-US"/>
              <a:t>Invoicing 101</a:t>
            </a:r>
            <a:endParaRPr/>
          </a:p>
        </p:txBody>
      </p:sp>
      <p:sp>
        <p:nvSpPr>
          <p:cNvPr id="199" name="Google Shape;199;p12"/>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en-US"/>
              <a:t>Susan Wilbanks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352800" y="466643"/>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Overview</a:t>
            </a:r>
            <a:endParaRPr/>
          </a:p>
        </p:txBody>
      </p:sp>
      <p:sp>
        <p:nvSpPr>
          <p:cNvPr id="205" name="Google Shape;205;p13"/>
          <p:cNvSpPr txBox="1">
            <a:spLocks noGrp="1"/>
          </p:cNvSpPr>
          <p:nvPr>
            <p:ph type="body" idx="1"/>
          </p:nvPr>
        </p:nvSpPr>
        <p:spPr>
          <a:xfrm>
            <a:off x="258618" y="2011679"/>
            <a:ext cx="11693237" cy="471239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algn="l" rtl="0">
              <a:spcBef>
                <a:spcPts val="0"/>
              </a:spcBef>
              <a:spcAft>
                <a:spcPts val="0"/>
              </a:spcAft>
              <a:buSzPts val="2000"/>
              <a:buFont typeface="Wingdings" panose="05000000000000000000" pitchFamily="2" charset="2"/>
              <a:buChar char="q"/>
            </a:pPr>
            <a:r>
              <a:rPr lang="en-US" sz="2000" dirty="0"/>
              <a:t>Three standard invoicing types</a:t>
            </a:r>
            <a:endParaRPr dirty="0"/>
          </a:p>
          <a:p>
            <a:pPr marL="800100" lvl="1" algn="l" rtl="0">
              <a:spcBef>
                <a:spcPts val="1000"/>
              </a:spcBef>
              <a:spcAft>
                <a:spcPts val="0"/>
              </a:spcAft>
              <a:buSzPts val="2000"/>
              <a:buFont typeface="Wingdings" panose="05000000000000000000" pitchFamily="2" charset="2"/>
              <a:buChar char="q"/>
            </a:pPr>
            <a:r>
              <a:rPr lang="en-US" sz="2000" dirty="0"/>
              <a:t>Scheduled payment</a:t>
            </a:r>
            <a:endParaRPr dirty="0"/>
          </a:p>
          <a:p>
            <a:pPr marL="800100" lvl="1" algn="l" rtl="0">
              <a:spcBef>
                <a:spcPts val="1000"/>
              </a:spcBef>
              <a:spcAft>
                <a:spcPts val="0"/>
              </a:spcAft>
              <a:buSzPts val="2000"/>
              <a:buFont typeface="Wingdings" panose="05000000000000000000" pitchFamily="2" charset="2"/>
              <a:buChar char="q"/>
            </a:pPr>
            <a:r>
              <a:rPr lang="en-US" sz="2000" dirty="0"/>
              <a:t>Milestone</a:t>
            </a:r>
            <a:endParaRPr dirty="0"/>
          </a:p>
          <a:p>
            <a:pPr marL="800100" lvl="1" algn="l" rtl="0">
              <a:spcBef>
                <a:spcPts val="1000"/>
              </a:spcBef>
              <a:spcAft>
                <a:spcPts val="0"/>
              </a:spcAft>
              <a:buSzPts val="2000"/>
              <a:buFont typeface="Wingdings" panose="05000000000000000000" pitchFamily="2" charset="2"/>
              <a:buChar char="q"/>
            </a:pPr>
            <a:r>
              <a:rPr lang="en-US" sz="2000" dirty="0"/>
              <a:t>Cost reimbursable (interim, final, special handling)</a:t>
            </a:r>
            <a:endParaRPr dirty="0"/>
          </a:p>
          <a:p>
            <a:pPr marL="342900" lvl="0" algn="l" rtl="0">
              <a:spcBef>
                <a:spcPts val="1000"/>
              </a:spcBef>
              <a:spcAft>
                <a:spcPts val="0"/>
              </a:spcAft>
              <a:buSzPts val="2000"/>
              <a:buFont typeface="Wingdings" panose="05000000000000000000" pitchFamily="2" charset="2"/>
              <a:buChar char="q"/>
            </a:pPr>
            <a:r>
              <a:rPr lang="en-US" sz="2000" dirty="0"/>
              <a:t>GCA uses a separate system for invoicing</a:t>
            </a:r>
            <a:endParaRPr dirty="0"/>
          </a:p>
          <a:p>
            <a:pPr marL="800100" lvl="1" algn="l" rtl="0">
              <a:spcBef>
                <a:spcPts val="1000"/>
              </a:spcBef>
              <a:spcAft>
                <a:spcPts val="0"/>
              </a:spcAft>
              <a:buSzPts val="2000"/>
              <a:buFont typeface="Wingdings" panose="05000000000000000000" pitchFamily="2" charset="2"/>
              <a:buChar char="q"/>
            </a:pPr>
            <a:r>
              <a:rPr lang="en-US" sz="2000" dirty="0"/>
              <a:t>For cost reimbursable awards, we bill the same transactions that show in MyFD</a:t>
            </a:r>
            <a:endParaRPr dirty="0"/>
          </a:p>
          <a:p>
            <a:pPr marL="800100" lvl="1" algn="l" rtl="0">
              <a:spcBef>
                <a:spcPts val="1000"/>
              </a:spcBef>
              <a:spcAft>
                <a:spcPts val="0"/>
              </a:spcAft>
              <a:buSzPts val="2000"/>
              <a:buFont typeface="Wingdings" panose="05000000000000000000" pitchFamily="2" charset="2"/>
              <a:buChar char="q"/>
            </a:pPr>
            <a:r>
              <a:rPr lang="en-US" sz="2000" dirty="0"/>
              <a:t>Scheduled payments are entered at budget setup</a:t>
            </a:r>
            <a:endParaRPr dirty="0"/>
          </a:p>
          <a:p>
            <a:pPr marL="800100" lvl="1" algn="l" rtl="0">
              <a:spcBef>
                <a:spcPts val="1000"/>
              </a:spcBef>
              <a:spcAft>
                <a:spcPts val="0"/>
              </a:spcAft>
              <a:buSzPts val="2000"/>
              <a:buFont typeface="Wingdings" panose="05000000000000000000" pitchFamily="2" charset="2"/>
              <a:buChar char="q"/>
            </a:pPr>
            <a:r>
              <a:rPr lang="en-US" sz="2000" dirty="0"/>
              <a:t>Milestone payments are either entered at budget setup or reduced as billed</a:t>
            </a:r>
            <a:endParaRPr dirty="0"/>
          </a:p>
          <a:p>
            <a:pPr marL="342900" lvl="0" algn="l" rtl="0">
              <a:spcBef>
                <a:spcPts val="1000"/>
              </a:spcBef>
              <a:spcAft>
                <a:spcPts val="0"/>
              </a:spcAft>
              <a:buSzPts val="2000"/>
              <a:buFont typeface="Wingdings" panose="05000000000000000000" pitchFamily="2" charset="2"/>
              <a:buChar char="q"/>
            </a:pPr>
            <a:r>
              <a:rPr lang="en-US" sz="2000" dirty="0"/>
              <a:t>GCA does not invoice while budgets are in advance or temporary extension status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317965" y="525009"/>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Scheduled Payment</a:t>
            </a:r>
            <a:endParaRPr/>
          </a:p>
        </p:txBody>
      </p:sp>
      <p:sp>
        <p:nvSpPr>
          <p:cNvPr id="211" name="Google Shape;211;p14"/>
          <p:cNvSpPr txBox="1">
            <a:spLocks noGrp="1"/>
          </p:cNvSpPr>
          <p:nvPr>
            <p:ph type="body" idx="1"/>
          </p:nvPr>
        </p:nvSpPr>
        <p:spPr>
          <a:xfrm>
            <a:off x="240144" y="1874983"/>
            <a:ext cx="11702473" cy="476596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algn="l" rtl="0">
              <a:spcBef>
                <a:spcPts val="0"/>
              </a:spcBef>
              <a:spcAft>
                <a:spcPts val="0"/>
              </a:spcAft>
              <a:buSzPts val="2000"/>
              <a:buFont typeface="Wingdings" panose="05000000000000000000" pitchFamily="2" charset="2"/>
              <a:buChar char="q"/>
            </a:pPr>
            <a:r>
              <a:rPr lang="en-US" sz="2000" dirty="0"/>
              <a:t>Clear schedule of payments in the award</a:t>
            </a:r>
            <a:endParaRPr dirty="0"/>
          </a:p>
          <a:p>
            <a:pPr marL="342900" lvl="0" algn="l" rtl="0">
              <a:spcBef>
                <a:spcPts val="1000"/>
              </a:spcBef>
              <a:spcAft>
                <a:spcPts val="0"/>
              </a:spcAft>
              <a:buSzPts val="2000"/>
              <a:buFont typeface="Wingdings" panose="05000000000000000000" pitchFamily="2" charset="2"/>
              <a:buChar char="q"/>
            </a:pPr>
            <a:r>
              <a:rPr lang="en-US" sz="2000" dirty="0"/>
              <a:t>Invoices are automatically generated 2x a month</a:t>
            </a:r>
            <a:endParaRPr dirty="0"/>
          </a:p>
          <a:p>
            <a:pPr marL="800100" lvl="1" algn="l" rtl="0">
              <a:spcBef>
                <a:spcPts val="1000"/>
              </a:spcBef>
              <a:spcAft>
                <a:spcPts val="0"/>
              </a:spcAft>
              <a:buSzPts val="2000"/>
              <a:buFont typeface="Wingdings" panose="05000000000000000000" pitchFamily="2" charset="2"/>
              <a:buChar char="q"/>
            </a:pPr>
            <a:r>
              <a:rPr lang="en-US" sz="2000" dirty="0"/>
              <a:t>Beginning and mid-month, based on the calendar</a:t>
            </a:r>
            <a:endParaRPr dirty="0"/>
          </a:p>
          <a:p>
            <a:pPr marL="342900" lvl="0" algn="l" rtl="0">
              <a:spcBef>
                <a:spcPts val="1000"/>
              </a:spcBef>
              <a:spcAft>
                <a:spcPts val="0"/>
              </a:spcAft>
              <a:buSzPts val="2000"/>
              <a:buFont typeface="Wingdings" panose="05000000000000000000" pitchFamily="2" charset="2"/>
              <a:buChar char="q"/>
            </a:pPr>
            <a:r>
              <a:rPr lang="en-US" sz="2000" dirty="0"/>
              <a:t>All payments scheduled for that month are picked up in the batch</a:t>
            </a:r>
            <a:endParaRPr dirty="0"/>
          </a:p>
          <a:p>
            <a:pPr marL="800100" lvl="1" algn="l" rtl="0">
              <a:spcBef>
                <a:spcPts val="1000"/>
              </a:spcBef>
              <a:spcAft>
                <a:spcPts val="0"/>
              </a:spcAft>
              <a:buSzPts val="2000"/>
              <a:buFont typeface="Wingdings" panose="05000000000000000000" pitchFamily="2" charset="2"/>
              <a:buChar char="q"/>
            </a:pPr>
            <a:r>
              <a:rPr lang="en-US" sz="2000" dirty="0"/>
              <a:t>(i.e. if your payment is scheduled for 8/30, it will get picked up in the 8/1 batch)</a:t>
            </a:r>
            <a:endParaRPr dirty="0"/>
          </a:p>
          <a:p>
            <a:pPr marL="342900" lvl="0" algn="l" rtl="0">
              <a:spcBef>
                <a:spcPts val="1000"/>
              </a:spcBef>
              <a:spcAft>
                <a:spcPts val="0"/>
              </a:spcAft>
              <a:buSzPts val="2000"/>
              <a:buFont typeface="Wingdings" panose="05000000000000000000" pitchFamily="2" charset="2"/>
              <a:buChar char="q"/>
            </a:pPr>
            <a:r>
              <a:rPr lang="en-US" sz="2000" dirty="0"/>
              <a:t>If there are new payments entered or anything missed in the first batch of the month, it will get picked up in the mid-month batch</a:t>
            </a:r>
            <a:endParaRPr dirty="0"/>
          </a:p>
          <a:p>
            <a:pPr marL="342900" lvl="0" algn="l" rtl="0">
              <a:spcBef>
                <a:spcPts val="1000"/>
              </a:spcBef>
              <a:spcAft>
                <a:spcPts val="0"/>
              </a:spcAft>
              <a:buSzPts val="2000"/>
              <a:buFont typeface="Wingdings" panose="05000000000000000000" pitchFamily="2" charset="2"/>
              <a:buChar char="q"/>
            </a:pPr>
            <a:r>
              <a:rPr lang="en-US" sz="2000" dirty="0"/>
              <a:t>Invoices are either automatically emailed, mailed, or internal (for us to apply payments in cases where the sponsor does not require an invoice)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362528"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Milestone</a:t>
            </a:r>
            <a:endParaRPr/>
          </a:p>
        </p:txBody>
      </p:sp>
      <p:sp>
        <p:nvSpPr>
          <p:cNvPr id="218" name="Google Shape;218;p15"/>
          <p:cNvSpPr txBox="1">
            <a:spLocks noGrp="1"/>
          </p:cNvSpPr>
          <p:nvPr>
            <p:ph type="body" idx="1"/>
          </p:nvPr>
        </p:nvSpPr>
        <p:spPr>
          <a:xfrm>
            <a:off x="290944" y="2145606"/>
            <a:ext cx="11610109" cy="471239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fontScale="92500" lnSpcReduction="20000"/>
          </a:bodyPr>
          <a:lstStyle/>
          <a:p>
            <a:pPr marL="342900" lvl="0" algn="l" rtl="0">
              <a:spcBef>
                <a:spcPts val="0"/>
              </a:spcBef>
              <a:spcAft>
                <a:spcPts val="0"/>
              </a:spcAft>
              <a:buSzPct val="100000"/>
              <a:buFont typeface="Wingdings" panose="05000000000000000000" pitchFamily="2" charset="2"/>
              <a:buChar char="q"/>
            </a:pPr>
            <a:r>
              <a:rPr lang="en-US" sz="2400" dirty="0"/>
              <a:t>Payments are contingent on deliverables/progress made on the project</a:t>
            </a:r>
            <a:endParaRPr dirty="0"/>
          </a:p>
          <a:p>
            <a:pPr marL="342900" lvl="0" algn="l" rtl="0">
              <a:spcBef>
                <a:spcPts val="1008"/>
              </a:spcBef>
              <a:spcAft>
                <a:spcPts val="0"/>
              </a:spcAft>
              <a:buSzPct val="100000"/>
              <a:buFont typeface="Wingdings" panose="05000000000000000000" pitchFamily="2" charset="2"/>
              <a:buChar char="q"/>
            </a:pPr>
            <a:r>
              <a:rPr lang="en-US" sz="2400" dirty="0"/>
              <a:t>Usually set amounts for different deliverables, but can also be “reduced as billed” which means the payments might be unclear or billed at a per unit rate</a:t>
            </a:r>
            <a:endParaRPr dirty="0"/>
          </a:p>
          <a:p>
            <a:pPr marL="800100" lvl="1" algn="l" rtl="0">
              <a:spcBef>
                <a:spcPts val="1008"/>
              </a:spcBef>
              <a:spcAft>
                <a:spcPts val="0"/>
              </a:spcAft>
              <a:buSzPct val="100000"/>
              <a:buFont typeface="Wingdings" panose="05000000000000000000" pitchFamily="2" charset="2"/>
              <a:buChar char="q"/>
            </a:pPr>
            <a:r>
              <a:rPr lang="en-US" sz="2400" dirty="0"/>
              <a:t>(i.e. $4,000 is allocated for sampling, but only 3 samples at $250 each need to be billed)</a:t>
            </a:r>
            <a:endParaRPr dirty="0"/>
          </a:p>
          <a:p>
            <a:pPr marL="342900" lvl="0" algn="l" rtl="0">
              <a:spcBef>
                <a:spcPts val="1008"/>
              </a:spcBef>
              <a:spcAft>
                <a:spcPts val="0"/>
              </a:spcAft>
              <a:buSzPct val="100000"/>
              <a:buFont typeface="Wingdings" panose="05000000000000000000" pitchFamily="2" charset="2"/>
              <a:buChar char="q"/>
            </a:pPr>
            <a:r>
              <a:rPr lang="en-US" sz="2400" dirty="0"/>
              <a:t>These are not automatically generated</a:t>
            </a:r>
            <a:endParaRPr dirty="0"/>
          </a:p>
          <a:p>
            <a:pPr marL="800100" lvl="1" algn="l" rtl="0">
              <a:spcBef>
                <a:spcPts val="1008"/>
              </a:spcBef>
              <a:spcAft>
                <a:spcPts val="0"/>
              </a:spcAft>
              <a:buSzPct val="100000"/>
              <a:buFont typeface="Wingdings" panose="05000000000000000000" pitchFamily="2" charset="2"/>
              <a:buChar char="q"/>
            </a:pPr>
            <a:r>
              <a:rPr lang="en-US" sz="2400" dirty="0"/>
              <a:t>Department needs to notify GCA when deliverables can be invoiced</a:t>
            </a:r>
            <a:endParaRPr dirty="0"/>
          </a:p>
          <a:p>
            <a:pPr marL="342900" lvl="0" algn="l" rtl="0">
              <a:spcBef>
                <a:spcPts val="1008"/>
              </a:spcBef>
              <a:spcAft>
                <a:spcPts val="0"/>
              </a:spcAft>
              <a:buSzPct val="100000"/>
              <a:buFont typeface="Wingdings" panose="05000000000000000000" pitchFamily="2" charset="2"/>
              <a:buChar char="q"/>
            </a:pPr>
            <a:r>
              <a:rPr lang="en-US" sz="2400" dirty="0"/>
              <a:t>GCA does run a report of unbilled milestones to follow-up on each month</a:t>
            </a:r>
            <a:endParaRPr dirty="0"/>
          </a:p>
          <a:p>
            <a:pPr marL="800100" lvl="1" algn="l" rtl="0">
              <a:spcBef>
                <a:spcPts val="1008"/>
              </a:spcBef>
              <a:spcAft>
                <a:spcPts val="0"/>
              </a:spcAft>
              <a:buSzPct val="100000"/>
              <a:buFont typeface="Wingdings" panose="05000000000000000000" pitchFamily="2" charset="2"/>
              <a:buChar char="q"/>
            </a:pPr>
            <a:r>
              <a:rPr lang="en-US" sz="2400" dirty="0"/>
              <a:t>Analysis is performed and communication is sent to the department if necessary</a:t>
            </a:r>
            <a:endParaRPr dirty="0"/>
          </a:p>
          <a:p>
            <a:pPr marL="342900" lvl="0" algn="l" rtl="0">
              <a:spcBef>
                <a:spcPts val="1008"/>
              </a:spcBef>
              <a:spcAft>
                <a:spcPts val="0"/>
              </a:spcAft>
              <a:buSzPct val="100000"/>
              <a:buFont typeface="Wingdings" panose="05000000000000000000" pitchFamily="2" charset="2"/>
              <a:buChar char="q"/>
            </a:pPr>
            <a:r>
              <a:rPr lang="en-US" sz="2400" dirty="0"/>
              <a:t>Invoices are either emailed, mailed, or internal </a:t>
            </a:r>
            <a:endParaRPr dirty="0"/>
          </a:p>
          <a:p>
            <a:pPr marL="342900" lvl="0" algn="l" rtl="0">
              <a:spcBef>
                <a:spcPts val="1008"/>
              </a:spcBef>
              <a:spcAft>
                <a:spcPts val="0"/>
              </a:spcAft>
              <a:buSzPct val="100000"/>
              <a:buFont typeface="Wingdings" panose="05000000000000000000" pitchFamily="2" charset="2"/>
              <a:buChar char="q"/>
            </a:pPr>
            <a:r>
              <a:rPr lang="en-US" sz="2400" dirty="0"/>
              <a:t>Some may require special handling to submit (sponsor format or online submission) or the department submits on behalf of GCA</a:t>
            </a:r>
            <a:endParaRPr dirty="0"/>
          </a:p>
          <a:p>
            <a:pPr marL="342900" lvl="0" indent="-245745" algn="l" rtl="0">
              <a:spcBef>
                <a:spcPts val="906"/>
              </a:spcBef>
              <a:spcAft>
                <a:spcPts val="0"/>
              </a:spcAft>
              <a:buSzPct val="1000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title"/>
          </p:nvPr>
        </p:nvSpPr>
        <p:spPr>
          <a:xfrm>
            <a:off x="372255" y="48609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Cost Reimbursable</a:t>
            </a:r>
            <a:endParaRPr/>
          </a:p>
        </p:txBody>
      </p:sp>
      <p:sp>
        <p:nvSpPr>
          <p:cNvPr id="225" name="Google Shape;225;p16"/>
          <p:cNvSpPr txBox="1">
            <a:spLocks noGrp="1"/>
          </p:cNvSpPr>
          <p:nvPr>
            <p:ph type="body" idx="1"/>
          </p:nvPr>
        </p:nvSpPr>
        <p:spPr>
          <a:xfrm>
            <a:off x="295564" y="1882370"/>
            <a:ext cx="11610109" cy="484632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algn="l" rtl="0">
              <a:spcBef>
                <a:spcPts val="0"/>
              </a:spcBef>
              <a:spcAft>
                <a:spcPts val="0"/>
              </a:spcAft>
              <a:buSzPts val="2000"/>
              <a:buFont typeface="Wingdings" panose="05000000000000000000" pitchFamily="2" charset="2"/>
              <a:buChar char="q"/>
            </a:pPr>
            <a:r>
              <a:rPr lang="en-US" sz="2000" dirty="0"/>
              <a:t>Invoicing based on actual expenditures</a:t>
            </a:r>
            <a:endParaRPr dirty="0"/>
          </a:p>
          <a:p>
            <a:pPr marL="800100" lvl="1" algn="l" rtl="0">
              <a:spcBef>
                <a:spcPts val="1000"/>
              </a:spcBef>
              <a:spcAft>
                <a:spcPts val="0"/>
              </a:spcAft>
              <a:buSzPts val="2000"/>
              <a:buFont typeface="Wingdings" panose="05000000000000000000" pitchFamily="2" charset="2"/>
              <a:buChar char="q"/>
            </a:pPr>
            <a:r>
              <a:rPr lang="en-US" sz="2000" dirty="0"/>
              <a:t>Must wait for prior month to close</a:t>
            </a:r>
            <a:endParaRPr dirty="0"/>
          </a:p>
          <a:p>
            <a:pPr marL="342900" lvl="0" algn="l" rtl="0">
              <a:spcBef>
                <a:spcPts val="1000"/>
              </a:spcBef>
              <a:spcAft>
                <a:spcPts val="0"/>
              </a:spcAft>
              <a:buSzPts val="2000"/>
              <a:buFont typeface="Wingdings" panose="05000000000000000000" pitchFamily="2" charset="2"/>
              <a:buChar char="q"/>
            </a:pPr>
            <a:r>
              <a:rPr lang="en-US" sz="2000" dirty="0"/>
              <a:t>For straightforward invoicing (no special handling required) invoices are generated automatically 3x a month</a:t>
            </a:r>
            <a:endParaRPr dirty="0"/>
          </a:p>
          <a:p>
            <a:pPr marL="800100" lvl="1" algn="l" rtl="0">
              <a:spcBef>
                <a:spcPts val="1000"/>
              </a:spcBef>
              <a:spcAft>
                <a:spcPts val="0"/>
              </a:spcAft>
              <a:buSzPts val="2000"/>
              <a:buFont typeface="Wingdings" panose="05000000000000000000" pitchFamily="2" charset="2"/>
              <a:buChar char="q"/>
            </a:pPr>
            <a:r>
              <a:rPr lang="en-US" sz="2000" dirty="0"/>
              <a:t>Starting after the prior month closes and at ~10 day intervals following</a:t>
            </a:r>
            <a:endParaRPr dirty="0"/>
          </a:p>
          <a:p>
            <a:pPr marL="800100" lvl="1" algn="l" rtl="0">
              <a:spcBef>
                <a:spcPts val="1000"/>
              </a:spcBef>
              <a:spcAft>
                <a:spcPts val="0"/>
              </a:spcAft>
              <a:buSzPts val="2000"/>
              <a:buFont typeface="Wingdings" panose="05000000000000000000" pitchFamily="2" charset="2"/>
              <a:buChar char="q"/>
            </a:pPr>
            <a:r>
              <a:rPr lang="en-US" sz="2000" dirty="0"/>
              <a:t>These are automatically emailed or mailed to the sponsor</a:t>
            </a:r>
            <a:endParaRPr dirty="0"/>
          </a:p>
          <a:p>
            <a:pPr marL="342900" lvl="0" algn="l" rtl="0">
              <a:spcBef>
                <a:spcPts val="1000"/>
              </a:spcBef>
              <a:spcAft>
                <a:spcPts val="0"/>
              </a:spcAft>
              <a:buSzPts val="2000"/>
              <a:buFont typeface="Wingdings" panose="05000000000000000000" pitchFamily="2" charset="2"/>
              <a:buChar char="q"/>
            </a:pPr>
            <a:r>
              <a:rPr lang="en-US" sz="2000" dirty="0"/>
              <a:t>For budgets with special invoicing requirements, invoices are generated automatically 1x a month (mid-month)</a:t>
            </a:r>
            <a:endParaRPr dirty="0"/>
          </a:p>
          <a:p>
            <a:pPr marL="800100" lvl="1" algn="l" rtl="0">
              <a:spcBef>
                <a:spcPts val="1000"/>
              </a:spcBef>
              <a:spcAft>
                <a:spcPts val="0"/>
              </a:spcAft>
              <a:buSzPts val="2000"/>
              <a:buFont typeface="Wingdings" panose="05000000000000000000" pitchFamily="2" charset="2"/>
              <a:buChar char="q"/>
            </a:pPr>
            <a:r>
              <a:rPr lang="en-US" sz="2000" dirty="0"/>
              <a:t>These could require a sponsor format invoice, online submission, department backup, or any other special attention prior to submission (or special submission requirements)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7"/>
          <p:cNvSpPr txBox="1">
            <a:spLocks noGrp="1"/>
          </p:cNvSpPr>
          <p:nvPr>
            <p:ph type="title"/>
          </p:nvPr>
        </p:nvSpPr>
        <p:spPr>
          <a:xfrm>
            <a:off x="323617" y="427733"/>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Final Invoices</a:t>
            </a:r>
            <a:endParaRPr/>
          </a:p>
        </p:txBody>
      </p:sp>
      <p:sp>
        <p:nvSpPr>
          <p:cNvPr id="232" name="Google Shape;232;p17"/>
          <p:cNvSpPr txBox="1">
            <a:spLocks noGrp="1"/>
          </p:cNvSpPr>
          <p:nvPr>
            <p:ph type="body" idx="1"/>
          </p:nvPr>
        </p:nvSpPr>
        <p:spPr>
          <a:xfrm>
            <a:off x="175490" y="2011679"/>
            <a:ext cx="11813309" cy="4730865"/>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algn="l" rtl="0">
              <a:spcBef>
                <a:spcPts val="0"/>
              </a:spcBef>
              <a:spcAft>
                <a:spcPts val="0"/>
              </a:spcAft>
              <a:buSzPts val="2000"/>
              <a:buFont typeface="Wingdings" panose="05000000000000000000" pitchFamily="2" charset="2"/>
              <a:buChar char="q"/>
            </a:pPr>
            <a:r>
              <a:rPr lang="en-US" sz="2000" dirty="0"/>
              <a:t>Final invoices are issued for cost reimbursable budgets</a:t>
            </a:r>
            <a:endParaRPr dirty="0"/>
          </a:p>
          <a:p>
            <a:pPr marL="800100" lvl="1" algn="l" rtl="0">
              <a:spcBef>
                <a:spcPts val="1000"/>
              </a:spcBef>
              <a:spcAft>
                <a:spcPts val="0"/>
              </a:spcAft>
              <a:buSzPts val="2000"/>
              <a:buFont typeface="Wingdings" panose="05000000000000000000" pitchFamily="2" charset="2"/>
              <a:buChar char="q"/>
            </a:pPr>
            <a:r>
              <a:rPr lang="en-US" sz="2000" dirty="0"/>
              <a:t>Final billing or zero dollar final</a:t>
            </a:r>
            <a:endParaRPr dirty="0"/>
          </a:p>
          <a:p>
            <a:pPr marL="342900" lvl="0" algn="l" rtl="0">
              <a:spcBef>
                <a:spcPts val="1000"/>
              </a:spcBef>
              <a:spcAft>
                <a:spcPts val="0"/>
              </a:spcAft>
              <a:buSzPts val="2000"/>
              <a:buFont typeface="Wingdings" panose="05000000000000000000" pitchFamily="2" charset="2"/>
              <a:buChar char="q"/>
            </a:pPr>
            <a:r>
              <a:rPr lang="en-US" sz="2000" dirty="0"/>
              <a:t>Require extra analysis from GCA to ensure budgets are ready for final invoicing</a:t>
            </a:r>
            <a:endParaRPr dirty="0"/>
          </a:p>
          <a:p>
            <a:pPr marL="342900" lvl="0" algn="l" rtl="0">
              <a:spcBef>
                <a:spcPts val="1000"/>
              </a:spcBef>
              <a:spcAft>
                <a:spcPts val="0"/>
              </a:spcAft>
              <a:buSzPts val="2000"/>
              <a:buFont typeface="Wingdings" panose="05000000000000000000" pitchFamily="2" charset="2"/>
              <a:buChar char="q"/>
            </a:pPr>
            <a:r>
              <a:rPr lang="en-US" sz="2000" dirty="0"/>
              <a:t>Automatically generated 2x a month (after FAD)</a:t>
            </a:r>
            <a:endParaRPr dirty="0"/>
          </a:p>
          <a:p>
            <a:pPr marL="800100" lvl="1" algn="l" rtl="0">
              <a:spcBef>
                <a:spcPts val="1000"/>
              </a:spcBef>
              <a:spcAft>
                <a:spcPts val="0"/>
              </a:spcAft>
              <a:buSzPts val="2000"/>
              <a:buFont typeface="Wingdings" panose="05000000000000000000" pitchFamily="2" charset="2"/>
              <a:buChar char="q"/>
            </a:pPr>
            <a:r>
              <a:rPr lang="en-US" sz="2000" dirty="0"/>
              <a:t>2 day process—review of the budget and submission day</a:t>
            </a:r>
            <a:endParaRPr dirty="0"/>
          </a:p>
          <a:p>
            <a:pPr marL="342900" lvl="0" algn="l" rtl="0">
              <a:spcBef>
                <a:spcPts val="1000"/>
              </a:spcBef>
              <a:spcAft>
                <a:spcPts val="0"/>
              </a:spcAft>
              <a:buSzPts val="2000"/>
              <a:buFont typeface="Wingdings" panose="05000000000000000000" pitchFamily="2" charset="2"/>
              <a:buChar char="q"/>
            </a:pPr>
            <a:r>
              <a:rPr lang="en-US" sz="2000" dirty="0"/>
              <a:t>Some need to be removed from the automatic batch and generated manually</a:t>
            </a:r>
            <a:endParaRPr dirty="0"/>
          </a:p>
          <a:p>
            <a:pPr marL="800100" lvl="1" algn="l" rtl="0">
              <a:spcBef>
                <a:spcPts val="1000"/>
              </a:spcBef>
              <a:spcAft>
                <a:spcPts val="0"/>
              </a:spcAft>
              <a:buSzPts val="2000"/>
              <a:buFont typeface="Wingdings" panose="05000000000000000000" pitchFamily="2" charset="2"/>
              <a:buChar char="q"/>
            </a:pPr>
            <a:r>
              <a:rPr lang="en-US" sz="2000" dirty="0"/>
              <a:t>i.e. pending supplement/extension, pending transactions, other issues</a:t>
            </a:r>
            <a:endParaRPr dirty="0"/>
          </a:p>
          <a:p>
            <a:pPr marL="342900" lvl="0" algn="l" rtl="0">
              <a:spcBef>
                <a:spcPts val="1000"/>
              </a:spcBef>
              <a:spcAft>
                <a:spcPts val="0"/>
              </a:spcAft>
              <a:buSzPts val="2000"/>
              <a:buFont typeface="Wingdings" panose="05000000000000000000" pitchFamily="2" charset="2"/>
              <a:buChar char="q"/>
            </a:pPr>
            <a:r>
              <a:rPr lang="en-US" sz="2000" dirty="0"/>
              <a:t>Unlike interim invoices, we typically bill final invoices through the date generated and a billing period does not show</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8"/>
          <p:cNvSpPr txBox="1">
            <a:spLocks noGrp="1"/>
          </p:cNvSpPr>
          <p:nvPr>
            <p:ph type="title"/>
          </p:nvPr>
        </p:nvSpPr>
        <p:spPr>
          <a:xfrm>
            <a:off x="376068" y="207523"/>
            <a:ext cx="9784080" cy="1488136"/>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Additional Information</a:t>
            </a:r>
            <a:endParaRPr/>
          </a:p>
        </p:txBody>
      </p:sp>
      <p:sp>
        <p:nvSpPr>
          <p:cNvPr id="239" name="Google Shape;239;p18"/>
          <p:cNvSpPr txBox="1">
            <a:spLocks noGrp="1"/>
          </p:cNvSpPr>
          <p:nvPr>
            <p:ph type="body" idx="1"/>
          </p:nvPr>
        </p:nvSpPr>
        <p:spPr>
          <a:xfrm>
            <a:off x="230909" y="2332693"/>
            <a:ext cx="11730182" cy="420624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algn="l" rtl="0">
              <a:spcBef>
                <a:spcPts val="0"/>
              </a:spcBef>
              <a:spcAft>
                <a:spcPts val="0"/>
              </a:spcAft>
              <a:buSzPts val="2200"/>
              <a:buFont typeface="Wingdings" panose="05000000000000000000" pitchFamily="2" charset="2"/>
              <a:buChar char="q"/>
            </a:pPr>
            <a:r>
              <a:rPr lang="en-US" sz="2200" dirty="0"/>
              <a:t>When invoices are generated, they are visible in Grant Tracker the next day</a:t>
            </a:r>
            <a:endParaRPr dirty="0"/>
          </a:p>
          <a:p>
            <a:pPr marL="800100" lvl="1" algn="l" rtl="0">
              <a:spcBef>
                <a:spcPts val="1040"/>
              </a:spcBef>
              <a:spcAft>
                <a:spcPts val="0"/>
              </a:spcAft>
              <a:buSzPts val="2200"/>
              <a:buFont typeface="Wingdings" panose="05000000000000000000" pitchFamily="2" charset="2"/>
              <a:buChar char="q"/>
            </a:pPr>
            <a:r>
              <a:rPr lang="en-US" sz="2200" dirty="0"/>
              <a:t>If GCA is generating a sponsor format invoice, the invoice showing in Grant Tracker may </a:t>
            </a:r>
            <a:r>
              <a:rPr lang="en-US" sz="2200" u="sng" dirty="0"/>
              <a:t>not</a:t>
            </a:r>
            <a:r>
              <a:rPr lang="en-US" sz="2200" dirty="0"/>
              <a:t> be what was submitted to the sponsor</a:t>
            </a:r>
            <a:endParaRPr dirty="0"/>
          </a:p>
          <a:p>
            <a:pPr marL="1257300" lvl="2" algn="l" rtl="0">
              <a:spcBef>
                <a:spcPts val="1040"/>
              </a:spcBef>
              <a:spcAft>
                <a:spcPts val="0"/>
              </a:spcAft>
              <a:buSzPts val="2200"/>
              <a:buFont typeface="Wingdings" panose="05000000000000000000" pitchFamily="2" charset="2"/>
              <a:buChar char="q"/>
            </a:pPr>
            <a:r>
              <a:rPr lang="en-US" sz="2200" dirty="0"/>
              <a:t>You should receive a Grant Tracker note with a copy of what was submitted for your reference</a:t>
            </a:r>
            <a:endParaRPr dirty="0"/>
          </a:p>
          <a:p>
            <a:pPr marL="342900" lvl="0" algn="l" rtl="0">
              <a:spcBef>
                <a:spcPts val="1040"/>
              </a:spcBef>
              <a:spcAft>
                <a:spcPts val="0"/>
              </a:spcAft>
              <a:buSzPts val="2200"/>
              <a:buFont typeface="Wingdings" panose="05000000000000000000" pitchFamily="2" charset="2"/>
              <a:buChar char="q"/>
            </a:pPr>
            <a:r>
              <a:rPr lang="en-US" sz="2200" dirty="0"/>
              <a:t>Separate parent/sub budget billing—if the sponsor requires these to be billed separately, please let us know</a:t>
            </a:r>
            <a:endParaRPr dirty="0"/>
          </a:p>
          <a:p>
            <a:pPr marL="800100" lvl="1" algn="l" rtl="0">
              <a:spcBef>
                <a:spcPts val="1040"/>
              </a:spcBef>
              <a:spcAft>
                <a:spcPts val="0"/>
              </a:spcAft>
              <a:buSzPts val="2200"/>
              <a:buFont typeface="Wingdings" panose="05000000000000000000" pitchFamily="2" charset="2"/>
              <a:buChar char="q"/>
            </a:pPr>
            <a:r>
              <a:rPr lang="en-US" sz="2200" dirty="0"/>
              <a:t>Much cleaner if handled proactively (less need to void invoices and shuffle transactions in our invoicing system)</a:t>
            </a:r>
            <a:endParaRPr dirty="0"/>
          </a:p>
          <a:p>
            <a:pPr marL="342900" lvl="0" indent="-228600" algn="l" rtl="0">
              <a:spcBef>
                <a:spcPts val="960"/>
              </a:spcBef>
              <a:spcAft>
                <a:spcPts val="0"/>
              </a:spcAft>
              <a:buSzPts val="1800"/>
              <a:buNone/>
            </a:pPr>
            <a:endParaRPr dirty="0"/>
          </a:p>
          <a:p>
            <a:pPr marL="342900" lvl="0" indent="-228600" algn="l" rtl="0">
              <a:spcBef>
                <a:spcPts val="960"/>
              </a:spcBef>
              <a:spcAft>
                <a:spcPts val="0"/>
              </a:spcAft>
              <a:buSzPts val="18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a:t>Best Practices for Departments</a:t>
            </a:r>
            <a:endParaRPr/>
          </a:p>
        </p:txBody>
      </p:sp>
      <p:sp>
        <p:nvSpPr>
          <p:cNvPr id="245" name="Google Shape;245;p19"/>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Font typeface="Wingdings" panose="05000000000000000000" pitchFamily="2" charset="2"/>
              <a:buChar char="q"/>
            </a:pPr>
            <a:r>
              <a:rPr lang="en-US" sz="2400" dirty="0"/>
              <a:t>Know your award’s invoice type and whether it has any special requirements (e.g. backup for certain transactions, PI signature, or a breakdown of costs by project)</a:t>
            </a:r>
            <a:endParaRPr sz="2400" dirty="0"/>
          </a:p>
          <a:p>
            <a:pPr marL="342900" lvl="0" indent="-342900" algn="l" rtl="0">
              <a:spcBef>
                <a:spcPts val="960"/>
              </a:spcBef>
              <a:spcAft>
                <a:spcPts val="0"/>
              </a:spcAft>
              <a:buSzPts val="1800"/>
              <a:buFont typeface="Wingdings" panose="05000000000000000000" pitchFamily="2" charset="2"/>
              <a:buChar char="q"/>
            </a:pPr>
            <a:r>
              <a:rPr lang="en-US" sz="2400" dirty="0"/>
              <a:t>Review Grant Tracker Notes and respond promptly when requested</a:t>
            </a:r>
            <a:endParaRPr sz="2400" dirty="0"/>
          </a:p>
          <a:p>
            <a:pPr marL="342900" lvl="0" indent="-342900" algn="l" rtl="0">
              <a:spcBef>
                <a:spcPts val="960"/>
              </a:spcBef>
              <a:spcAft>
                <a:spcPts val="0"/>
              </a:spcAft>
              <a:buSzPts val="1800"/>
              <a:buFont typeface="Wingdings" panose="05000000000000000000" pitchFamily="2" charset="2"/>
              <a:buChar char="q"/>
            </a:pPr>
            <a:r>
              <a:rPr lang="en-US" sz="2400" dirty="0"/>
              <a:t>If the department is responsible for invoice submission, submit each invoice ASAP</a:t>
            </a:r>
            <a:endParaRPr sz="2400" dirty="0"/>
          </a:p>
          <a:p>
            <a:pPr marL="342900" lvl="0" indent="-342900" algn="l" rtl="0">
              <a:spcBef>
                <a:spcPts val="960"/>
              </a:spcBef>
              <a:spcAft>
                <a:spcPts val="0"/>
              </a:spcAft>
              <a:buSzPts val="1800"/>
              <a:buFont typeface="Wingdings" panose="05000000000000000000" pitchFamily="2" charset="2"/>
              <a:buChar char="q"/>
            </a:pPr>
            <a:r>
              <a:rPr lang="en-US" sz="2400" dirty="0"/>
              <a:t>For milestone budgets, notify GCA as soon as each deliverable is complete so we can issue a timely invoice</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6600"/>
              <a:buFont typeface="Century Gothic"/>
              <a:buNone/>
            </a:pPr>
            <a:r>
              <a:rPr lang="en-US" sz="6600"/>
              <a:t>GCA Forum</a:t>
            </a:r>
            <a:endParaRPr/>
          </a:p>
        </p:txBody>
      </p:sp>
      <p:sp>
        <p:nvSpPr>
          <p:cNvPr id="126" name="Google Shape;126;p2"/>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a:t>Fall 2021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9"/>
        <p:cNvGrpSpPr/>
        <p:nvPr/>
      </p:nvGrpSpPr>
      <p:grpSpPr>
        <a:xfrm>
          <a:off x="0" y="0"/>
          <a:ext cx="0" cy="0"/>
          <a:chOff x="0" y="0"/>
          <a:chExt cx="0" cy="0"/>
        </a:xfrm>
      </p:grpSpPr>
      <p:sp>
        <p:nvSpPr>
          <p:cNvPr id="250" name="Google Shape;250;p20"/>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3">
              <a:alphaModFix/>
            </a:blip>
            <a:tile tx="0" ty="0" sx="100000" sy="100000" flip="none" algn="tl"/>
          </a:blipFill>
          <a:ln w="9525" cap="rnd" cmpd="sng">
            <a:solidFill>
              <a:schemeClr val="accent1"/>
            </a:solidFill>
            <a:prstDash val="solid"/>
            <a:round/>
            <a:headEnd type="none" w="sm" len="sm"/>
            <a:tailEnd type="none" w="sm" len="sm"/>
          </a:ln>
        </p:spPr>
      </p:sp>
      <p:sp>
        <p:nvSpPr>
          <p:cNvPr id="251" name="Google Shape;251;p20"/>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52" name="Google Shape;252;p20" descr="Frequently Asked Questions - Forge Resources Group"/>
          <p:cNvPicPr preferRelativeResize="0">
            <a:picLocks noGrp="1"/>
          </p:cNvPicPr>
          <p:nvPr>
            <p:ph type="body" idx="1"/>
          </p:nvPr>
        </p:nvPicPr>
        <p:blipFill rotWithShape="1">
          <a:blip r:embed="rId4">
            <a:alphaModFix amt="40000"/>
          </a:blip>
          <a:srcRect b="7025"/>
          <a:stretch/>
        </p:blipFill>
        <p:spPr>
          <a:xfrm>
            <a:off x="20" y="10"/>
            <a:ext cx="12191980" cy="6857990"/>
          </a:xfrm>
          <a:prstGeom prst="rect">
            <a:avLst/>
          </a:prstGeom>
          <a:noFill/>
          <a:ln>
            <a:noFill/>
          </a:ln>
          <a:effectLst>
            <a:outerShdw blurRad="50800">
              <a:srgbClr val="000000">
                <a:alpha val="40000"/>
              </a:srgbClr>
            </a:outerShdw>
          </a:effectLst>
        </p:spPr>
      </p:pic>
      <p:sp>
        <p:nvSpPr>
          <p:cNvPr id="253" name="Google Shape;253;p20"/>
          <p:cNvSpPr txBox="1">
            <a:spLocks noGrp="1"/>
          </p:cNvSpPr>
          <p:nvPr>
            <p:ph type="title"/>
          </p:nvPr>
        </p:nvSpPr>
        <p:spPr>
          <a:xfrm>
            <a:off x="810001" y="1449147"/>
            <a:ext cx="10572000" cy="373245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5400"/>
              <a:buFont typeface="Century Gothic"/>
              <a:buNone/>
            </a:pPr>
            <a:r>
              <a:rPr lang="en-US" sz="5400"/>
              <a:t>Questions?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1"/>
          <p:cNvSpPr txBox="1">
            <a:spLocks noGrp="1"/>
          </p:cNvSpPr>
          <p:nvPr>
            <p:ph type="ctrTitle"/>
          </p:nvPr>
        </p:nvSpPr>
        <p:spPr>
          <a:xfrm>
            <a:off x="7380407" y="743447"/>
            <a:ext cx="3973385" cy="369202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5200"/>
              <a:buFont typeface="Century Gothic"/>
              <a:buNone/>
            </a:pPr>
            <a:r>
              <a:rPr lang="en-US" sz="5200" b="1"/>
              <a:t>Tracking Award Payments</a:t>
            </a:r>
            <a:endParaRPr/>
          </a:p>
        </p:txBody>
      </p:sp>
      <p:sp>
        <p:nvSpPr>
          <p:cNvPr id="259" name="Google Shape;259;p21"/>
          <p:cNvSpPr txBox="1">
            <a:spLocks noGrp="1"/>
          </p:cNvSpPr>
          <p:nvPr>
            <p:ph type="subTitle" idx="1"/>
          </p:nvPr>
        </p:nvSpPr>
        <p:spPr>
          <a:xfrm>
            <a:off x="7380408" y="4629234"/>
            <a:ext cx="3973386" cy="1485319"/>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p>
            <a:pPr marL="0" lvl="0" indent="0" algn="l" rtl="0">
              <a:spcBef>
                <a:spcPts val="0"/>
              </a:spcBef>
              <a:spcAft>
                <a:spcPts val="0"/>
              </a:spcAft>
              <a:buSzPts val="1800"/>
              <a:buNone/>
            </a:pPr>
            <a:endParaRPr/>
          </a:p>
          <a:p>
            <a:pPr marL="0" lvl="0" indent="0" algn="l" rtl="0">
              <a:spcBef>
                <a:spcPts val="960"/>
              </a:spcBef>
              <a:spcAft>
                <a:spcPts val="0"/>
              </a:spcAft>
              <a:buSzPts val="1800"/>
              <a:buNone/>
            </a:pPr>
            <a:r>
              <a:rPr lang="en-US"/>
              <a:t>Michelle Davis</a:t>
            </a:r>
            <a:endParaRPr/>
          </a:p>
        </p:txBody>
      </p:sp>
      <p:pic>
        <p:nvPicPr>
          <p:cNvPr id="260" name="Google Shape;260;p21" descr="A pile of money&#10;&#10;Description automatically generated with low confidence"/>
          <p:cNvPicPr preferRelativeResize="0"/>
          <p:nvPr/>
        </p:nvPicPr>
        <p:blipFill rotWithShape="1">
          <a:blip r:embed="rId3">
            <a:alphaModFix/>
          </a:blip>
          <a:srcRect l="1154" r="2487" b="1"/>
          <a:stretch/>
        </p:blipFill>
        <p:spPr>
          <a:xfrm>
            <a:off x="20" y="10"/>
            <a:ext cx="6992881" cy="68579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4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2"/>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Where can I see award payments?</a:t>
            </a:r>
            <a:endParaRPr/>
          </a:p>
        </p:txBody>
      </p:sp>
      <p:sp>
        <p:nvSpPr>
          <p:cNvPr id="266" name="Google Shape;266;p22"/>
          <p:cNvSpPr txBox="1">
            <a:spLocks noGrp="1"/>
          </p:cNvSpPr>
          <p:nvPr>
            <p:ph type="body" idx="1"/>
          </p:nvPr>
        </p:nvSpPr>
        <p:spPr>
          <a:xfrm>
            <a:off x="818712" y="2222287"/>
            <a:ext cx="10554574" cy="3911385"/>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fontScale="92500" lnSpcReduction="20000"/>
          </a:bodyPr>
          <a:lstStyle/>
          <a:p>
            <a:pPr lvl="0" indent="-457200" algn="l" rtl="0">
              <a:spcBef>
                <a:spcPts val="0"/>
              </a:spcBef>
              <a:spcAft>
                <a:spcPts val="0"/>
              </a:spcAft>
              <a:buSzPct val="100000"/>
              <a:buFont typeface="Wingdings" panose="05000000000000000000" pitchFamily="2" charset="2"/>
              <a:buChar char="q"/>
            </a:pPr>
            <a:r>
              <a:rPr lang="en-US" sz="2600" dirty="0"/>
              <a:t>Payments received are viewable in </a:t>
            </a:r>
            <a:r>
              <a:rPr lang="en-US" sz="2600" b="1" dirty="0"/>
              <a:t>Grant Tracker </a:t>
            </a:r>
            <a:endParaRPr dirty="0"/>
          </a:p>
          <a:p>
            <a:pPr lvl="1" indent="-457200" algn="l" rtl="0">
              <a:spcBef>
                <a:spcPts val="1042"/>
              </a:spcBef>
              <a:spcAft>
                <a:spcPts val="0"/>
              </a:spcAft>
              <a:buSzPct val="100000"/>
              <a:buFont typeface="Wingdings" panose="05000000000000000000" pitchFamily="2" charset="2"/>
              <a:buChar char="q"/>
            </a:pPr>
            <a:r>
              <a:rPr lang="en-US" sz="2600" dirty="0"/>
              <a:t>With the exception of FOP 11 budgets (where award/revenue increases based on payments received), payment information is not available in MyFD</a:t>
            </a:r>
            <a:endParaRPr dirty="0"/>
          </a:p>
          <a:p>
            <a:pPr marL="342900" lvl="0" indent="-245745" algn="l" rtl="0">
              <a:spcBef>
                <a:spcPts val="906"/>
              </a:spcBef>
              <a:spcAft>
                <a:spcPts val="0"/>
              </a:spcAft>
              <a:buSzPct val="100000"/>
              <a:buNone/>
            </a:pPr>
            <a:endParaRPr dirty="0"/>
          </a:p>
          <a:p>
            <a:pPr marL="342900" lvl="0" indent="-245745" algn="l" rtl="0">
              <a:spcBef>
                <a:spcPts val="906"/>
              </a:spcBef>
              <a:spcAft>
                <a:spcPts val="0"/>
              </a:spcAft>
              <a:buSzPct val="100000"/>
              <a:buNone/>
            </a:pPr>
            <a:endParaRPr dirty="0"/>
          </a:p>
          <a:p>
            <a:pPr marL="342900" lvl="0" indent="-245745" algn="l" rtl="0">
              <a:spcBef>
                <a:spcPts val="906"/>
              </a:spcBef>
              <a:spcAft>
                <a:spcPts val="0"/>
              </a:spcAft>
              <a:buSzPct val="100000"/>
              <a:buNone/>
            </a:pPr>
            <a:endParaRPr dirty="0"/>
          </a:p>
          <a:p>
            <a:pPr marL="0" lvl="0" indent="0" algn="l" rtl="0">
              <a:spcBef>
                <a:spcPts val="906"/>
              </a:spcBef>
              <a:spcAft>
                <a:spcPts val="0"/>
              </a:spcAft>
              <a:buSzPct val="100000"/>
              <a:buNone/>
            </a:pPr>
            <a:endParaRPr dirty="0"/>
          </a:p>
          <a:p>
            <a:pPr marL="342900" lvl="0" indent="-213359" algn="l" rtl="0">
              <a:spcBef>
                <a:spcPts val="1008"/>
              </a:spcBef>
              <a:spcAft>
                <a:spcPts val="0"/>
              </a:spcAft>
              <a:buSzPct val="100000"/>
              <a:buNone/>
            </a:pPr>
            <a:endParaRPr sz="2400" b="1" dirty="0"/>
          </a:p>
          <a:p>
            <a:pPr marL="342900" lvl="0" indent="-342900" algn="l" rtl="0">
              <a:spcBef>
                <a:spcPts val="1008"/>
              </a:spcBef>
              <a:spcAft>
                <a:spcPts val="0"/>
              </a:spcAft>
              <a:buSzPct val="100000"/>
              <a:buFont typeface="Wingdings" panose="05000000000000000000" pitchFamily="2" charset="2"/>
              <a:buChar char="q"/>
            </a:pPr>
            <a:r>
              <a:rPr lang="en-US" sz="2400" b="1" dirty="0"/>
              <a:t>Financial Information section: </a:t>
            </a:r>
            <a:r>
              <a:rPr lang="en-US" sz="2400" dirty="0"/>
              <a:t>quick overview of total received to date under “Receipt”</a:t>
            </a:r>
            <a:endParaRPr dirty="0"/>
          </a:p>
        </p:txBody>
      </p:sp>
      <p:pic>
        <p:nvPicPr>
          <p:cNvPr id="267" name="Google Shape;267;p22" descr="Graphical user interface, application&#10;&#10;Description automatically generated"/>
          <p:cNvPicPr preferRelativeResize="0"/>
          <p:nvPr/>
        </p:nvPicPr>
        <p:blipFill rotWithShape="1">
          <a:blip r:embed="rId3">
            <a:alphaModFix/>
          </a:blip>
          <a:srcRect/>
          <a:stretch/>
        </p:blipFill>
        <p:spPr>
          <a:xfrm>
            <a:off x="587360" y="3779470"/>
            <a:ext cx="11202213" cy="1459044"/>
          </a:xfrm>
          <a:prstGeom prst="rect">
            <a:avLst/>
          </a:prstGeom>
          <a:noFill/>
          <a:ln>
            <a:noFill/>
          </a:ln>
        </p:spPr>
      </p:pic>
      <p:sp>
        <p:nvSpPr>
          <p:cNvPr id="268" name="Google Shape;268;p22"/>
          <p:cNvSpPr/>
          <p:nvPr/>
        </p:nvSpPr>
        <p:spPr>
          <a:xfrm>
            <a:off x="10580241" y="4668021"/>
            <a:ext cx="581025" cy="477083"/>
          </a:xfrm>
          <a:prstGeom prst="rect">
            <a:avLst/>
          </a:prstGeom>
          <a:solidFill>
            <a:schemeClr val="accent1">
              <a:alpha val="24705"/>
            </a:schemeClr>
          </a:solidFill>
          <a:ln w="15875" cap="rnd" cmpd="sng">
            <a:solidFill>
              <a:srgbClr val="6148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Where can I see award payments? (cont’d)</a:t>
            </a:r>
            <a:endParaRPr/>
          </a:p>
        </p:txBody>
      </p:sp>
      <p:sp>
        <p:nvSpPr>
          <p:cNvPr id="274" name="Google Shape;274;p23"/>
          <p:cNvSpPr txBox="1">
            <a:spLocks noGrp="1"/>
          </p:cNvSpPr>
          <p:nvPr>
            <p:ph type="body" idx="1"/>
          </p:nvPr>
        </p:nvSpPr>
        <p:spPr>
          <a:xfrm>
            <a:off x="604467" y="2562755"/>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228600" algn="l" rtl="0">
              <a:spcBef>
                <a:spcPts val="0"/>
              </a:spcBef>
              <a:spcAft>
                <a:spcPts val="0"/>
              </a:spcAft>
              <a:buSzPts val="1800"/>
              <a:buNone/>
            </a:pPr>
            <a:endParaRPr b="1" dirty="0"/>
          </a:p>
          <a:p>
            <a:pPr marL="342900" lvl="0" indent="-342900" algn="l" rtl="0">
              <a:spcBef>
                <a:spcPts val="1080"/>
              </a:spcBef>
              <a:spcAft>
                <a:spcPts val="0"/>
              </a:spcAft>
              <a:buSzPts val="2400"/>
              <a:buFont typeface="Wingdings" panose="05000000000000000000" pitchFamily="2" charset="2"/>
              <a:buChar char="q"/>
            </a:pPr>
            <a:r>
              <a:rPr lang="en-US" sz="2400" b="1" dirty="0"/>
              <a:t>Receipts section: </a:t>
            </a:r>
            <a:r>
              <a:rPr lang="en-US" sz="2400" dirty="0"/>
              <a:t>comprehensive overview of individual payments</a:t>
            </a:r>
            <a:endParaRPr dirty="0"/>
          </a:p>
          <a:p>
            <a:pPr marL="0" lvl="0" indent="0" algn="l" rtl="0">
              <a:spcBef>
                <a:spcPts val="960"/>
              </a:spcBef>
              <a:spcAft>
                <a:spcPts val="0"/>
              </a:spcAft>
              <a:buSzPts val="1800"/>
              <a:buNone/>
            </a:pPr>
            <a:endParaRPr dirty="0"/>
          </a:p>
        </p:txBody>
      </p:sp>
      <p:pic>
        <p:nvPicPr>
          <p:cNvPr id="275" name="Google Shape;275;p23" descr="Graphical user interface&#10;&#10;Description automatically generated"/>
          <p:cNvPicPr preferRelativeResize="0"/>
          <p:nvPr/>
        </p:nvPicPr>
        <p:blipFill rotWithShape="1">
          <a:blip r:embed="rId3">
            <a:alphaModFix/>
          </a:blip>
          <a:srcRect/>
          <a:stretch/>
        </p:blipFill>
        <p:spPr>
          <a:xfrm>
            <a:off x="507191" y="2475207"/>
            <a:ext cx="11374132" cy="1616586"/>
          </a:xfrm>
          <a:prstGeom prst="rect">
            <a:avLst/>
          </a:prstGeom>
          <a:noFill/>
          <a:ln>
            <a:noFill/>
          </a:ln>
        </p:spPr>
      </p:pic>
      <p:sp>
        <p:nvSpPr>
          <p:cNvPr id="276" name="Google Shape;276;p23"/>
          <p:cNvSpPr/>
          <p:nvPr/>
        </p:nvSpPr>
        <p:spPr>
          <a:xfrm>
            <a:off x="5462654" y="2812408"/>
            <a:ext cx="838200" cy="1233184"/>
          </a:xfrm>
          <a:prstGeom prst="rect">
            <a:avLst/>
          </a:prstGeom>
          <a:solidFill>
            <a:schemeClr val="accent1">
              <a:alpha val="24705"/>
            </a:schemeClr>
          </a:solidFill>
          <a:ln w="15875" cap="rnd" cmpd="sng">
            <a:solidFill>
              <a:srgbClr val="6148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Paid and unpaid invoices</a:t>
            </a:r>
            <a:endParaRPr/>
          </a:p>
        </p:txBody>
      </p:sp>
      <p:sp>
        <p:nvSpPr>
          <p:cNvPr id="282" name="Google Shape;282;p24"/>
          <p:cNvSpPr txBox="1">
            <a:spLocks noGrp="1"/>
          </p:cNvSpPr>
          <p:nvPr>
            <p:ph type="body" idx="1"/>
          </p:nvPr>
        </p:nvSpPr>
        <p:spPr>
          <a:xfrm>
            <a:off x="612151" y="2198451"/>
            <a:ext cx="10554574" cy="4387175"/>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fontScale="70000" lnSpcReduction="20000"/>
          </a:bodyPr>
          <a:lstStyle/>
          <a:p>
            <a:pPr marL="342900" lvl="0" indent="-262890" algn="l" rtl="0">
              <a:spcBef>
                <a:spcPts val="0"/>
              </a:spcBef>
              <a:spcAft>
                <a:spcPts val="0"/>
              </a:spcAft>
              <a:buSzPct val="100000"/>
              <a:buNone/>
            </a:pPr>
            <a:endParaRPr dirty="0"/>
          </a:p>
          <a:p>
            <a:pPr lvl="0" indent="-457200" algn="l" rtl="0">
              <a:spcBef>
                <a:spcPts val="964"/>
              </a:spcBef>
              <a:spcAft>
                <a:spcPts val="0"/>
              </a:spcAft>
              <a:buSzPct val="100000"/>
              <a:buFont typeface="Wingdings" panose="05000000000000000000" pitchFamily="2" charset="2"/>
              <a:buChar char="q"/>
            </a:pPr>
            <a:r>
              <a:rPr lang="en-US" sz="2600" dirty="0"/>
              <a:t>Determine which invoices have or haven’t been paid under the </a:t>
            </a:r>
            <a:r>
              <a:rPr lang="en-US" sz="2600" b="1" dirty="0"/>
              <a:t>Invoices section</a:t>
            </a:r>
            <a:r>
              <a:rPr lang="en-US" sz="2600" dirty="0"/>
              <a:t>:</a:t>
            </a:r>
            <a:endParaRPr dirty="0"/>
          </a:p>
          <a:p>
            <a:pPr marL="342900" lvl="0" indent="-240665" algn="l" rtl="0">
              <a:spcBef>
                <a:spcPts val="922"/>
              </a:spcBef>
              <a:spcAft>
                <a:spcPts val="0"/>
              </a:spcAft>
              <a:buSzPct val="100000"/>
              <a:buNone/>
            </a:pPr>
            <a:endParaRPr sz="2300" dirty="0"/>
          </a:p>
          <a:p>
            <a:pPr marL="342900" lvl="0" indent="-262890" algn="l" rtl="0">
              <a:spcBef>
                <a:spcPts val="852"/>
              </a:spcBef>
              <a:spcAft>
                <a:spcPts val="0"/>
              </a:spcAft>
              <a:buSzPct val="100000"/>
              <a:buNone/>
            </a:pPr>
            <a:endParaRPr dirty="0"/>
          </a:p>
          <a:p>
            <a:pPr marL="342900" lvl="0" indent="-262890" algn="l" rtl="0">
              <a:spcBef>
                <a:spcPts val="852"/>
              </a:spcBef>
              <a:spcAft>
                <a:spcPts val="0"/>
              </a:spcAft>
              <a:buSzPct val="100000"/>
              <a:buNone/>
            </a:pPr>
            <a:endParaRPr dirty="0"/>
          </a:p>
          <a:p>
            <a:pPr marL="342900" lvl="0" indent="-262890" algn="l" rtl="0">
              <a:spcBef>
                <a:spcPts val="852"/>
              </a:spcBef>
              <a:spcAft>
                <a:spcPts val="0"/>
              </a:spcAft>
              <a:buSzPct val="100000"/>
              <a:buNone/>
            </a:pPr>
            <a:endParaRPr dirty="0"/>
          </a:p>
          <a:p>
            <a:pPr marL="342900" lvl="0" indent="-262890" algn="l" rtl="0">
              <a:spcBef>
                <a:spcPts val="852"/>
              </a:spcBef>
              <a:spcAft>
                <a:spcPts val="0"/>
              </a:spcAft>
              <a:buSzPct val="100000"/>
              <a:buNone/>
            </a:pPr>
            <a:endParaRPr dirty="0"/>
          </a:p>
          <a:p>
            <a:pPr marL="342900" lvl="0" indent="-342900" algn="l" rtl="0">
              <a:spcBef>
                <a:spcPts val="852"/>
              </a:spcBef>
              <a:spcAft>
                <a:spcPts val="0"/>
              </a:spcAft>
              <a:buSzPct val="100000"/>
              <a:buChar char="🞆"/>
            </a:pPr>
            <a:r>
              <a:rPr lang="en-US" b="1" dirty="0"/>
              <a:t>Open Amount:</a:t>
            </a:r>
            <a:endParaRPr dirty="0"/>
          </a:p>
          <a:p>
            <a:pPr marL="742950" lvl="1" indent="-214630" algn="l" rtl="0">
              <a:spcBef>
                <a:spcPts val="824"/>
              </a:spcBef>
              <a:spcAft>
                <a:spcPts val="0"/>
              </a:spcAft>
              <a:buSzPct val="100000"/>
              <a:buNone/>
            </a:pPr>
            <a:endParaRPr dirty="0"/>
          </a:p>
          <a:p>
            <a:pPr marL="742950" lvl="1" indent="-201294" algn="l" rtl="0">
              <a:spcBef>
                <a:spcPts val="866"/>
              </a:spcBef>
              <a:spcAft>
                <a:spcPts val="0"/>
              </a:spcAft>
              <a:buSzPct val="100000"/>
              <a:buNone/>
            </a:pPr>
            <a:endParaRPr sz="1900" dirty="0"/>
          </a:p>
          <a:p>
            <a:pPr marL="742950" lvl="1" indent="-201294" algn="l" rtl="0">
              <a:spcBef>
                <a:spcPts val="866"/>
              </a:spcBef>
              <a:spcAft>
                <a:spcPts val="0"/>
              </a:spcAft>
              <a:buSzPct val="100000"/>
              <a:buNone/>
            </a:pPr>
            <a:endParaRPr sz="1900" dirty="0"/>
          </a:p>
          <a:p>
            <a:pPr marL="742950" lvl="1" indent="-201294" algn="l" rtl="0">
              <a:spcBef>
                <a:spcPts val="866"/>
              </a:spcBef>
              <a:spcAft>
                <a:spcPts val="0"/>
              </a:spcAft>
              <a:buSzPct val="100000"/>
              <a:buNone/>
            </a:pPr>
            <a:endParaRPr sz="1900" dirty="0"/>
          </a:p>
          <a:p>
            <a:pPr lvl="1" indent="-457200" algn="l" rtl="0">
              <a:spcBef>
                <a:spcPts val="964"/>
              </a:spcBef>
              <a:spcAft>
                <a:spcPts val="0"/>
              </a:spcAft>
              <a:buSzPct val="100000"/>
              <a:buFont typeface="Wingdings" panose="05000000000000000000" pitchFamily="2" charset="2"/>
              <a:buChar char="q"/>
            </a:pPr>
            <a:r>
              <a:rPr lang="en-US" sz="2600" dirty="0"/>
              <a:t>Indicates the total unpaid against the invoice</a:t>
            </a:r>
            <a:endParaRPr dirty="0"/>
          </a:p>
          <a:p>
            <a:pPr lvl="2" indent="-457200" algn="l" rtl="0">
              <a:spcBef>
                <a:spcPts val="964"/>
              </a:spcBef>
              <a:spcAft>
                <a:spcPts val="0"/>
              </a:spcAft>
              <a:buSzPct val="100000"/>
              <a:buFont typeface="Wingdings" panose="05000000000000000000" pitchFamily="2" charset="2"/>
              <a:buChar char="q"/>
            </a:pPr>
            <a:r>
              <a:rPr lang="en-US" sz="2600" dirty="0"/>
              <a:t>If $0, it means the invoice has been paid in full</a:t>
            </a:r>
            <a:endParaRPr dirty="0"/>
          </a:p>
          <a:p>
            <a:pPr marL="914400" lvl="2" indent="0" algn="l" rtl="0">
              <a:spcBef>
                <a:spcPts val="796"/>
              </a:spcBef>
              <a:spcAft>
                <a:spcPts val="0"/>
              </a:spcAft>
              <a:buSzPct val="100000"/>
              <a:buNone/>
            </a:pPr>
            <a:endParaRPr dirty="0"/>
          </a:p>
          <a:p>
            <a:pPr marL="342900" lvl="0" indent="-262890" algn="l" rtl="0">
              <a:spcBef>
                <a:spcPts val="852"/>
              </a:spcBef>
              <a:spcAft>
                <a:spcPts val="0"/>
              </a:spcAft>
              <a:buSzPct val="100000"/>
              <a:buNone/>
            </a:pPr>
            <a:endParaRPr dirty="0"/>
          </a:p>
          <a:p>
            <a:pPr marL="342900" lvl="0" indent="-262890" algn="l" rtl="0">
              <a:spcBef>
                <a:spcPts val="852"/>
              </a:spcBef>
              <a:spcAft>
                <a:spcPts val="0"/>
              </a:spcAft>
              <a:buSzPct val="100000"/>
              <a:buNone/>
            </a:pPr>
            <a:endParaRPr dirty="0"/>
          </a:p>
        </p:txBody>
      </p:sp>
      <p:pic>
        <p:nvPicPr>
          <p:cNvPr id="283" name="Google Shape;283;p24" descr="Graphical user interface&#10;&#10;Description automatically generated"/>
          <p:cNvPicPr preferRelativeResize="0"/>
          <p:nvPr/>
        </p:nvPicPr>
        <p:blipFill rotWithShape="1">
          <a:blip r:embed="rId3">
            <a:alphaModFix/>
          </a:blip>
          <a:srcRect/>
          <a:stretch/>
        </p:blipFill>
        <p:spPr>
          <a:xfrm>
            <a:off x="524602" y="2774575"/>
            <a:ext cx="11142794" cy="2330891"/>
          </a:xfrm>
          <a:prstGeom prst="rect">
            <a:avLst/>
          </a:prstGeom>
          <a:noFill/>
          <a:ln>
            <a:noFill/>
          </a:ln>
        </p:spPr>
      </p:pic>
      <p:sp>
        <p:nvSpPr>
          <p:cNvPr id="284" name="Google Shape;284;p24"/>
          <p:cNvSpPr/>
          <p:nvPr/>
        </p:nvSpPr>
        <p:spPr>
          <a:xfrm>
            <a:off x="6801053" y="3095548"/>
            <a:ext cx="762000" cy="1949758"/>
          </a:xfrm>
          <a:prstGeom prst="rect">
            <a:avLst/>
          </a:prstGeom>
          <a:solidFill>
            <a:schemeClr val="accent1">
              <a:alpha val="24705"/>
            </a:schemeClr>
          </a:solidFill>
          <a:ln w="15875" cap="rnd" cmpd="sng">
            <a:solidFill>
              <a:srgbClr val="6148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5"/>
          <p:cNvSpPr txBox="1">
            <a:spLocks noGrp="1"/>
          </p:cNvSpPr>
          <p:nvPr>
            <p:ph type="title"/>
          </p:nvPr>
        </p:nvSpPr>
        <p:spPr>
          <a:xfrm>
            <a:off x="574881" y="95331"/>
            <a:ext cx="4818888" cy="148132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Missing payments?</a:t>
            </a:r>
            <a:endParaRPr/>
          </a:p>
        </p:txBody>
      </p:sp>
      <p:sp>
        <p:nvSpPr>
          <p:cNvPr id="290" name="Google Shape;290;p25"/>
          <p:cNvSpPr txBox="1">
            <a:spLocks noGrp="1"/>
          </p:cNvSpPr>
          <p:nvPr>
            <p:ph type="body" idx="1"/>
          </p:nvPr>
        </p:nvSpPr>
        <p:spPr>
          <a:xfrm>
            <a:off x="630936" y="2679192"/>
            <a:ext cx="6341364" cy="352958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100000"/>
              <a:buFont typeface="Wingdings" panose="05000000000000000000" pitchFamily="2" charset="2"/>
              <a:buChar char="q"/>
            </a:pPr>
            <a:r>
              <a:rPr lang="en-US" sz="1800" dirty="0"/>
              <a:t>Our standard payment terms are </a:t>
            </a:r>
            <a:r>
              <a:rPr lang="en-US" sz="1800" b="1" dirty="0"/>
              <a:t>NET 30</a:t>
            </a:r>
            <a:endParaRPr dirty="0"/>
          </a:p>
          <a:p>
            <a:pPr marL="342900" lvl="0" indent="-342900" algn="l" rtl="0">
              <a:spcBef>
                <a:spcPts val="933"/>
              </a:spcBef>
              <a:spcAft>
                <a:spcPts val="0"/>
              </a:spcAft>
              <a:buSzPct val="100000"/>
              <a:buFont typeface="Wingdings" panose="05000000000000000000" pitchFamily="2" charset="2"/>
              <a:buChar char="q"/>
            </a:pPr>
            <a:r>
              <a:rPr lang="en-US" sz="1800" dirty="0"/>
              <a:t>Our Aged and Receivables team will follow up with the sponsor regarding unpaid invoices if payments aren’t received in a timely manner:</a:t>
            </a:r>
            <a:endParaRPr dirty="0"/>
          </a:p>
          <a:p>
            <a:pPr marL="742950" lvl="1" indent="-285781" algn="l" rtl="0">
              <a:spcBef>
                <a:spcPts val="877"/>
              </a:spcBef>
              <a:spcAft>
                <a:spcPts val="0"/>
              </a:spcAft>
              <a:buSzPct val="100000"/>
              <a:buFont typeface="Wingdings" panose="05000000000000000000" pitchFamily="2" charset="2"/>
              <a:buChar char="q"/>
            </a:pPr>
            <a:r>
              <a:rPr lang="en-US" sz="1500" dirty="0"/>
              <a:t>&gt;31 days past due: age notification emailed to sponsor </a:t>
            </a:r>
            <a:endParaRPr dirty="0"/>
          </a:p>
          <a:p>
            <a:pPr marL="742950" lvl="1" indent="-285781" algn="l" rtl="0">
              <a:spcBef>
                <a:spcPts val="877"/>
              </a:spcBef>
              <a:spcAft>
                <a:spcPts val="0"/>
              </a:spcAft>
              <a:buSzPct val="100000"/>
              <a:buFont typeface="Wingdings" panose="05000000000000000000" pitchFamily="2" charset="2"/>
              <a:buChar char="q"/>
            </a:pPr>
            <a:r>
              <a:rPr lang="en-US" sz="1500" dirty="0"/>
              <a:t>&gt;65 days past due: age notification emailed to sponsor </a:t>
            </a:r>
            <a:endParaRPr dirty="0"/>
          </a:p>
          <a:p>
            <a:pPr marL="742950" lvl="1" indent="-285781" algn="l" rtl="0">
              <a:spcBef>
                <a:spcPts val="877"/>
              </a:spcBef>
              <a:spcAft>
                <a:spcPts val="0"/>
              </a:spcAft>
              <a:buSzPct val="100000"/>
              <a:buFont typeface="Wingdings" panose="05000000000000000000" pitchFamily="2" charset="2"/>
              <a:buChar char="q"/>
            </a:pPr>
            <a:r>
              <a:rPr lang="en-US" sz="1500" dirty="0"/>
              <a:t>&gt;90 days past due: age notification emailed to sponsor every week until payment is resolved</a:t>
            </a:r>
            <a:endParaRPr dirty="0"/>
          </a:p>
          <a:p>
            <a:pPr marL="342900" lvl="0" indent="-342900" algn="l" rtl="0">
              <a:spcBef>
                <a:spcPts val="933"/>
              </a:spcBef>
              <a:spcAft>
                <a:spcPts val="0"/>
              </a:spcAft>
              <a:buSzPct val="100000"/>
              <a:buFont typeface="Wingdings" panose="05000000000000000000" pitchFamily="2" charset="2"/>
              <a:buChar char="q"/>
            </a:pPr>
            <a:r>
              <a:rPr lang="en-US" sz="1800" b="1" dirty="0"/>
              <a:t>If invoices are submitted by the department instead of GCA</a:t>
            </a:r>
            <a:r>
              <a:rPr lang="en-US" sz="1800" dirty="0"/>
              <a:t>, our Invoicing team will send you a Grant Tracker note when they see multiple unpaid invoices, just to ensure that they’ve been submitted</a:t>
            </a:r>
            <a:endParaRPr dirty="0"/>
          </a:p>
          <a:p>
            <a:pPr marL="342900" lvl="0" indent="-254825" algn="l" rtl="0">
              <a:spcBef>
                <a:spcPts val="877"/>
              </a:spcBef>
              <a:spcAft>
                <a:spcPts val="0"/>
              </a:spcAft>
              <a:buSzPct val="100000"/>
              <a:buNone/>
            </a:pPr>
            <a:endParaRPr sz="1500" dirty="0"/>
          </a:p>
        </p:txBody>
      </p:sp>
      <p:pic>
        <p:nvPicPr>
          <p:cNvPr id="291" name="Google Shape;291;p25" descr="Icon&#10;&#10;Description automatically generated"/>
          <p:cNvPicPr preferRelativeResize="0"/>
          <p:nvPr/>
        </p:nvPicPr>
        <p:blipFill rotWithShape="1">
          <a:blip r:embed="rId3">
            <a:alphaModFix/>
          </a:blip>
          <a:srcRect r="615"/>
          <a:stretch/>
        </p:blipFill>
        <p:spPr>
          <a:xfrm>
            <a:off x="6798232" y="640080"/>
            <a:ext cx="4060599" cy="55778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title"/>
          </p:nvPr>
        </p:nvSpPr>
        <p:spPr>
          <a:xfrm>
            <a:off x="643467" y="321734"/>
            <a:ext cx="6901193" cy="1135737"/>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Locating payments!</a:t>
            </a:r>
            <a:endParaRPr/>
          </a:p>
        </p:txBody>
      </p:sp>
      <p:sp>
        <p:nvSpPr>
          <p:cNvPr id="297" name="Google Shape;297;p26"/>
          <p:cNvSpPr txBox="1">
            <a:spLocks noGrp="1"/>
          </p:cNvSpPr>
          <p:nvPr>
            <p:ph type="body" idx="1"/>
          </p:nvPr>
        </p:nvSpPr>
        <p:spPr>
          <a:xfrm>
            <a:off x="643468" y="1782981"/>
            <a:ext cx="6901193" cy="439398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fontScale="92500"/>
          </a:bodyPr>
          <a:lstStyle/>
          <a:p>
            <a:pPr marL="342900" lvl="0" indent="-190182" algn="l" rtl="0">
              <a:spcBef>
                <a:spcPts val="0"/>
              </a:spcBef>
              <a:spcAft>
                <a:spcPts val="0"/>
              </a:spcAft>
              <a:buSzPct val="100000"/>
              <a:buNone/>
            </a:pPr>
            <a:endParaRPr sz="2600" dirty="0"/>
          </a:p>
          <a:p>
            <a:pPr lvl="0" indent="-457200" algn="l" rtl="0">
              <a:spcBef>
                <a:spcPts val="1081"/>
              </a:spcBef>
              <a:spcAft>
                <a:spcPts val="0"/>
              </a:spcAft>
              <a:buSzPct val="100000"/>
              <a:buFont typeface="Wingdings" panose="05000000000000000000" pitchFamily="2" charset="2"/>
              <a:buChar char="q"/>
            </a:pPr>
            <a:r>
              <a:rPr lang="en-US" sz="2600" dirty="0"/>
              <a:t>Payments we receive might not be identified right away if they don’t include clear references to the budget/award or invoice</a:t>
            </a:r>
            <a:endParaRPr dirty="0"/>
          </a:p>
          <a:p>
            <a:pPr marL="342900" lvl="0" indent="-190182" algn="l" rtl="0">
              <a:spcBef>
                <a:spcPts val="1081"/>
              </a:spcBef>
              <a:spcAft>
                <a:spcPts val="0"/>
              </a:spcAft>
              <a:buSzPct val="100000"/>
              <a:buNone/>
            </a:pPr>
            <a:endParaRPr sz="2600" dirty="0"/>
          </a:p>
          <a:p>
            <a:pPr lvl="0" indent="-457200" algn="l" rtl="0">
              <a:spcBef>
                <a:spcPts val="1081"/>
              </a:spcBef>
              <a:spcAft>
                <a:spcPts val="0"/>
              </a:spcAft>
              <a:buSzPct val="100000"/>
              <a:buFont typeface="Wingdings" panose="05000000000000000000" pitchFamily="2" charset="2"/>
              <a:buChar char="q"/>
            </a:pPr>
            <a:r>
              <a:rPr lang="en-US" sz="2600" dirty="0"/>
              <a:t>If the sponsor confirms that they’ve paid, we will work with them to determine when and how the payment was issued so we can locate the payment</a:t>
            </a:r>
            <a:endParaRPr dirty="0"/>
          </a:p>
          <a:p>
            <a:pPr marL="0" lvl="0" indent="0" algn="l" rtl="0">
              <a:spcBef>
                <a:spcPts val="951"/>
              </a:spcBef>
              <a:spcAft>
                <a:spcPts val="0"/>
              </a:spcAft>
              <a:buSzPct val="100000"/>
              <a:buNone/>
            </a:pPr>
            <a:endParaRPr sz="1900" dirty="0"/>
          </a:p>
        </p:txBody>
      </p:sp>
      <p:pic>
        <p:nvPicPr>
          <p:cNvPr id="298" name="Google Shape;298;p26"/>
          <p:cNvPicPr preferRelativeResize="0"/>
          <p:nvPr/>
        </p:nvPicPr>
        <p:blipFill rotWithShape="1">
          <a:blip r:embed="rId3">
            <a:alphaModFix/>
          </a:blip>
          <a:srcRect r="774" b="3"/>
          <a:stretch/>
        </p:blipFill>
        <p:spPr>
          <a:xfrm>
            <a:off x="7633869" y="1782981"/>
            <a:ext cx="4224755" cy="37147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Locating payments: ACH/Wire</a:t>
            </a:r>
            <a:endParaRPr/>
          </a:p>
        </p:txBody>
      </p:sp>
      <p:sp>
        <p:nvSpPr>
          <p:cNvPr id="304" name="Google Shape;304;p27"/>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2400"/>
              <a:buFont typeface="Wingdings" panose="05000000000000000000" pitchFamily="2" charset="2"/>
              <a:buChar char="q"/>
            </a:pPr>
            <a:r>
              <a:rPr lang="en-US" sz="2400" dirty="0"/>
              <a:t>One option is to review the ACH/Wire lists from Banking &amp; Accounting to see if the missing payment is listed:</a:t>
            </a:r>
            <a:endParaRPr dirty="0"/>
          </a:p>
          <a:p>
            <a:pPr marL="800100" lvl="1" algn="l" rtl="0">
              <a:spcBef>
                <a:spcPts val="1080"/>
              </a:spcBef>
              <a:spcAft>
                <a:spcPts val="0"/>
              </a:spcAft>
              <a:buSzPts val="2400"/>
              <a:buFont typeface="Wingdings" panose="05000000000000000000" pitchFamily="2" charset="2"/>
              <a:buChar char="q"/>
            </a:pPr>
            <a:r>
              <a:rPr lang="en-US" sz="2400" dirty="0"/>
              <a:t>Total Incoming ACH/Wire List (updated every business day)</a:t>
            </a:r>
            <a:endParaRPr dirty="0"/>
          </a:p>
          <a:p>
            <a:pPr marL="800100" lvl="1" algn="l" rtl="0">
              <a:spcBef>
                <a:spcPts val="1080"/>
              </a:spcBef>
              <a:spcAft>
                <a:spcPts val="0"/>
              </a:spcAft>
              <a:buSzPts val="2400"/>
              <a:buFont typeface="Wingdings" panose="05000000000000000000" pitchFamily="2" charset="2"/>
              <a:buChar char="q"/>
            </a:pPr>
            <a:r>
              <a:rPr lang="en-US" sz="2400" dirty="0"/>
              <a:t>Unclaimed ACH/Wire List (updated every 30-45 days) </a:t>
            </a:r>
            <a:endParaRPr dirty="0"/>
          </a:p>
          <a:p>
            <a:pPr marL="342900" lvl="0" indent="-342900" algn="l" rtl="0">
              <a:spcBef>
                <a:spcPts val="1080"/>
              </a:spcBef>
              <a:spcAft>
                <a:spcPts val="0"/>
              </a:spcAft>
              <a:buSzPts val="2400"/>
              <a:buFont typeface="Wingdings" panose="05000000000000000000" pitchFamily="2" charset="2"/>
              <a:buChar char="q"/>
            </a:pPr>
            <a:r>
              <a:rPr lang="en-US" sz="2400" dirty="0"/>
              <a:t>If you find your payment on one of the lists, let GCA know!</a:t>
            </a:r>
            <a:endParaRPr dirty="0"/>
          </a:p>
          <a:p>
            <a:pPr marL="800100" lvl="1" algn="l" rtl="0">
              <a:spcBef>
                <a:spcPts val="1080"/>
              </a:spcBef>
              <a:spcAft>
                <a:spcPts val="0"/>
              </a:spcAft>
              <a:buSzPts val="2400"/>
              <a:buFont typeface="Wingdings" panose="05000000000000000000" pitchFamily="2" charset="2"/>
              <a:buChar char="q"/>
            </a:pPr>
            <a:r>
              <a:rPr lang="en-US" sz="2400" dirty="0"/>
              <a:t>If it’s on the Unclaimed ACH/Wires list, email bankrec@uw.edu to obtain the sequence number first</a:t>
            </a:r>
            <a:endParaRPr dirty="0"/>
          </a:p>
          <a:p>
            <a:pPr marL="342900" lvl="0" indent="-228600" algn="l" rtl="0">
              <a:spcBef>
                <a:spcPts val="960"/>
              </a:spcBef>
              <a:spcAft>
                <a:spcPts val="0"/>
              </a:spcAft>
              <a:buSzPts val="18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8"/>
          <p:cNvSpPr txBox="1">
            <a:spLocks noGrp="1"/>
          </p:cNvSpPr>
          <p:nvPr>
            <p:ph type="title"/>
          </p:nvPr>
        </p:nvSpPr>
        <p:spPr>
          <a:xfrm>
            <a:off x="4965431" y="347166"/>
            <a:ext cx="6586491" cy="128616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Mystery payments??</a:t>
            </a:r>
            <a:endParaRPr/>
          </a:p>
        </p:txBody>
      </p:sp>
      <p:sp>
        <p:nvSpPr>
          <p:cNvPr id="310" name="Google Shape;310;p28"/>
          <p:cNvSpPr txBox="1">
            <a:spLocks noGrp="1"/>
          </p:cNvSpPr>
          <p:nvPr>
            <p:ph type="body" idx="1"/>
          </p:nvPr>
        </p:nvSpPr>
        <p:spPr>
          <a:xfrm>
            <a:off x="4965431" y="2438400"/>
            <a:ext cx="6586489" cy="3785419"/>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2000"/>
              <a:buFont typeface="Wingdings" panose="05000000000000000000" pitchFamily="2" charset="2"/>
              <a:buChar char="q"/>
            </a:pPr>
            <a:r>
              <a:rPr lang="en-US" sz="2000" dirty="0"/>
              <a:t>We also recommend reviewing the payments for your budget, particularly for FOP 11 budgets where GCA doesn’t issue the invoices</a:t>
            </a:r>
            <a:endParaRPr dirty="0"/>
          </a:p>
          <a:p>
            <a:pPr marL="342900" lvl="0" indent="-342900" algn="l" rtl="0">
              <a:spcBef>
                <a:spcPts val="1000"/>
              </a:spcBef>
              <a:spcAft>
                <a:spcPts val="0"/>
              </a:spcAft>
              <a:buSzPts val="2000"/>
              <a:buFont typeface="Wingdings" panose="05000000000000000000" pitchFamily="2" charset="2"/>
              <a:buChar char="q"/>
            </a:pPr>
            <a:r>
              <a:rPr lang="en-US" sz="2000" dirty="0"/>
              <a:t>If you don’t recognize a payment, let us know and we will research the payment further!</a:t>
            </a:r>
            <a:endParaRPr dirty="0"/>
          </a:p>
        </p:txBody>
      </p:sp>
      <p:pic>
        <p:nvPicPr>
          <p:cNvPr id="311" name="Google Shape;311;p28"/>
          <p:cNvPicPr preferRelativeResize="0"/>
          <p:nvPr/>
        </p:nvPicPr>
        <p:blipFill rotWithShape="1">
          <a:blip r:embed="rId3">
            <a:alphaModFix/>
          </a:blip>
          <a:srcRect l="14702" r="7378"/>
          <a:stretch/>
        </p:blipFill>
        <p:spPr>
          <a:xfrm>
            <a:off x="20" y="10"/>
            <a:ext cx="4635571" cy="685799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Getting payments to the right place</a:t>
            </a:r>
            <a:endParaRPr/>
          </a:p>
        </p:txBody>
      </p:sp>
      <p:sp>
        <p:nvSpPr>
          <p:cNvPr id="317" name="Google Shape;317;p29"/>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Font typeface="Wingdings" panose="05000000000000000000" pitchFamily="2" charset="2"/>
              <a:buChar char="q"/>
            </a:pPr>
            <a:r>
              <a:rPr lang="en-US" dirty="0"/>
              <a:t>To ensure that payments are received and applied to the correct budget:</a:t>
            </a:r>
            <a:endParaRPr dirty="0"/>
          </a:p>
          <a:p>
            <a:pPr marL="742950" lvl="1" indent="-285750" algn="l" rtl="0">
              <a:spcBef>
                <a:spcPts val="920"/>
              </a:spcBef>
              <a:spcAft>
                <a:spcPts val="0"/>
              </a:spcAft>
              <a:buSzPts val="1600"/>
              <a:buFont typeface="Wingdings" panose="05000000000000000000" pitchFamily="2" charset="2"/>
              <a:buChar char="q"/>
            </a:pPr>
            <a:r>
              <a:rPr lang="en-US" dirty="0"/>
              <a:t>Request sponsors to </a:t>
            </a:r>
            <a:r>
              <a:rPr lang="en-US" b="1" dirty="0"/>
              <a:t>reference the budget (or eGC1/FA) or invoice number </a:t>
            </a:r>
            <a:r>
              <a:rPr lang="en-US" dirty="0"/>
              <a:t>on the payment</a:t>
            </a:r>
            <a:endParaRPr dirty="0"/>
          </a:p>
          <a:p>
            <a:pPr marL="742950" lvl="1" indent="-285750" algn="l" rtl="0">
              <a:spcBef>
                <a:spcPts val="920"/>
              </a:spcBef>
              <a:spcAft>
                <a:spcPts val="0"/>
              </a:spcAft>
              <a:buSzPts val="1600"/>
              <a:buFont typeface="Wingdings" panose="05000000000000000000" pitchFamily="2" charset="2"/>
              <a:buChar char="q"/>
            </a:pPr>
            <a:r>
              <a:rPr lang="en-US" dirty="0"/>
              <a:t>Direct check payments to our </a:t>
            </a:r>
            <a:r>
              <a:rPr lang="en-US" b="1" dirty="0"/>
              <a:t>lockbox</a:t>
            </a:r>
            <a:r>
              <a:rPr lang="en-US" dirty="0"/>
              <a:t> for processing:</a:t>
            </a:r>
            <a:endParaRPr dirty="0"/>
          </a:p>
          <a:p>
            <a:pPr marL="457200" lvl="1" indent="0" algn="l" rtl="0">
              <a:spcBef>
                <a:spcPts val="920"/>
              </a:spcBef>
              <a:spcAft>
                <a:spcPts val="0"/>
              </a:spcAft>
              <a:buSzPts val="1600"/>
              <a:buNone/>
            </a:pPr>
            <a:r>
              <a:rPr lang="en-US" dirty="0"/>
              <a:t>	University of Washington</a:t>
            </a:r>
            <a:endParaRPr dirty="0"/>
          </a:p>
          <a:p>
            <a:pPr marL="457200" lvl="1" indent="0" algn="l" rtl="0">
              <a:spcBef>
                <a:spcPts val="920"/>
              </a:spcBef>
              <a:spcAft>
                <a:spcPts val="0"/>
              </a:spcAft>
              <a:buSzPts val="1600"/>
              <a:buNone/>
            </a:pPr>
            <a:r>
              <a:rPr lang="en-US" dirty="0"/>
              <a:t>	Grant and Contract Accounting</a:t>
            </a:r>
            <a:endParaRPr dirty="0"/>
          </a:p>
          <a:p>
            <a:pPr marL="457200" lvl="1" indent="0" algn="l" rtl="0">
              <a:spcBef>
                <a:spcPts val="920"/>
              </a:spcBef>
              <a:spcAft>
                <a:spcPts val="0"/>
              </a:spcAft>
              <a:buSzPts val="1600"/>
              <a:buNone/>
            </a:pPr>
            <a:r>
              <a:rPr lang="en-US" dirty="0"/>
              <a:t>	12455 Collections Drive</a:t>
            </a:r>
            <a:endParaRPr dirty="0"/>
          </a:p>
          <a:p>
            <a:pPr marL="457200" lvl="1" indent="0" algn="l" rtl="0">
              <a:spcBef>
                <a:spcPts val="920"/>
              </a:spcBef>
              <a:spcAft>
                <a:spcPts val="0"/>
              </a:spcAft>
              <a:buSzPts val="1600"/>
              <a:buNone/>
            </a:pPr>
            <a:r>
              <a:rPr lang="en-US" dirty="0"/>
              <a:t>	Chicago, IL 60693-0001</a:t>
            </a:r>
            <a:endParaRPr dirty="0"/>
          </a:p>
          <a:p>
            <a:pPr marL="342900" lvl="0" indent="-228600" algn="l" rtl="0">
              <a:spcBef>
                <a:spcPts val="960"/>
              </a:spcBef>
              <a:spcAft>
                <a:spcPts val="0"/>
              </a:spcAft>
              <a:buSzPts val="1800"/>
              <a:buNone/>
            </a:pPr>
            <a:endParaRPr dirty="0"/>
          </a:p>
        </p:txBody>
      </p:sp>
      <p:pic>
        <p:nvPicPr>
          <p:cNvPr id="318" name="Google Shape;318;p29"/>
          <p:cNvPicPr preferRelativeResize="0"/>
          <p:nvPr/>
        </p:nvPicPr>
        <p:blipFill rotWithShape="1">
          <a:blip r:embed="rId3">
            <a:alphaModFix/>
          </a:blip>
          <a:srcRect/>
          <a:stretch/>
        </p:blipFill>
        <p:spPr>
          <a:xfrm>
            <a:off x="8402433" y="3581399"/>
            <a:ext cx="3447585" cy="30238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a:t>Welcome!</a:t>
            </a:r>
            <a:endParaRPr/>
          </a:p>
        </p:txBody>
      </p:sp>
      <p:grpSp>
        <p:nvGrpSpPr>
          <p:cNvPr id="132" name="Google Shape;132;p3"/>
          <p:cNvGrpSpPr/>
          <p:nvPr/>
        </p:nvGrpSpPr>
        <p:grpSpPr>
          <a:xfrm>
            <a:off x="1202598" y="2639205"/>
            <a:ext cx="9786801" cy="3198760"/>
            <a:chOff x="383886" y="416918"/>
            <a:chExt cx="9786801" cy="3198760"/>
          </a:xfrm>
        </p:grpSpPr>
        <p:sp>
          <p:nvSpPr>
            <p:cNvPr id="133" name="Google Shape;133;p3"/>
            <p:cNvSpPr/>
            <p:nvPr/>
          </p:nvSpPr>
          <p:spPr>
            <a:xfrm>
              <a:off x="1179824" y="416918"/>
              <a:ext cx="1302444" cy="130244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83886" y="2199585"/>
              <a:ext cx="2894321" cy="14160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383886" y="2199585"/>
              <a:ext cx="2894321" cy="141609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Century Gothic"/>
                <a:buNone/>
              </a:pPr>
              <a:r>
                <a:rPr lang="en-US" sz="1800" b="0" i="0" u="none" strike="noStrike" cap="none">
                  <a:solidFill>
                    <a:schemeClr val="lt1"/>
                  </a:solidFill>
                  <a:latin typeface="Century Gothic"/>
                  <a:ea typeface="Century Gothic"/>
                  <a:cs typeface="Century Gothic"/>
                  <a:sym typeface="Century Gothic"/>
                </a:rPr>
                <a:t>We have prepared material for the entire hour</a:t>
              </a:r>
              <a:endParaRPr/>
            </a:p>
          </p:txBody>
        </p:sp>
        <p:sp>
          <p:nvSpPr>
            <p:cNvPr id="136" name="Google Shape;136;p3"/>
            <p:cNvSpPr/>
            <p:nvPr/>
          </p:nvSpPr>
          <p:spPr>
            <a:xfrm>
              <a:off x="4626064" y="416918"/>
              <a:ext cx="1302444" cy="130244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784714" y="2199585"/>
              <a:ext cx="2985145" cy="14160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3784714" y="2199585"/>
              <a:ext cx="2985145" cy="141609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Century Gothic"/>
                <a:buNone/>
              </a:pPr>
              <a:r>
                <a:rPr lang="en-US" sz="1800" b="0" i="0" u="none" strike="noStrike" cap="none">
                  <a:solidFill>
                    <a:schemeClr val="lt1"/>
                  </a:solidFill>
                  <a:latin typeface="Century Gothic"/>
                  <a:ea typeface="Century Gothic"/>
                  <a:cs typeface="Century Gothic"/>
                  <a:sym typeface="Century Gothic"/>
                </a:rPr>
                <a:t>Please ask us questions using the Chat feature in Zoom. We will pause after each segment to answer them</a:t>
              </a:r>
              <a:endParaRPr/>
            </a:p>
          </p:txBody>
        </p:sp>
        <p:sp>
          <p:nvSpPr>
            <p:cNvPr id="139" name="Google Shape;139;p3"/>
            <p:cNvSpPr/>
            <p:nvPr/>
          </p:nvSpPr>
          <p:spPr>
            <a:xfrm>
              <a:off x="8072304" y="416918"/>
              <a:ext cx="1302444" cy="130244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276366" y="2199585"/>
              <a:ext cx="2894321" cy="14160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7276366" y="2199585"/>
              <a:ext cx="2894321" cy="141609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Century Gothic"/>
                <a:buNone/>
              </a:pPr>
              <a:r>
                <a:rPr lang="en-US" sz="1800" b="0" i="0" u="none" strike="noStrike" cap="none">
                  <a:solidFill>
                    <a:schemeClr val="lt1"/>
                  </a:solidFill>
                  <a:latin typeface="Century Gothic"/>
                  <a:ea typeface="Century Gothic"/>
                  <a:cs typeface="Century Gothic"/>
                  <a:sym typeface="Century Gothic"/>
                </a:rPr>
                <a:t>We want you to be engaged. This meeting is for you</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0"/>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Additional Resources</a:t>
            </a:r>
            <a:endParaRPr/>
          </a:p>
        </p:txBody>
      </p:sp>
      <p:sp>
        <p:nvSpPr>
          <p:cNvPr id="324" name="Google Shape;324;p30"/>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Font typeface="Wingdings" panose="05000000000000000000" pitchFamily="2" charset="2"/>
              <a:buChar char="q"/>
            </a:pPr>
            <a:r>
              <a:rPr lang="en-US" b="1" dirty="0"/>
              <a:t>Subscribe to Total Incoming ACH/Wire List (Daily): </a:t>
            </a:r>
            <a:r>
              <a:rPr lang="en-US" u="sng" dirty="0">
                <a:solidFill>
                  <a:schemeClr val="hlink"/>
                </a:solidFill>
                <a:hlinkClick r:id="rId3"/>
              </a:rPr>
              <a:t>https://mailman12.u.washington.edu/mailman/listinfo/bao_daily_ach_wire</a:t>
            </a:r>
            <a:endParaRPr dirty="0"/>
          </a:p>
          <a:p>
            <a:pPr marL="342900" lvl="0" indent="-342900" algn="l" rtl="0">
              <a:spcBef>
                <a:spcPts val="960"/>
              </a:spcBef>
              <a:spcAft>
                <a:spcPts val="0"/>
              </a:spcAft>
              <a:buSzPts val="1800"/>
              <a:buFont typeface="Wingdings" panose="05000000000000000000" pitchFamily="2" charset="2"/>
              <a:buChar char="q"/>
            </a:pPr>
            <a:r>
              <a:rPr lang="en-US" b="1" dirty="0"/>
              <a:t>Unclaimed Deposits: </a:t>
            </a:r>
            <a:r>
              <a:rPr lang="en-US" u="sng" dirty="0">
                <a:solidFill>
                  <a:schemeClr val="hlink"/>
                </a:solidFill>
                <a:hlinkClick r:id="rId4"/>
              </a:rPr>
              <a:t>https://finance.uw.edu/bao/cash-receivables/unclaimed-deposits</a:t>
            </a:r>
            <a:endParaRPr dirty="0"/>
          </a:p>
          <a:p>
            <a:pPr marL="342900" lvl="0" indent="-228600" algn="l" rtl="0">
              <a:spcBef>
                <a:spcPts val="960"/>
              </a:spcBef>
              <a:spcAft>
                <a:spcPts val="0"/>
              </a:spcAft>
              <a:buSzPts val="18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8"/>
        <p:cNvGrpSpPr/>
        <p:nvPr/>
      </p:nvGrpSpPr>
      <p:grpSpPr>
        <a:xfrm>
          <a:off x="0" y="0"/>
          <a:ext cx="0" cy="0"/>
          <a:chOff x="0" y="0"/>
          <a:chExt cx="0" cy="0"/>
        </a:xfrm>
      </p:grpSpPr>
      <p:sp>
        <p:nvSpPr>
          <p:cNvPr id="329" name="Google Shape;329;p31"/>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3">
              <a:alphaModFix/>
            </a:blip>
            <a:tile tx="0" ty="0" sx="100000" sy="100000" flip="none" algn="tl"/>
          </a:blipFill>
          <a:ln w="9525" cap="rnd" cmpd="sng">
            <a:solidFill>
              <a:schemeClr val="accent1"/>
            </a:solidFill>
            <a:prstDash val="solid"/>
            <a:round/>
            <a:headEnd type="none" w="sm" len="sm"/>
            <a:tailEnd type="none" w="sm" len="sm"/>
          </a:ln>
        </p:spPr>
      </p:sp>
      <p:sp>
        <p:nvSpPr>
          <p:cNvPr id="330" name="Google Shape;330;p3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31" name="Google Shape;331;p31" descr="Frequently Asked Questions - Forge Resources Group"/>
          <p:cNvPicPr preferRelativeResize="0">
            <a:picLocks noGrp="1"/>
          </p:cNvPicPr>
          <p:nvPr>
            <p:ph type="body" idx="1"/>
          </p:nvPr>
        </p:nvPicPr>
        <p:blipFill rotWithShape="1">
          <a:blip r:embed="rId4">
            <a:alphaModFix amt="40000"/>
          </a:blip>
          <a:srcRect b="7025"/>
          <a:stretch/>
        </p:blipFill>
        <p:spPr>
          <a:xfrm>
            <a:off x="20" y="10"/>
            <a:ext cx="12191980" cy="6857990"/>
          </a:xfrm>
          <a:prstGeom prst="rect">
            <a:avLst/>
          </a:prstGeom>
          <a:noFill/>
          <a:ln>
            <a:noFill/>
          </a:ln>
          <a:effectLst>
            <a:outerShdw blurRad="50800">
              <a:srgbClr val="000000">
                <a:alpha val="40000"/>
              </a:srgbClr>
            </a:outerShdw>
          </a:effectLst>
        </p:spPr>
      </p:pic>
      <p:sp>
        <p:nvSpPr>
          <p:cNvPr id="332" name="Google Shape;332;p31"/>
          <p:cNvSpPr txBox="1">
            <a:spLocks noGrp="1"/>
          </p:cNvSpPr>
          <p:nvPr>
            <p:ph type="title"/>
          </p:nvPr>
        </p:nvSpPr>
        <p:spPr>
          <a:xfrm>
            <a:off x="810001" y="1449147"/>
            <a:ext cx="10572000" cy="373245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5400"/>
              <a:buFont typeface="Century Gothic"/>
              <a:buNone/>
            </a:pPr>
            <a:r>
              <a:rPr lang="en-US" sz="5400"/>
              <a:t>Questions?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txBox="1">
            <a:spLocks noGrp="1"/>
          </p:cNvSpPr>
          <p:nvPr>
            <p:ph type="ctrTitle"/>
          </p:nvPr>
        </p:nvSpPr>
        <p:spPr>
          <a:xfrm>
            <a:off x="712725" y="1142179"/>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5400"/>
              <a:buFont typeface="Century Gothic"/>
              <a:buNone/>
            </a:pPr>
            <a:r>
              <a:rPr lang="en-US"/>
              <a:t>Obtaining Journal Voucher, CTI, and ISD Copies</a:t>
            </a:r>
            <a:endParaRPr/>
          </a:p>
        </p:txBody>
      </p:sp>
      <p:sp>
        <p:nvSpPr>
          <p:cNvPr id="338" name="Google Shape;338;p32"/>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en-US"/>
              <a:t>Azalea Vasquez</a:t>
            </a:r>
            <a:endParaRPr/>
          </a:p>
        </p:txBody>
      </p:sp>
      <p:pic>
        <p:nvPicPr>
          <p:cNvPr id="339" name="Google Shape;339;p32"/>
          <p:cNvPicPr preferRelativeResize="0"/>
          <p:nvPr/>
        </p:nvPicPr>
        <p:blipFill rotWithShape="1">
          <a:blip r:embed="rId3">
            <a:alphaModFix/>
          </a:blip>
          <a:srcRect/>
          <a:stretch/>
        </p:blipFill>
        <p:spPr>
          <a:xfrm>
            <a:off x="8785860" y="3451860"/>
            <a:ext cx="2926080" cy="29260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and Expenditures - Origins</a:t>
            </a:r>
            <a:endParaRPr/>
          </a:p>
        </p:txBody>
      </p:sp>
      <p:sp>
        <p:nvSpPr>
          <p:cNvPr id="345" name="Google Shape;345;p33"/>
          <p:cNvSpPr txBox="1">
            <a:spLocks noGrp="1"/>
          </p:cNvSpPr>
          <p:nvPr>
            <p:ph type="body" idx="1"/>
          </p:nvPr>
        </p:nvSpPr>
        <p:spPr>
          <a:xfrm>
            <a:off x="827424" y="2455751"/>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342900" algn="l" rtl="0">
              <a:spcBef>
                <a:spcPts val="0"/>
              </a:spcBef>
              <a:spcAft>
                <a:spcPts val="0"/>
              </a:spcAft>
              <a:buSzPts val="1800"/>
              <a:buFont typeface="Wingdings" panose="05000000000000000000" pitchFamily="2" charset="2"/>
              <a:buChar char="q"/>
            </a:pPr>
            <a:r>
              <a:rPr lang="en-US" dirty="0"/>
              <a:t>Where do Journal Vouchers (JV’s) come from?</a:t>
            </a:r>
            <a:endParaRPr dirty="0"/>
          </a:p>
          <a:p>
            <a:pPr marL="742950" lvl="1" indent="-285750" algn="l" rtl="0">
              <a:spcBef>
                <a:spcPts val="960"/>
              </a:spcBef>
              <a:spcAft>
                <a:spcPts val="0"/>
              </a:spcAft>
              <a:buSzPts val="1800"/>
              <a:buFont typeface="Wingdings" panose="05000000000000000000" pitchFamily="2" charset="2"/>
              <a:buChar char="q"/>
            </a:pPr>
            <a:r>
              <a:rPr lang="en-US" sz="1800" dirty="0"/>
              <a:t>Internal transactions</a:t>
            </a:r>
            <a:endParaRPr dirty="0"/>
          </a:p>
          <a:p>
            <a:pPr marL="1200150" lvl="2" indent="-285750" algn="l" rtl="0">
              <a:spcBef>
                <a:spcPts val="960"/>
              </a:spcBef>
              <a:spcAft>
                <a:spcPts val="0"/>
              </a:spcAft>
              <a:buSzPts val="1800"/>
              <a:buFont typeface="Wingdings" panose="05000000000000000000" pitchFamily="2" charset="2"/>
              <a:buChar char="q"/>
            </a:pPr>
            <a:r>
              <a:rPr lang="en-US" sz="1800" dirty="0"/>
              <a:t>Central Offices (Student Fiscal Services, Real Estate, GCA)</a:t>
            </a:r>
            <a:endParaRPr dirty="0"/>
          </a:p>
          <a:p>
            <a:pPr marL="1200150" lvl="2" indent="-285750" algn="l" rtl="0">
              <a:spcBef>
                <a:spcPts val="960"/>
              </a:spcBef>
              <a:spcAft>
                <a:spcPts val="0"/>
              </a:spcAft>
              <a:buSzPts val="1800"/>
              <a:buFont typeface="Wingdings" panose="05000000000000000000" pitchFamily="2" charset="2"/>
              <a:buChar char="q"/>
            </a:pPr>
            <a:r>
              <a:rPr lang="en-US" sz="1800" dirty="0"/>
              <a:t>Departments</a:t>
            </a:r>
            <a:endParaRPr dirty="0"/>
          </a:p>
          <a:p>
            <a:pPr marL="342900" lvl="0" indent="-342900" algn="l" rtl="0">
              <a:spcBef>
                <a:spcPts val="960"/>
              </a:spcBef>
              <a:spcAft>
                <a:spcPts val="0"/>
              </a:spcAft>
              <a:buSzPts val="1800"/>
              <a:buFont typeface="Wingdings" panose="05000000000000000000" pitchFamily="2" charset="2"/>
              <a:buChar char="q"/>
            </a:pPr>
            <a:r>
              <a:rPr lang="en-US" dirty="0"/>
              <a:t>Where do expenditures come from?</a:t>
            </a:r>
            <a:endParaRPr dirty="0"/>
          </a:p>
          <a:p>
            <a:pPr marL="742950" lvl="1" indent="-285750" algn="l" rtl="0">
              <a:spcBef>
                <a:spcPts val="960"/>
              </a:spcBef>
              <a:spcAft>
                <a:spcPts val="0"/>
              </a:spcAft>
              <a:buSzPts val="1800"/>
              <a:buFont typeface="Wingdings" panose="05000000000000000000" pitchFamily="2" charset="2"/>
              <a:buChar char="q"/>
            </a:pPr>
            <a:r>
              <a:rPr lang="en-US" sz="1800" dirty="0"/>
              <a:t>Various external and internal sources from outside and inside the UW</a:t>
            </a:r>
            <a:endParaRPr dirty="0"/>
          </a:p>
          <a:p>
            <a:pPr marL="1200150" lvl="2" indent="-285750" algn="l" rtl="0">
              <a:spcBef>
                <a:spcPts val="960"/>
              </a:spcBef>
              <a:spcAft>
                <a:spcPts val="0"/>
              </a:spcAft>
              <a:buSzPts val="1800"/>
              <a:buFont typeface="Wingdings" panose="05000000000000000000" pitchFamily="2" charset="2"/>
              <a:buChar char="q"/>
            </a:pPr>
            <a:r>
              <a:rPr lang="en-US" sz="1800" dirty="0"/>
              <a:t>Outside services – Ariba and Procard (Procurement)</a:t>
            </a:r>
            <a:endParaRPr dirty="0"/>
          </a:p>
          <a:p>
            <a:pPr marL="1200150" lvl="2" indent="-285750" algn="l" rtl="0">
              <a:spcBef>
                <a:spcPts val="960"/>
              </a:spcBef>
              <a:spcAft>
                <a:spcPts val="0"/>
              </a:spcAft>
              <a:buSzPts val="1800"/>
              <a:buFont typeface="Wingdings" panose="05000000000000000000" pitchFamily="2" charset="2"/>
              <a:buChar char="q"/>
            </a:pPr>
            <a:r>
              <a:rPr lang="en-US" sz="1800" dirty="0"/>
              <a:t>Payroll – Workday</a:t>
            </a:r>
            <a:endParaRPr dirty="0"/>
          </a:p>
          <a:p>
            <a:pPr marL="1200150" lvl="2" indent="-285750" algn="l" rtl="0">
              <a:spcBef>
                <a:spcPts val="960"/>
              </a:spcBef>
              <a:spcAft>
                <a:spcPts val="0"/>
              </a:spcAft>
              <a:buSzPts val="1800"/>
              <a:buFont typeface="Wingdings" panose="05000000000000000000" pitchFamily="2" charset="2"/>
              <a:buChar char="q"/>
            </a:pPr>
            <a:r>
              <a:rPr lang="en-US" sz="1800" dirty="0"/>
              <a:t>Internal services – Central offices or Cost Centers</a:t>
            </a:r>
            <a:endParaRPr dirty="0"/>
          </a:p>
          <a:p>
            <a:pPr marL="1657350" lvl="3" indent="-285750" algn="l" rtl="0">
              <a:spcBef>
                <a:spcPts val="960"/>
              </a:spcBef>
              <a:spcAft>
                <a:spcPts val="0"/>
              </a:spcAft>
              <a:buSzPts val="1800"/>
              <a:buFont typeface="Wingdings" panose="05000000000000000000" pitchFamily="2" charset="2"/>
              <a:buChar char="q"/>
            </a:pPr>
            <a:r>
              <a:rPr lang="en-US" sz="1800" dirty="0"/>
              <a:t>Budgets are charged using either an ISD or CTI</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Who Processed It?</a:t>
            </a:r>
            <a:endParaRPr/>
          </a:p>
        </p:txBody>
      </p:sp>
      <p:sp>
        <p:nvSpPr>
          <p:cNvPr id="351" name="Google Shape;351;p34"/>
          <p:cNvSpPr txBox="1">
            <a:spLocks noGrp="1"/>
          </p:cNvSpPr>
          <p:nvPr>
            <p:ph type="body" idx="1"/>
          </p:nvPr>
        </p:nvSpPr>
        <p:spPr>
          <a:xfrm>
            <a:off x="810000" y="1298159"/>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SzPts val="2000"/>
              <a:buNone/>
            </a:pPr>
            <a:r>
              <a:rPr lang="en-US" sz="2000"/>
              <a:t>If you have questions or need more information about a JV on your budget start by visiting the </a:t>
            </a:r>
            <a:r>
              <a:rPr lang="en-US" sz="2000" u="sng">
                <a:solidFill>
                  <a:schemeClr val="hlink"/>
                </a:solidFill>
                <a:hlinkClick r:id="rId3"/>
              </a:rPr>
              <a:t>Financial Reporting Journal Voucher </a:t>
            </a:r>
            <a:r>
              <a:rPr lang="en-US" sz="2000"/>
              <a:t>webpage to find the correct office to contact.</a:t>
            </a:r>
            <a:endParaRPr/>
          </a:p>
          <a:p>
            <a:pPr marL="0" lvl="0" indent="0" algn="l" rtl="0">
              <a:spcBef>
                <a:spcPts val="960"/>
              </a:spcBef>
              <a:spcAft>
                <a:spcPts val="0"/>
              </a:spcAft>
              <a:buSzPts val="1800"/>
              <a:buNone/>
            </a:pPr>
            <a:endParaRPr/>
          </a:p>
          <a:p>
            <a:pPr marL="0" lvl="0" indent="0" algn="l" rtl="0">
              <a:spcBef>
                <a:spcPts val="960"/>
              </a:spcBef>
              <a:spcAft>
                <a:spcPts val="0"/>
              </a:spcAft>
              <a:buSzPts val="1800"/>
              <a:buNone/>
            </a:pPr>
            <a:endParaRPr/>
          </a:p>
        </p:txBody>
      </p:sp>
      <p:pic>
        <p:nvPicPr>
          <p:cNvPr id="352" name="Google Shape;352;p34"/>
          <p:cNvPicPr preferRelativeResize="0"/>
          <p:nvPr/>
        </p:nvPicPr>
        <p:blipFill rotWithShape="1">
          <a:blip r:embed="rId4">
            <a:alphaModFix/>
          </a:blip>
          <a:srcRect/>
          <a:stretch/>
        </p:blipFill>
        <p:spPr>
          <a:xfrm>
            <a:off x="2654302" y="3207170"/>
            <a:ext cx="6504037" cy="329184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Obtaining a JV Copy</a:t>
            </a:r>
            <a:endParaRPr/>
          </a:p>
        </p:txBody>
      </p:sp>
      <p:sp>
        <p:nvSpPr>
          <p:cNvPr id="358" name="Google Shape;358;p35"/>
          <p:cNvSpPr txBox="1">
            <a:spLocks noGrp="1"/>
          </p:cNvSpPr>
          <p:nvPr>
            <p:ph type="body" idx="1"/>
          </p:nvPr>
        </p:nvSpPr>
        <p:spPr>
          <a:xfrm>
            <a:off x="925717" y="101605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SzPts val="2000"/>
              <a:buNone/>
            </a:pPr>
            <a:r>
              <a:rPr lang="en-US" sz="2000"/>
              <a:t>Electronic copies of JV transactions are accessible via the Business Intelligence Portal (B.I. Portal) under the </a:t>
            </a:r>
            <a:r>
              <a:rPr lang="en-US" sz="2000" u="sng">
                <a:solidFill>
                  <a:schemeClr val="hlink"/>
                </a:solidFill>
                <a:hlinkClick r:id="rId3"/>
              </a:rPr>
              <a:t>Journal Voucher Detail </a:t>
            </a:r>
            <a:r>
              <a:rPr lang="en-US" sz="2000"/>
              <a:t>report</a:t>
            </a:r>
            <a:endParaRPr/>
          </a:p>
          <a:p>
            <a:pPr marL="342900" lvl="0" indent="-228600" algn="l" rtl="0">
              <a:spcBef>
                <a:spcPts val="960"/>
              </a:spcBef>
              <a:spcAft>
                <a:spcPts val="0"/>
              </a:spcAft>
              <a:buSzPts val="1800"/>
              <a:buNone/>
            </a:pPr>
            <a:endParaRPr/>
          </a:p>
        </p:txBody>
      </p:sp>
      <p:pic>
        <p:nvPicPr>
          <p:cNvPr id="359" name="Google Shape;359;p35"/>
          <p:cNvPicPr preferRelativeResize="0"/>
          <p:nvPr/>
        </p:nvPicPr>
        <p:blipFill rotWithShape="1">
          <a:blip r:embed="rId4">
            <a:alphaModFix/>
          </a:blip>
          <a:srcRect/>
          <a:stretch/>
        </p:blipFill>
        <p:spPr>
          <a:xfrm>
            <a:off x="2099068" y="3104698"/>
            <a:ext cx="7993862" cy="347472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6"/>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Obtaining a JV Copy</a:t>
            </a:r>
            <a:endParaRPr/>
          </a:p>
        </p:txBody>
      </p:sp>
      <p:sp>
        <p:nvSpPr>
          <p:cNvPr id="365" name="Google Shape;365;p36"/>
          <p:cNvSpPr txBox="1">
            <a:spLocks noGrp="1"/>
          </p:cNvSpPr>
          <p:nvPr>
            <p:ph type="body" idx="1"/>
          </p:nvPr>
        </p:nvSpPr>
        <p:spPr>
          <a:xfrm>
            <a:off x="810000" y="802048"/>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SzPts val="2000"/>
              <a:buNone/>
            </a:pPr>
            <a:r>
              <a:rPr lang="en-US" sz="2000"/>
              <a:t>If it is your first time using the report, we recommend reading the Interpretation Guide first to get the most out of the tool. Select the tab labeled “Interpretation” before you run the report.</a:t>
            </a:r>
            <a:endParaRPr/>
          </a:p>
        </p:txBody>
      </p:sp>
      <p:pic>
        <p:nvPicPr>
          <p:cNvPr id="366" name="Google Shape;366;p36"/>
          <p:cNvPicPr preferRelativeResize="0"/>
          <p:nvPr/>
        </p:nvPicPr>
        <p:blipFill rotWithShape="1">
          <a:blip r:embed="rId3">
            <a:alphaModFix/>
          </a:blip>
          <a:srcRect/>
          <a:stretch/>
        </p:blipFill>
        <p:spPr>
          <a:xfrm>
            <a:off x="4326286" y="2938807"/>
            <a:ext cx="6949380" cy="3561995"/>
          </a:xfrm>
          <a:prstGeom prst="rect">
            <a:avLst/>
          </a:prstGeom>
          <a:noFill/>
          <a:ln>
            <a:noFill/>
          </a:ln>
        </p:spPr>
      </p:pic>
      <p:sp>
        <p:nvSpPr>
          <p:cNvPr id="367" name="Google Shape;367;p36"/>
          <p:cNvSpPr/>
          <p:nvPr/>
        </p:nvSpPr>
        <p:spPr>
          <a:xfrm rot="-8061874">
            <a:off x="5354220" y="5406313"/>
            <a:ext cx="484632" cy="978408"/>
          </a:xfrm>
          <a:prstGeom prst="downArrow">
            <a:avLst>
              <a:gd name="adj1" fmla="val 50000"/>
              <a:gd name="adj2" fmla="val 50000"/>
            </a:avLst>
          </a:prstGeom>
          <a:solidFill>
            <a:srgbClr val="FF0000"/>
          </a:solidFill>
          <a:ln w="15875"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Obtaining a JV Copy</a:t>
            </a:r>
            <a:endParaRPr/>
          </a:p>
        </p:txBody>
      </p:sp>
      <p:sp>
        <p:nvSpPr>
          <p:cNvPr id="373" name="Google Shape;373;p37"/>
          <p:cNvSpPr txBox="1">
            <a:spLocks noGrp="1"/>
          </p:cNvSpPr>
          <p:nvPr>
            <p:ph type="body" idx="1"/>
          </p:nvPr>
        </p:nvSpPr>
        <p:spPr>
          <a:xfrm>
            <a:off x="682525" y="134679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2000"/>
              <a:buFont typeface="Wingdings" panose="05000000000000000000" pitchFamily="2" charset="2"/>
              <a:buChar char="q"/>
            </a:pPr>
            <a:r>
              <a:rPr lang="en-US" sz="2000" dirty="0"/>
              <a:t>After you click the blue “Run Report” button it will take you to the report page</a:t>
            </a:r>
            <a:endParaRPr dirty="0"/>
          </a:p>
          <a:p>
            <a:pPr marL="342900" lvl="0" indent="-342900" algn="l" rtl="0">
              <a:spcBef>
                <a:spcPts val="1000"/>
              </a:spcBef>
              <a:spcAft>
                <a:spcPts val="0"/>
              </a:spcAft>
              <a:buSzPts val="2000"/>
              <a:buFont typeface="Wingdings" panose="05000000000000000000" pitchFamily="2" charset="2"/>
              <a:buChar char="q"/>
            </a:pPr>
            <a:r>
              <a:rPr lang="en-US" sz="2000" dirty="0"/>
              <a:t>Just fill in your parameters and click the “View Report” button on the right</a:t>
            </a:r>
            <a:endParaRPr dirty="0"/>
          </a:p>
          <a:p>
            <a:pPr marL="342900" lvl="0" indent="-228600" algn="l" rtl="0">
              <a:spcBef>
                <a:spcPts val="960"/>
              </a:spcBef>
              <a:spcAft>
                <a:spcPts val="0"/>
              </a:spcAft>
              <a:buSzPts val="1800"/>
              <a:buNone/>
            </a:pPr>
            <a:endParaRPr dirty="0"/>
          </a:p>
        </p:txBody>
      </p:sp>
      <p:pic>
        <p:nvPicPr>
          <p:cNvPr id="374" name="Google Shape;374;p37"/>
          <p:cNvPicPr preferRelativeResize="0"/>
          <p:nvPr/>
        </p:nvPicPr>
        <p:blipFill rotWithShape="1">
          <a:blip r:embed="rId3">
            <a:alphaModFix/>
          </a:blip>
          <a:srcRect/>
          <a:stretch/>
        </p:blipFill>
        <p:spPr>
          <a:xfrm>
            <a:off x="335025" y="3798836"/>
            <a:ext cx="11521950" cy="2513064"/>
          </a:xfrm>
          <a:prstGeom prst="rect">
            <a:avLst/>
          </a:prstGeom>
          <a:noFill/>
          <a:ln>
            <a:noFill/>
          </a:ln>
        </p:spPr>
      </p:pic>
      <p:sp>
        <p:nvSpPr>
          <p:cNvPr id="375" name="Google Shape;375;p37"/>
          <p:cNvSpPr/>
          <p:nvPr/>
        </p:nvSpPr>
        <p:spPr>
          <a:xfrm rot="-8061874">
            <a:off x="10175079" y="5687760"/>
            <a:ext cx="484632" cy="978408"/>
          </a:xfrm>
          <a:prstGeom prst="downArrow">
            <a:avLst>
              <a:gd name="adj1" fmla="val 50000"/>
              <a:gd name="adj2" fmla="val 50000"/>
            </a:avLst>
          </a:prstGeom>
          <a:solidFill>
            <a:srgbClr val="FF0000"/>
          </a:solidFill>
          <a:ln w="15875"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8"/>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Obtaining a JV Copy</a:t>
            </a:r>
            <a:endParaRPr/>
          </a:p>
        </p:txBody>
      </p:sp>
      <p:pic>
        <p:nvPicPr>
          <p:cNvPr id="381" name="Google Shape;381;p38"/>
          <p:cNvPicPr preferRelativeResize="0"/>
          <p:nvPr/>
        </p:nvPicPr>
        <p:blipFill rotWithShape="1">
          <a:blip r:embed="rId3">
            <a:alphaModFix/>
          </a:blip>
          <a:srcRect/>
          <a:stretch/>
        </p:blipFill>
        <p:spPr>
          <a:xfrm>
            <a:off x="888987" y="2619010"/>
            <a:ext cx="10058400" cy="334710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Obtaining a JV Copy</a:t>
            </a:r>
            <a:endParaRPr/>
          </a:p>
        </p:txBody>
      </p:sp>
      <p:pic>
        <p:nvPicPr>
          <p:cNvPr id="387" name="Google Shape;387;p39"/>
          <p:cNvPicPr preferRelativeResize="0"/>
          <p:nvPr/>
        </p:nvPicPr>
        <p:blipFill rotWithShape="1">
          <a:blip r:embed="rId3">
            <a:alphaModFix/>
          </a:blip>
          <a:srcRect/>
          <a:stretch/>
        </p:blipFill>
        <p:spPr>
          <a:xfrm>
            <a:off x="1066799" y="2381291"/>
            <a:ext cx="10058400" cy="36356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a:t>Agenda</a:t>
            </a:r>
            <a:endParaRPr/>
          </a:p>
        </p:txBody>
      </p:sp>
      <p:sp>
        <p:nvSpPr>
          <p:cNvPr id="147" name="Google Shape;147;p4"/>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algn="l" rtl="0">
              <a:spcBef>
                <a:spcPts val="0"/>
              </a:spcBef>
              <a:spcAft>
                <a:spcPts val="0"/>
              </a:spcAft>
              <a:buSzPts val="2400"/>
              <a:buFont typeface="Wingdings" panose="05000000000000000000" pitchFamily="2" charset="2"/>
              <a:buChar char="q"/>
            </a:pPr>
            <a:r>
              <a:rPr lang="en-US" sz="2400" dirty="0"/>
              <a:t>Budget Setup: OSP to GCA</a:t>
            </a:r>
            <a:endParaRPr dirty="0"/>
          </a:p>
          <a:p>
            <a:pPr marL="342900" lvl="0" algn="l" rtl="0">
              <a:spcBef>
                <a:spcPts val="1080"/>
              </a:spcBef>
              <a:spcAft>
                <a:spcPts val="0"/>
              </a:spcAft>
              <a:buSzPts val="2400"/>
              <a:buFont typeface="Wingdings" panose="05000000000000000000" pitchFamily="2" charset="2"/>
              <a:buChar char="q"/>
            </a:pPr>
            <a:r>
              <a:rPr lang="en-US" sz="2400" dirty="0"/>
              <a:t>Invoicing 101</a:t>
            </a:r>
            <a:endParaRPr dirty="0"/>
          </a:p>
          <a:p>
            <a:pPr marL="342900" lvl="0" algn="l" rtl="0">
              <a:spcBef>
                <a:spcPts val="1080"/>
              </a:spcBef>
              <a:spcAft>
                <a:spcPts val="0"/>
              </a:spcAft>
              <a:buSzPts val="2400"/>
              <a:buFont typeface="Wingdings" panose="05000000000000000000" pitchFamily="2" charset="2"/>
              <a:buChar char="q"/>
            </a:pPr>
            <a:r>
              <a:rPr lang="en-US" sz="2400" dirty="0"/>
              <a:t>Tracking Award Payments</a:t>
            </a:r>
            <a:endParaRPr dirty="0"/>
          </a:p>
          <a:p>
            <a:pPr marL="342900" lvl="0" algn="l" rtl="0">
              <a:spcBef>
                <a:spcPts val="1080"/>
              </a:spcBef>
              <a:spcAft>
                <a:spcPts val="0"/>
              </a:spcAft>
              <a:buSzPts val="2400"/>
              <a:buFont typeface="Wingdings" panose="05000000000000000000" pitchFamily="2" charset="2"/>
              <a:buChar char="q"/>
            </a:pPr>
            <a:r>
              <a:rPr lang="en-US" sz="2400" dirty="0"/>
              <a:t>Obtaining Journal Voucher, CTI, and ISD Copies</a:t>
            </a:r>
            <a:endParaRPr dirty="0"/>
          </a:p>
          <a:p>
            <a:pPr marL="342900" lvl="0" algn="l" rtl="0">
              <a:spcBef>
                <a:spcPts val="1080"/>
              </a:spcBef>
              <a:spcAft>
                <a:spcPts val="0"/>
              </a:spcAft>
              <a:buSzPts val="2400"/>
              <a:buFont typeface="Wingdings" panose="05000000000000000000" pitchFamily="2" charset="2"/>
              <a:buChar char="q"/>
            </a:pPr>
            <a:r>
              <a:rPr lang="en-US" sz="2400" dirty="0"/>
              <a:t>Smooth Award Closeout</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0"/>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MyFinancial.desktop</a:t>
            </a:r>
            <a:endParaRPr b="0"/>
          </a:p>
        </p:txBody>
      </p:sp>
      <p:sp>
        <p:nvSpPr>
          <p:cNvPr id="393" name="Google Shape;393;p40"/>
          <p:cNvSpPr txBox="1">
            <a:spLocks noGrp="1"/>
          </p:cNvSpPr>
          <p:nvPr>
            <p:ph type="body" idx="1"/>
          </p:nvPr>
        </p:nvSpPr>
        <p:spPr>
          <a:xfrm>
            <a:off x="810000" y="932413"/>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SzPts val="2000"/>
              <a:buNone/>
            </a:pPr>
            <a:r>
              <a:rPr lang="en-US" sz="2000"/>
              <a:t>If the JV was submitted in MyFinancial.desktop, you can drill down to the transaction detail by clicking on the Description Field in the Transaction Summary</a:t>
            </a:r>
            <a:endParaRPr/>
          </a:p>
        </p:txBody>
      </p:sp>
      <p:pic>
        <p:nvPicPr>
          <p:cNvPr id="394" name="Google Shape;394;p40"/>
          <p:cNvPicPr preferRelativeResize="0"/>
          <p:nvPr/>
        </p:nvPicPr>
        <p:blipFill rotWithShape="1">
          <a:blip r:embed="rId3">
            <a:alphaModFix/>
          </a:blip>
          <a:srcRect/>
          <a:stretch/>
        </p:blipFill>
        <p:spPr>
          <a:xfrm>
            <a:off x="1312545" y="3495675"/>
            <a:ext cx="9201150" cy="2038350"/>
          </a:xfrm>
          <a:prstGeom prst="rect">
            <a:avLst/>
          </a:prstGeom>
          <a:noFill/>
          <a:ln>
            <a:noFill/>
          </a:ln>
        </p:spPr>
      </p:pic>
      <p:sp>
        <p:nvSpPr>
          <p:cNvPr id="395" name="Google Shape;395;p40"/>
          <p:cNvSpPr/>
          <p:nvPr/>
        </p:nvSpPr>
        <p:spPr>
          <a:xfrm>
            <a:off x="2673617" y="5563851"/>
            <a:ext cx="656705" cy="1052733"/>
          </a:xfrm>
          <a:prstGeom prst="upArrow">
            <a:avLst>
              <a:gd name="adj1" fmla="val 50000"/>
              <a:gd name="adj2" fmla="val 50000"/>
            </a:avLst>
          </a:prstGeom>
          <a:solidFill>
            <a:srgbClr val="FF0000"/>
          </a:solidFill>
          <a:ln w="15875"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MyFinancial.desktop</a:t>
            </a:r>
            <a:endParaRPr b="0"/>
          </a:p>
        </p:txBody>
      </p:sp>
      <p:sp>
        <p:nvSpPr>
          <p:cNvPr id="401" name="Google Shape;401;p41"/>
          <p:cNvSpPr txBox="1">
            <a:spLocks noGrp="1"/>
          </p:cNvSpPr>
          <p:nvPr>
            <p:ph type="body" idx="1"/>
          </p:nvPr>
        </p:nvSpPr>
        <p:spPr>
          <a:xfrm>
            <a:off x="1081359" y="-438465"/>
            <a:ext cx="10554574" cy="6286815"/>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SzPts val="2000"/>
              <a:buNone/>
            </a:pPr>
            <a:r>
              <a:rPr lang="en-US" sz="2000"/>
              <a:t>Look for a dark purple button at the top of the page labeled “Show MyFD-JV”.</a:t>
            </a:r>
            <a:endParaRPr/>
          </a:p>
        </p:txBody>
      </p:sp>
      <p:pic>
        <p:nvPicPr>
          <p:cNvPr id="402" name="Google Shape;402;p41"/>
          <p:cNvPicPr preferRelativeResize="0"/>
          <p:nvPr/>
        </p:nvPicPr>
        <p:blipFill rotWithShape="1">
          <a:blip r:embed="rId3">
            <a:alphaModFix/>
          </a:blip>
          <a:srcRect/>
          <a:stretch/>
        </p:blipFill>
        <p:spPr>
          <a:xfrm>
            <a:off x="1459230" y="3295650"/>
            <a:ext cx="9410700" cy="2552700"/>
          </a:xfrm>
          <a:prstGeom prst="rect">
            <a:avLst/>
          </a:prstGeom>
          <a:noFill/>
          <a:ln>
            <a:noFill/>
          </a:ln>
        </p:spPr>
      </p:pic>
      <p:sp>
        <p:nvSpPr>
          <p:cNvPr id="403" name="Google Shape;403;p41"/>
          <p:cNvSpPr/>
          <p:nvPr/>
        </p:nvSpPr>
        <p:spPr>
          <a:xfrm>
            <a:off x="1311870" y="4214261"/>
            <a:ext cx="1384521" cy="59676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2"/>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MyFinancial.desktop</a:t>
            </a:r>
            <a:endParaRPr b="0"/>
          </a:p>
        </p:txBody>
      </p:sp>
      <p:pic>
        <p:nvPicPr>
          <p:cNvPr id="409" name="Google Shape;409;p42"/>
          <p:cNvPicPr preferRelativeResize="0"/>
          <p:nvPr/>
        </p:nvPicPr>
        <p:blipFill rotWithShape="1">
          <a:blip r:embed="rId3">
            <a:alphaModFix/>
          </a:blip>
          <a:srcRect/>
          <a:stretch/>
        </p:blipFill>
        <p:spPr>
          <a:xfrm>
            <a:off x="1536969" y="1774358"/>
            <a:ext cx="9291333" cy="487542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MyFinancial.desktop</a:t>
            </a:r>
            <a:endParaRPr b="0"/>
          </a:p>
        </p:txBody>
      </p:sp>
      <p:pic>
        <p:nvPicPr>
          <p:cNvPr id="415" name="Google Shape;415;p43"/>
          <p:cNvPicPr preferRelativeResize="0"/>
          <p:nvPr/>
        </p:nvPicPr>
        <p:blipFill rotWithShape="1">
          <a:blip r:embed="rId3">
            <a:alphaModFix/>
          </a:blip>
          <a:srcRect/>
          <a:stretch/>
        </p:blipFill>
        <p:spPr>
          <a:xfrm>
            <a:off x="1695449" y="2572601"/>
            <a:ext cx="8801100" cy="3074670"/>
          </a:xfrm>
          <a:prstGeom prst="rect">
            <a:avLst/>
          </a:prstGeom>
          <a:noFill/>
          <a:ln>
            <a:noFill/>
          </a:ln>
        </p:spPr>
      </p:pic>
      <p:sp>
        <p:nvSpPr>
          <p:cNvPr id="416" name="Google Shape;416;p43"/>
          <p:cNvSpPr/>
          <p:nvPr/>
        </p:nvSpPr>
        <p:spPr>
          <a:xfrm rot="10800000">
            <a:off x="4999027" y="2475562"/>
            <a:ext cx="1423851" cy="705395"/>
          </a:xfrm>
          <a:prstGeom prst="rightArrow">
            <a:avLst>
              <a:gd name="adj1" fmla="val 50000"/>
              <a:gd name="adj2" fmla="val 50000"/>
            </a:avLst>
          </a:prstGeom>
          <a:solidFill>
            <a:srgbClr val="FF0000"/>
          </a:solidFill>
          <a:ln w="15875"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Journal Vouchers – MyFinancial.desktop</a:t>
            </a:r>
            <a:endParaRPr b="0"/>
          </a:p>
        </p:txBody>
      </p:sp>
      <p:sp>
        <p:nvSpPr>
          <p:cNvPr id="422" name="Google Shape;422;p44"/>
          <p:cNvSpPr txBox="1">
            <a:spLocks noGrp="1"/>
          </p:cNvSpPr>
          <p:nvPr>
            <p:ph type="body" idx="1"/>
          </p:nvPr>
        </p:nvSpPr>
        <p:spPr>
          <a:xfrm>
            <a:off x="818712" y="68095"/>
            <a:ext cx="10554574" cy="579070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SzPts val="2000"/>
              <a:buNone/>
            </a:pPr>
            <a:r>
              <a:rPr lang="en-US" sz="2000"/>
              <a:t>Alternatively, if the second Reference field contains a clickable link, it will take you directly to the transaction detail.</a:t>
            </a:r>
            <a:endParaRPr/>
          </a:p>
          <a:p>
            <a:pPr marL="0" lvl="0" indent="0" algn="l" rtl="0">
              <a:spcBef>
                <a:spcPts val="960"/>
              </a:spcBef>
              <a:spcAft>
                <a:spcPts val="0"/>
              </a:spcAft>
              <a:buSzPts val="1800"/>
              <a:buNone/>
            </a:pPr>
            <a:endParaRPr/>
          </a:p>
        </p:txBody>
      </p:sp>
      <p:pic>
        <p:nvPicPr>
          <p:cNvPr id="423" name="Google Shape;423;p44"/>
          <p:cNvPicPr preferRelativeResize="0"/>
          <p:nvPr/>
        </p:nvPicPr>
        <p:blipFill rotWithShape="1">
          <a:blip r:embed="rId3">
            <a:alphaModFix/>
          </a:blip>
          <a:srcRect/>
          <a:stretch/>
        </p:blipFill>
        <p:spPr>
          <a:xfrm>
            <a:off x="1533525" y="3272790"/>
            <a:ext cx="9124950" cy="2057400"/>
          </a:xfrm>
          <a:prstGeom prst="rect">
            <a:avLst/>
          </a:prstGeom>
          <a:noFill/>
          <a:ln>
            <a:noFill/>
          </a:ln>
        </p:spPr>
      </p:pic>
      <p:sp>
        <p:nvSpPr>
          <p:cNvPr id="424" name="Google Shape;424;p44"/>
          <p:cNvSpPr/>
          <p:nvPr/>
        </p:nvSpPr>
        <p:spPr>
          <a:xfrm>
            <a:off x="7547295" y="4465320"/>
            <a:ext cx="385125" cy="532274"/>
          </a:xfrm>
          <a:prstGeom prst="downArrow">
            <a:avLst>
              <a:gd name="adj1" fmla="val 50000"/>
              <a:gd name="adj2" fmla="val 50000"/>
            </a:avLst>
          </a:prstGeom>
          <a:solidFill>
            <a:srgbClr val="FF0000"/>
          </a:solidFill>
          <a:ln w="15875"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What are ISDs and CTIs?</a:t>
            </a:r>
            <a:endParaRPr/>
          </a:p>
        </p:txBody>
      </p:sp>
      <p:sp>
        <p:nvSpPr>
          <p:cNvPr id="430" name="Google Shape;430;p45"/>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2000"/>
              <a:buFont typeface="Wingdings" panose="05000000000000000000" pitchFamily="2" charset="2"/>
              <a:buChar char="q"/>
            </a:pPr>
            <a:r>
              <a:rPr lang="en-US" sz="2000" dirty="0"/>
              <a:t>Internal Sales Document (ISD)</a:t>
            </a:r>
            <a:endParaRPr dirty="0"/>
          </a:p>
          <a:p>
            <a:pPr marL="800100" lvl="1" algn="l" rtl="0">
              <a:spcBef>
                <a:spcPts val="1000"/>
              </a:spcBef>
              <a:spcAft>
                <a:spcPts val="0"/>
              </a:spcAft>
              <a:buSzPts val="2000"/>
              <a:buFont typeface="Wingdings" panose="05000000000000000000" pitchFamily="2" charset="2"/>
              <a:buChar char="q"/>
            </a:pPr>
            <a:r>
              <a:rPr lang="en-US" sz="2000" dirty="0"/>
              <a:t>Used for recording sales of services or supplies by service centers and auxiliary enterprises to other University of Washington entities.</a:t>
            </a:r>
            <a:endParaRPr dirty="0"/>
          </a:p>
          <a:p>
            <a:pPr marL="342900" lvl="0" indent="-342900" algn="l" rtl="0">
              <a:spcBef>
                <a:spcPts val="1000"/>
              </a:spcBef>
              <a:spcAft>
                <a:spcPts val="0"/>
              </a:spcAft>
              <a:buSzPts val="2000"/>
              <a:buFont typeface="Wingdings" panose="05000000000000000000" pitchFamily="2" charset="2"/>
              <a:buChar char="q"/>
            </a:pPr>
            <a:r>
              <a:rPr lang="en-US" sz="2000" dirty="0"/>
              <a:t>Cost Transfer Invoice (CTI)</a:t>
            </a:r>
            <a:endParaRPr dirty="0"/>
          </a:p>
          <a:p>
            <a:pPr marL="800100" lvl="1" algn="l" rtl="0">
              <a:spcBef>
                <a:spcPts val="1000"/>
              </a:spcBef>
              <a:spcAft>
                <a:spcPts val="0"/>
              </a:spcAft>
              <a:buSzPts val="2000"/>
              <a:buFont typeface="Wingdings" panose="05000000000000000000" pitchFamily="2" charset="2"/>
              <a:buChar char="q"/>
            </a:pPr>
            <a:r>
              <a:rPr lang="en-US" sz="2000" dirty="0"/>
              <a:t>Used for transferring the costs of services or supplies between budget entities at the University of Washington.</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6"/>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ISDs and CTIs – Who Processed Them?</a:t>
            </a:r>
            <a:endParaRPr/>
          </a:p>
        </p:txBody>
      </p:sp>
      <p:sp>
        <p:nvSpPr>
          <p:cNvPr id="436" name="Google Shape;436;p46"/>
          <p:cNvSpPr txBox="1">
            <a:spLocks noGrp="1"/>
          </p:cNvSpPr>
          <p:nvPr>
            <p:ph type="body" idx="1"/>
          </p:nvPr>
        </p:nvSpPr>
        <p:spPr>
          <a:xfrm>
            <a:off x="818712" y="-398833"/>
            <a:ext cx="10554574" cy="625763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Font typeface="Wingdings" panose="05000000000000000000" pitchFamily="2" charset="2"/>
              <a:buChar char="q"/>
            </a:pPr>
            <a:r>
              <a:rPr lang="en-US" dirty="0"/>
              <a:t>Use the information in the Reference fields to look for contact information (phone/email)</a:t>
            </a:r>
            <a:endParaRPr dirty="0"/>
          </a:p>
          <a:p>
            <a:pPr marL="342900" lvl="0" indent="-342900" algn="l" rtl="0">
              <a:spcBef>
                <a:spcPts val="960"/>
              </a:spcBef>
              <a:spcAft>
                <a:spcPts val="0"/>
              </a:spcAft>
              <a:buSzPts val="1800"/>
              <a:buFont typeface="Wingdings" panose="05000000000000000000" pitchFamily="2" charset="2"/>
              <a:buChar char="q"/>
            </a:pPr>
            <a:r>
              <a:rPr lang="en-US" dirty="0"/>
              <a:t>Click on the transaction for more details (Originating Area Code)</a:t>
            </a:r>
            <a:endParaRPr dirty="0"/>
          </a:p>
        </p:txBody>
      </p:sp>
      <p:pic>
        <p:nvPicPr>
          <p:cNvPr id="437" name="Google Shape;437;p46"/>
          <p:cNvPicPr preferRelativeResize="0"/>
          <p:nvPr/>
        </p:nvPicPr>
        <p:blipFill rotWithShape="1">
          <a:blip r:embed="rId3">
            <a:alphaModFix/>
          </a:blip>
          <a:srcRect/>
          <a:stretch/>
        </p:blipFill>
        <p:spPr>
          <a:xfrm>
            <a:off x="939776" y="3312190"/>
            <a:ext cx="10312445" cy="3392630"/>
          </a:xfrm>
          <a:prstGeom prst="rect">
            <a:avLst/>
          </a:prstGeom>
          <a:noFill/>
          <a:ln>
            <a:noFill/>
          </a:ln>
        </p:spPr>
      </p:pic>
      <p:sp>
        <p:nvSpPr>
          <p:cNvPr id="438" name="Google Shape;438;p46"/>
          <p:cNvSpPr/>
          <p:nvPr/>
        </p:nvSpPr>
        <p:spPr>
          <a:xfrm>
            <a:off x="6177799" y="4154060"/>
            <a:ext cx="3000824" cy="1756885"/>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Using the Originating Area Code in MyFD</a:t>
            </a:r>
            <a:endParaRPr/>
          </a:p>
        </p:txBody>
      </p:sp>
      <p:sp>
        <p:nvSpPr>
          <p:cNvPr id="444" name="Google Shape;444;p47"/>
          <p:cNvSpPr txBox="1">
            <a:spLocks noGrp="1"/>
          </p:cNvSpPr>
          <p:nvPr>
            <p:ph type="body" idx="1"/>
          </p:nvPr>
        </p:nvSpPr>
        <p:spPr>
          <a:xfrm>
            <a:off x="810000" y="1610744"/>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2000"/>
              <a:buFont typeface="Wingdings" panose="05000000000000000000" pitchFamily="2" charset="2"/>
              <a:buChar char="q"/>
            </a:pPr>
            <a:r>
              <a:rPr lang="en-US" sz="2000" dirty="0"/>
              <a:t>If you have questions or need more information about any transaction you see in MyFD, you can use the Originating Area Code to find the correct office to contact.</a:t>
            </a:r>
            <a:endParaRPr dirty="0"/>
          </a:p>
          <a:p>
            <a:pPr marL="342900" lvl="0" indent="-342900" algn="l" rtl="0">
              <a:spcBef>
                <a:spcPts val="1000"/>
              </a:spcBef>
              <a:spcAft>
                <a:spcPts val="0"/>
              </a:spcAft>
              <a:buSzPts val="2000"/>
              <a:buFont typeface="Wingdings" panose="05000000000000000000" pitchFamily="2" charset="2"/>
              <a:buChar char="q"/>
            </a:pPr>
            <a:r>
              <a:rPr lang="en-US" sz="2000" dirty="0"/>
              <a:t>Start by clicking the transaction in MyFD</a:t>
            </a:r>
            <a:endParaRPr dirty="0"/>
          </a:p>
          <a:p>
            <a:pPr marL="342900" lvl="0" indent="-228600" algn="l" rtl="0">
              <a:spcBef>
                <a:spcPts val="960"/>
              </a:spcBef>
              <a:spcAft>
                <a:spcPts val="0"/>
              </a:spcAft>
              <a:buSzPts val="1800"/>
              <a:buNone/>
            </a:pPr>
            <a:endParaRPr dirty="0"/>
          </a:p>
        </p:txBody>
      </p:sp>
      <p:pic>
        <p:nvPicPr>
          <p:cNvPr id="445" name="Google Shape;445;p47"/>
          <p:cNvPicPr preferRelativeResize="0"/>
          <p:nvPr/>
        </p:nvPicPr>
        <p:blipFill rotWithShape="1">
          <a:blip r:embed="rId3">
            <a:alphaModFix/>
          </a:blip>
          <a:srcRect/>
          <a:stretch/>
        </p:blipFill>
        <p:spPr>
          <a:xfrm>
            <a:off x="1582852" y="4129675"/>
            <a:ext cx="9182100" cy="1619250"/>
          </a:xfrm>
          <a:prstGeom prst="rect">
            <a:avLst/>
          </a:prstGeom>
          <a:noFill/>
          <a:ln>
            <a:noFill/>
          </a:ln>
        </p:spPr>
      </p:pic>
      <p:sp>
        <p:nvSpPr>
          <p:cNvPr id="446" name="Google Shape;446;p47"/>
          <p:cNvSpPr/>
          <p:nvPr/>
        </p:nvSpPr>
        <p:spPr>
          <a:xfrm>
            <a:off x="3242604" y="5679286"/>
            <a:ext cx="656705" cy="1052733"/>
          </a:xfrm>
          <a:prstGeom prst="upArrow">
            <a:avLst>
              <a:gd name="adj1" fmla="val 50000"/>
              <a:gd name="adj2" fmla="val 50000"/>
            </a:avLst>
          </a:prstGeom>
          <a:solidFill>
            <a:srgbClr val="FF0000"/>
          </a:solidFill>
          <a:ln w="15875"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8"/>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Using the Originating Area Code in MyFD</a:t>
            </a:r>
            <a:endParaRPr/>
          </a:p>
        </p:txBody>
      </p:sp>
      <p:sp>
        <p:nvSpPr>
          <p:cNvPr id="452" name="Google Shape;452;p48"/>
          <p:cNvSpPr txBox="1">
            <a:spLocks noGrp="1"/>
          </p:cNvSpPr>
          <p:nvPr>
            <p:ph type="body" idx="1"/>
          </p:nvPr>
        </p:nvSpPr>
        <p:spPr>
          <a:xfrm>
            <a:off x="810000" y="2105555"/>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2000"/>
              <a:buFont typeface="Wingdings" panose="05000000000000000000" pitchFamily="2" charset="2"/>
              <a:buChar char="q"/>
            </a:pPr>
            <a:r>
              <a:rPr lang="en-US" sz="2000" dirty="0"/>
              <a:t>You will be taken to the Transaction Detail page</a:t>
            </a:r>
            <a:endParaRPr dirty="0"/>
          </a:p>
          <a:p>
            <a:pPr marL="342900" lvl="0" indent="-342900" algn="l" rtl="0">
              <a:spcBef>
                <a:spcPts val="1000"/>
              </a:spcBef>
              <a:spcAft>
                <a:spcPts val="0"/>
              </a:spcAft>
              <a:buSzPts val="2000"/>
              <a:buFont typeface="Wingdings" panose="05000000000000000000" pitchFamily="2" charset="2"/>
              <a:buChar char="q"/>
            </a:pPr>
            <a:r>
              <a:rPr lang="en-US" sz="2000" dirty="0"/>
              <a:t>Under General Fields scroll down to the Originating Area Code</a:t>
            </a:r>
            <a:endParaRPr dirty="0"/>
          </a:p>
          <a:p>
            <a:pPr marL="342900" lvl="0" indent="-342900" algn="l" rtl="0">
              <a:spcBef>
                <a:spcPts val="1000"/>
              </a:spcBef>
              <a:spcAft>
                <a:spcPts val="0"/>
              </a:spcAft>
              <a:buSzPts val="2000"/>
              <a:buFont typeface="Wingdings" panose="05000000000000000000" pitchFamily="2" charset="2"/>
              <a:buChar char="q"/>
            </a:pPr>
            <a:r>
              <a:rPr lang="en-US" sz="2000" dirty="0"/>
              <a:t>Click the words “Originating Area Code”</a:t>
            </a:r>
            <a:endParaRPr dirty="0"/>
          </a:p>
          <a:p>
            <a:pPr marL="342900" lvl="0" indent="-228600" algn="l" rtl="0">
              <a:spcBef>
                <a:spcPts val="960"/>
              </a:spcBef>
              <a:spcAft>
                <a:spcPts val="0"/>
              </a:spcAft>
              <a:buSzPts val="1800"/>
              <a:buNone/>
            </a:pPr>
            <a:endParaRPr dirty="0"/>
          </a:p>
        </p:txBody>
      </p:sp>
      <p:pic>
        <p:nvPicPr>
          <p:cNvPr id="453" name="Google Shape;453;p48"/>
          <p:cNvPicPr preferRelativeResize="0"/>
          <p:nvPr/>
        </p:nvPicPr>
        <p:blipFill rotWithShape="1">
          <a:blip r:embed="rId3">
            <a:alphaModFix/>
          </a:blip>
          <a:srcRect/>
          <a:stretch/>
        </p:blipFill>
        <p:spPr>
          <a:xfrm>
            <a:off x="2265248" y="4658901"/>
            <a:ext cx="7315200" cy="952500"/>
          </a:xfrm>
          <a:prstGeom prst="rect">
            <a:avLst/>
          </a:prstGeom>
          <a:noFill/>
          <a:ln>
            <a:noFill/>
          </a:ln>
        </p:spPr>
      </p:pic>
      <p:sp>
        <p:nvSpPr>
          <p:cNvPr id="454" name="Google Shape;454;p48"/>
          <p:cNvSpPr/>
          <p:nvPr/>
        </p:nvSpPr>
        <p:spPr>
          <a:xfrm rot="5400000">
            <a:off x="1410529" y="4525655"/>
            <a:ext cx="656705" cy="1052733"/>
          </a:xfrm>
          <a:prstGeom prst="upArrow">
            <a:avLst>
              <a:gd name="adj1" fmla="val 50000"/>
              <a:gd name="adj2" fmla="val 50000"/>
            </a:avLst>
          </a:prstGeom>
          <a:solidFill>
            <a:srgbClr val="FF0000"/>
          </a:solidFill>
          <a:ln w="15875"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Using the Originating Area Code in MyFD</a:t>
            </a:r>
            <a:endParaRPr/>
          </a:p>
        </p:txBody>
      </p:sp>
      <p:sp>
        <p:nvSpPr>
          <p:cNvPr id="460" name="Google Shape;460;p49"/>
          <p:cNvSpPr txBox="1">
            <a:spLocks noGrp="1"/>
          </p:cNvSpPr>
          <p:nvPr>
            <p:ph type="body" idx="1"/>
          </p:nvPr>
        </p:nvSpPr>
        <p:spPr>
          <a:xfrm>
            <a:off x="818712" y="1536971"/>
            <a:ext cx="10554574" cy="4205096"/>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SzPts val="2000"/>
              <a:buNone/>
            </a:pPr>
            <a:r>
              <a:rPr lang="en-US" sz="2000"/>
              <a:t>The MyFD Glossary will open, and a list of originating area codes will be displayed that includes contact information:</a:t>
            </a:r>
            <a:endParaRPr/>
          </a:p>
        </p:txBody>
      </p:sp>
      <p:pic>
        <p:nvPicPr>
          <p:cNvPr id="461" name="Google Shape;461;p49"/>
          <p:cNvPicPr preferRelativeResize="0"/>
          <p:nvPr/>
        </p:nvPicPr>
        <p:blipFill rotWithShape="1">
          <a:blip r:embed="rId3">
            <a:alphaModFix/>
          </a:blip>
          <a:srcRect/>
          <a:stretch/>
        </p:blipFill>
        <p:spPr>
          <a:xfrm>
            <a:off x="1232981" y="4249147"/>
            <a:ext cx="8648700" cy="1390650"/>
          </a:xfrm>
          <a:prstGeom prst="rect">
            <a:avLst/>
          </a:prstGeom>
          <a:noFill/>
          <a:ln>
            <a:noFill/>
          </a:ln>
        </p:spPr>
      </p:pic>
      <p:sp>
        <p:nvSpPr>
          <p:cNvPr id="462" name="Google Shape;462;p49"/>
          <p:cNvSpPr/>
          <p:nvPr/>
        </p:nvSpPr>
        <p:spPr>
          <a:xfrm>
            <a:off x="1232981" y="5309092"/>
            <a:ext cx="7524750" cy="32274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5" descr="Desk with productivity items"/>
          <p:cNvPicPr preferRelativeResize="0"/>
          <p:nvPr/>
        </p:nvPicPr>
        <p:blipFill rotWithShape="1">
          <a:blip r:embed="rId3">
            <a:alphaModFix/>
          </a:blip>
          <a:srcRect l="23419" r="8168" b="-2"/>
          <a:stretch/>
        </p:blipFill>
        <p:spPr>
          <a:xfrm>
            <a:off x="20" y="1804072"/>
            <a:ext cx="4458058" cy="4349801"/>
          </a:xfrm>
          <a:prstGeom prst="rect">
            <a:avLst/>
          </a:prstGeom>
          <a:noFill/>
          <a:ln>
            <a:noFill/>
          </a:ln>
        </p:spPr>
      </p:pic>
      <p:sp>
        <p:nvSpPr>
          <p:cNvPr id="153" name="Google Shape;153;p5"/>
          <p:cNvSpPr txBox="1">
            <a:spLocks noGrp="1"/>
          </p:cNvSpPr>
          <p:nvPr>
            <p:ph type="ctrTitle"/>
          </p:nvPr>
        </p:nvSpPr>
        <p:spPr>
          <a:xfrm>
            <a:off x="4882101" y="2146851"/>
            <a:ext cx="6666980" cy="265826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5400"/>
              <a:buFont typeface="Century Gothic"/>
              <a:buNone/>
            </a:pPr>
            <a:r>
              <a:rPr lang="en-US"/>
              <a:t>OSP to Budget Setup</a:t>
            </a:r>
            <a:endParaRPr/>
          </a:p>
        </p:txBody>
      </p:sp>
      <p:sp>
        <p:nvSpPr>
          <p:cNvPr id="154" name="Google Shape;154;p5"/>
          <p:cNvSpPr txBox="1">
            <a:spLocks noGrp="1"/>
          </p:cNvSpPr>
          <p:nvPr>
            <p:ph type="subTitle" idx="1"/>
          </p:nvPr>
        </p:nvSpPr>
        <p:spPr>
          <a:xfrm>
            <a:off x="4882102" y="5019471"/>
            <a:ext cx="6666980" cy="9636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en-US"/>
              <a:t>Translating information from an award into the financial system.</a:t>
            </a:r>
            <a:endParaRPr/>
          </a:p>
        </p:txBody>
      </p:sp>
      <p:sp>
        <p:nvSpPr>
          <p:cNvPr id="155" name="Google Shape;155;p5"/>
          <p:cNvSpPr txBox="1"/>
          <p:nvPr/>
        </p:nvSpPr>
        <p:spPr>
          <a:xfrm>
            <a:off x="4882101" y="6290481"/>
            <a:ext cx="7086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lt1"/>
                </a:solidFill>
                <a:latin typeface="Century Gothic"/>
                <a:ea typeface="Century Gothic"/>
                <a:cs typeface="Century Gothic"/>
                <a:sym typeface="Century Gothic"/>
              </a:rPr>
              <a:t>Patrick Carney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4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6"/>
        <p:cNvGrpSpPr/>
        <p:nvPr/>
      </p:nvGrpSpPr>
      <p:grpSpPr>
        <a:xfrm>
          <a:off x="0" y="0"/>
          <a:ext cx="0" cy="0"/>
          <a:chOff x="0" y="0"/>
          <a:chExt cx="0" cy="0"/>
        </a:xfrm>
      </p:grpSpPr>
      <p:sp>
        <p:nvSpPr>
          <p:cNvPr id="467" name="Google Shape;467;p50"/>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3">
              <a:alphaModFix/>
            </a:blip>
            <a:tile tx="0" ty="0" sx="100000" sy="100000" flip="none" algn="tl"/>
          </a:blipFill>
          <a:ln w="9525" cap="rnd" cmpd="sng">
            <a:solidFill>
              <a:schemeClr val="accent1"/>
            </a:solidFill>
            <a:prstDash val="solid"/>
            <a:round/>
            <a:headEnd type="none" w="sm" len="sm"/>
            <a:tailEnd type="none" w="sm" len="sm"/>
          </a:ln>
        </p:spPr>
      </p:sp>
      <p:sp>
        <p:nvSpPr>
          <p:cNvPr id="468" name="Google Shape;468;p50"/>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69" name="Google Shape;469;p50" descr="Frequently Asked Questions - Forge Resources Group"/>
          <p:cNvPicPr preferRelativeResize="0">
            <a:picLocks noGrp="1"/>
          </p:cNvPicPr>
          <p:nvPr>
            <p:ph type="body" idx="1"/>
          </p:nvPr>
        </p:nvPicPr>
        <p:blipFill rotWithShape="1">
          <a:blip r:embed="rId4">
            <a:alphaModFix amt="40000"/>
          </a:blip>
          <a:srcRect b="7025"/>
          <a:stretch/>
        </p:blipFill>
        <p:spPr>
          <a:xfrm>
            <a:off x="20" y="10"/>
            <a:ext cx="12191980" cy="6857990"/>
          </a:xfrm>
          <a:prstGeom prst="rect">
            <a:avLst/>
          </a:prstGeom>
          <a:noFill/>
          <a:ln>
            <a:noFill/>
          </a:ln>
          <a:effectLst>
            <a:outerShdw blurRad="50800">
              <a:srgbClr val="000000">
                <a:alpha val="40000"/>
              </a:srgbClr>
            </a:outerShdw>
          </a:effectLst>
        </p:spPr>
      </p:pic>
      <p:sp>
        <p:nvSpPr>
          <p:cNvPr id="470" name="Google Shape;470;p50"/>
          <p:cNvSpPr txBox="1">
            <a:spLocks noGrp="1"/>
          </p:cNvSpPr>
          <p:nvPr>
            <p:ph type="title"/>
          </p:nvPr>
        </p:nvSpPr>
        <p:spPr>
          <a:xfrm>
            <a:off x="810001" y="1449147"/>
            <a:ext cx="10572000" cy="373245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5400"/>
              <a:buFont typeface="Century Gothic"/>
              <a:buNone/>
            </a:pPr>
            <a:r>
              <a:rPr lang="en-US" sz="5400"/>
              <a:t>Questions?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1"/>
          <p:cNvSpPr txBox="1">
            <a:spLocks noGrp="1"/>
          </p:cNvSpPr>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5400"/>
              <a:buFont typeface="Century Gothic"/>
              <a:buNone/>
            </a:pPr>
            <a:r>
              <a:rPr lang="en-US"/>
              <a:t>Smooth Award Closeout</a:t>
            </a:r>
            <a:endParaRPr/>
          </a:p>
        </p:txBody>
      </p:sp>
      <p:sp>
        <p:nvSpPr>
          <p:cNvPr id="476" name="Google Shape;476;p51"/>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en-US"/>
              <a:t>Austin Campbell</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2"/>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GIM 39 – Closeout of Sponsored Programs</a:t>
            </a:r>
            <a:endParaRPr/>
          </a:p>
        </p:txBody>
      </p:sp>
      <p:sp>
        <p:nvSpPr>
          <p:cNvPr id="482" name="Google Shape;482;p52"/>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Font typeface="Wingdings" panose="05000000000000000000" pitchFamily="2" charset="2"/>
              <a:buChar char="q"/>
            </a:pPr>
            <a:r>
              <a:rPr lang="en-US" u="sng" dirty="0">
                <a:solidFill>
                  <a:schemeClr val="hlink"/>
                </a:solidFill>
                <a:hlinkClick r:id="rId3"/>
              </a:rPr>
              <a:t>GIM 39 </a:t>
            </a:r>
            <a:r>
              <a:rPr lang="en-US" dirty="0"/>
              <a:t>provides guidance on the closeout of sponsored programs</a:t>
            </a:r>
            <a:endParaRPr dirty="0"/>
          </a:p>
          <a:p>
            <a:pPr marL="342900" lvl="0" indent="-342900" algn="l" rtl="0">
              <a:spcBef>
                <a:spcPts val="960"/>
              </a:spcBef>
              <a:spcAft>
                <a:spcPts val="0"/>
              </a:spcAft>
              <a:buSzPts val="1800"/>
              <a:buFont typeface="Wingdings" panose="05000000000000000000" pitchFamily="2" charset="2"/>
              <a:buChar char="q"/>
            </a:pPr>
            <a:r>
              <a:rPr lang="en-US" dirty="0"/>
              <a:t>After the Final Action Date (FAD), GCA is responsible for ensuring the budget is ready for closeout</a:t>
            </a:r>
            <a:endParaRPr dirty="0"/>
          </a:p>
          <a:p>
            <a:pPr marL="342900" lvl="0" indent="-342900" algn="l" rtl="0">
              <a:spcBef>
                <a:spcPts val="960"/>
              </a:spcBef>
              <a:spcAft>
                <a:spcPts val="0"/>
              </a:spcAft>
              <a:buSzPts val="1800"/>
              <a:buFont typeface="Wingdings" panose="05000000000000000000" pitchFamily="2" charset="2"/>
              <a:buChar char="q"/>
            </a:pPr>
            <a:r>
              <a:rPr lang="en-US" dirty="0"/>
              <a:t>Before we can close the budget, we need to address the following:</a:t>
            </a:r>
            <a:endParaRPr dirty="0"/>
          </a:p>
          <a:p>
            <a:pPr marL="742950" lvl="1" indent="-285750" algn="l" rtl="0">
              <a:spcBef>
                <a:spcPts val="920"/>
              </a:spcBef>
              <a:spcAft>
                <a:spcPts val="0"/>
              </a:spcAft>
              <a:buSzPts val="1600"/>
              <a:buFont typeface="Wingdings" panose="05000000000000000000" pitchFamily="2" charset="2"/>
              <a:buChar char="q"/>
            </a:pPr>
            <a:r>
              <a:rPr lang="en-US" dirty="0"/>
              <a:t>Can we send the final financial report and/or invoice? </a:t>
            </a:r>
            <a:endParaRPr dirty="0"/>
          </a:p>
          <a:p>
            <a:pPr marL="742950" lvl="1" indent="-285750" algn="l" rtl="0">
              <a:spcBef>
                <a:spcPts val="920"/>
              </a:spcBef>
              <a:spcAft>
                <a:spcPts val="0"/>
              </a:spcAft>
              <a:buSzPts val="1600"/>
              <a:buFont typeface="Wingdings" panose="05000000000000000000" pitchFamily="2" charset="2"/>
              <a:buChar char="q"/>
            </a:pPr>
            <a:r>
              <a:rPr lang="en-US" dirty="0"/>
              <a:t>Is there unmet cost share?</a:t>
            </a:r>
            <a:endParaRPr dirty="0"/>
          </a:p>
          <a:p>
            <a:pPr marL="742950" lvl="1" indent="-285750" algn="l" rtl="0">
              <a:spcBef>
                <a:spcPts val="920"/>
              </a:spcBef>
              <a:spcAft>
                <a:spcPts val="0"/>
              </a:spcAft>
              <a:buSzPts val="1600"/>
              <a:buFont typeface="Wingdings" panose="05000000000000000000" pitchFamily="2" charset="2"/>
              <a:buChar char="q"/>
            </a:pPr>
            <a:r>
              <a:rPr lang="en-US" dirty="0"/>
              <a:t>Have all payments been received? </a:t>
            </a:r>
            <a:endParaRPr dirty="0"/>
          </a:p>
          <a:p>
            <a:pPr marL="742950" lvl="1" indent="-285750" algn="l" rtl="0">
              <a:spcBef>
                <a:spcPts val="920"/>
              </a:spcBef>
              <a:spcAft>
                <a:spcPts val="0"/>
              </a:spcAft>
              <a:buSzPts val="1600"/>
              <a:buFont typeface="Wingdings" panose="05000000000000000000" pitchFamily="2" charset="2"/>
              <a:buChar char="q"/>
            </a:pPr>
            <a:r>
              <a:rPr lang="en-US" dirty="0"/>
              <a:t>Is there a deficit? Surplus? Refund required?</a:t>
            </a:r>
            <a:endParaRPr dirty="0"/>
          </a:p>
          <a:p>
            <a:pPr marL="342900" lvl="0" indent="-342900" algn="l" rtl="0">
              <a:spcBef>
                <a:spcPts val="960"/>
              </a:spcBef>
              <a:spcAft>
                <a:spcPts val="0"/>
              </a:spcAft>
              <a:buSzPts val="1800"/>
              <a:buFont typeface="Wingdings" panose="05000000000000000000" pitchFamily="2" charset="2"/>
              <a:buChar char="q"/>
            </a:pPr>
            <a:r>
              <a:rPr lang="en-US" dirty="0"/>
              <a:t>Budgets must be closed to status 4 within 120 days of award end date</a:t>
            </a:r>
            <a:endParaRPr dirty="0"/>
          </a:p>
          <a:p>
            <a:pPr marL="342900" lvl="0" indent="-228600" algn="l" rtl="0">
              <a:spcBef>
                <a:spcPts val="960"/>
              </a:spcBef>
              <a:spcAft>
                <a:spcPts val="0"/>
              </a:spcAft>
              <a:buSzPts val="1800"/>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3"/>
          <p:cNvSpPr txBox="1">
            <a:spLocks noGrp="1"/>
          </p:cNvSpPr>
          <p:nvPr>
            <p:ph type="title"/>
          </p:nvPr>
        </p:nvSpPr>
        <p:spPr>
          <a:xfrm>
            <a:off x="965199" y="409814"/>
            <a:ext cx="5130795" cy="146177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Final Invoices and Reports</a:t>
            </a:r>
            <a:endParaRPr/>
          </a:p>
        </p:txBody>
      </p:sp>
      <p:sp>
        <p:nvSpPr>
          <p:cNvPr id="488" name="Google Shape;488;p53"/>
          <p:cNvSpPr txBox="1">
            <a:spLocks noGrp="1"/>
          </p:cNvSpPr>
          <p:nvPr>
            <p:ph type="body" idx="1"/>
          </p:nvPr>
        </p:nvSpPr>
        <p:spPr>
          <a:xfrm>
            <a:off x="818689" y="1871592"/>
            <a:ext cx="4691681" cy="45912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fontScale="62500" lnSpcReduction="20000"/>
          </a:bodyPr>
          <a:lstStyle/>
          <a:p>
            <a:pPr marL="342900" lvl="0" indent="-342900" algn="l" rtl="0">
              <a:spcBef>
                <a:spcPts val="0"/>
              </a:spcBef>
              <a:spcAft>
                <a:spcPts val="0"/>
              </a:spcAft>
              <a:buSzPct val="100000"/>
              <a:buFont typeface="Wingdings" panose="05000000000000000000" pitchFamily="2" charset="2"/>
              <a:buChar char="q"/>
            </a:pPr>
            <a:r>
              <a:rPr lang="en-US" sz="2400" dirty="0"/>
              <a:t>If your award requires a final invoice and/or final financial report, we enter the due dates in the financial system at budget set up</a:t>
            </a:r>
            <a:endParaRPr dirty="0"/>
          </a:p>
          <a:p>
            <a:pPr marL="342900" lvl="0" indent="-342900" algn="l" rtl="0">
              <a:spcBef>
                <a:spcPts val="900"/>
              </a:spcBef>
              <a:spcAft>
                <a:spcPts val="0"/>
              </a:spcAft>
              <a:buSzPct val="100000"/>
              <a:buFont typeface="Wingdings" panose="05000000000000000000" pitchFamily="2" charset="2"/>
              <a:buChar char="q"/>
            </a:pPr>
            <a:r>
              <a:rPr lang="en-US" sz="2400" dirty="0"/>
              <a:t>These due dates are what drive the FAD—the date we need all expenditures to be final and the budget switches to status 3 in preparation for closeout. Having the FAD in place ensures that GCA can complete the required closeout documents on time</a:t>
            </a:r>
            <a:endParaRPr dirty="0"/>
          </a:p>
          <a:p>
            <a:pPr marL="342900" lvl="0" indent="-342900" algn="l" rtl="0">
              <a:spcBef>
                <a:spcPts val="900"/>
              </a:spcBef>
              <a:spcAft>
                <a:spcPts val="0"/>
              </a:spcAft>
              <a:buSzPct val="100000"/>
              <a:buFont typeface="Wingdings" panose="05000000000000000000" pitchFamily="2" charset="2"/>
              <a:buChar char="q"/>
            </a:pPr>
            <a:r>
              <a:rPr lang="en-US" sz="2400" dirty="0"/>
              <a:t>Please pay attention to your FAD and notify GCA </a:t>
            </a:r>
            <a:r>
              <a:rPr lang="en-US" sz="2400" b="1" dirty="0"/>
              <a:t>before</a:t>
            </a:r>
            <a:r>
              <a:rPr lang="en-US" sz="2400" dirty="0"/>
              <a:t> this date if you expect that expenditures will </a:t>
            </a:r>
            <a:r>
              <a:rPr lang="en-US" sz="2400" b="1" dirty="0"/>
              <a:t>not </a:t>
            </a:r>
            <a:r>
              <a:rPr lang="en-US" sz="2400" dirty="0"/>
              <a:t>be final. Re-opening a budget after the FAD requires GCA manager approval</a:t>
            </a:r>
            <a:endParaRPr dirty="0"/>
          </a:p>
          <a:p>
            <a:pPr marL="342900" lvl="0" indent="-342900" algn="l" rtl="0">
              <a:spcBef>
                <a:spcPts val="900"/>
              </a:spcBef>
              <a:spcAft>
                <a:spcPts val="0"/>
              </a:spcAft>
              <a:buSzPct val="100000"/>
              <a:buFont typeface="Wingdings" panose="05000000000000000000" pitchFamily="2" charset="2"/>
              <a:buChar char="q"/>
            </a:pPr>
            <a:r>
              <a:rPr lang="en-US" sz="2400" dirty="0"/>
              <a:t>After the FAD, it should be assumed that GCA is working on closeout, so expenses should not be posted or transferred on/off the award at this time</a:t>
            </a:r>
            <a:endParaRPr dirty="0"/>
          </a:p>
          <a:p>
            <a:pPr marL="342900" lvl="0" indent="-291338" algn="l" rtl="0">
              <a:spcBef>
                <a:spcPts val="762"/>
              </a:spcBef>
              <a:spcAft>
                <a:spcPts val="0"/>
              </a:spcAft>
              <a:buSzPct val="100000"/>
              <a:buNone/>
            </a:pPr>
            <a:endParaRPr sz="1300" dirty="0"/>
          </a:p>
        </p:txBody>
      </p:sp>
      <p:pic>
        <p:nvPicPr>
          <p:cNvPr id="489" name="Google Shape;489;p53" descr="Document outline"/>
          <p:cNvPicPr preferRelativeResize="0"/>
          <p:nvPr/>
        </p:nvPicPr>
        <p:blipFill rotWithShape="1">
          <a:blip r:embed="rId3">
            <a:alphaModFix/>
          </a:blip>
          <a:srcRect/>
          <a:stretch/>
        </p:blipFill>
        <p:spPr>
          <a:xfrm>
            <a:off x="7545058" y="2377844"/>
            <a:ext cx="3217333" cy="321733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400"/>
              <a:buFont typeface="Century Gothic"/>
              <a:buNone/>
            </a:pPr>
            <a:r>
              <a:rPr lang="en-US" sz="4400" b="0"/>
              <a:t>Unmet Cost Share</a:t>
            </a:r>
            <a:endParaRPr b="0"/>
          </a:p>
        </p:txBody>
      </p:sp>
      <p:sp>
        <p:nvSpPr>
          <p:cNvPr id="495" name="Google Shape;495;p54"/>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Font typeface="Wingdings" panose="05000000000000000000" pitchFamily="2" charset="2"/>
              <a:buChar char="q"/>
            </a:pPr>
            <a:r>
              <a:rPr lang="en-US" dirty="0"/>
              <a:t>Cost share requirements should be met before we close the budget</a:t>
            </a:r>
            <a:endParaRPr dirty="0"/>
          </a:p>
          <a:p>
            <a:pPr marL="342900" lvl="0" indent="-342900" algn="l" rtl="0">
              <a:spcBef>
                <a:spcPts val="960"/>
              </a:spcBef>
              <a:spcAft>
                <a:spcPts val="0"/>
              </a:spcAft>
              <a:buSzPts val="1800"/>
              <a:buFont typeface="Wingdings" panose="05000000000000000000" pitchFamily="2" charset="2"/>
              <a:buChar char="q"/>
            </a:pPr>
            <a:r>
              <a:rPr lang="en-US" dirty="0"/>
              <a:t>Reporting non-FEC cost share on a quarterly basis is recommended</a:t>
            </a:r>
            <a:endParaRPr dirty="0"/>
          </a:p>
          <a:p>
            <a:pPr marL="342900" lvl="0" indent="-342900" algn="l" rtl="0">
              <a:spcBef>
                <a:spcPts val="960"/>
              </a:spcBef>
              <a:spcAft>
                <a:spcPts val="0"/>
              </a:spcAft>
              <a:buSzPts val="1800"/>
              <a:buFont typeface="Wingdings" panose="05000000000000000000" pitchFamily="2" charset="2"/>
              <a:buChar char="q"/>
            </a:pPr>
            <a:r>
              <a:rPr lang="en-US" dirty="0"/>
              <a:t>FEC cost share should be certified as required by Management Accounting and Analysis’ certification deadlines</a:t>
            </a:r>
            <a:endParaRPr dirty="0"/>
          </a:p>
          <a:p>
            <a:pPr marL="342900" lvl="0" indent="-342900" algn="l" rtl="0">
              <a:spcBef>
                <a:spcPts val="960"/>
              </a:spcBef>
              <a:spcAft>
                <a:spcPts val="0"/>
              </a:spcAft>
              <a:buSzPts val="1800"/>
              <a:buFont typeface="Wingdings" panose="05000000000000000000" pitchFamily="2" charset="2"/>
              <a:buChar char="q"/>
            </a:pPr>
            <a:r>
              <a:rPr lang="en-US" dirty="0"/>
              <a:t>If you have FEC cost share that will not be certified prior to the FAD, please request an </a:t>
            </a:r>
            <a:r>
              <a:rPr lang="en-US" u="sng" dirty="0">
                <a:solidFill>
                  <a:schemeClr val="hlink"/>
                </a:solidFill>
                <a:hlinkClick r:id="rId3"/>
              </a:rPr>
              <a:t>interim cost share report</a:t>
            </a:r>
            <a:r>
              <a:rPr lang="en-US" dirty="0"/>
              <a:t> so that we can include the amount on our final report/invoice</a:t>
            </a:r>
            <a:endParaRPr dirty="0"/>
          </a:p>
          <a:p>
            <a:pPr marL="342900" lvl="0" indent="-228600" algn="l" rtl="0">
              <a:spcBef>
                <a:spcPts val="960"/>
              </a:spcBef>
              <a:spcAft>
                <a:spcPts val="0"/>
              </a:spcAft>
              <a:buSzPts val="1800"/>
              <a:buNone/>
            </a:pP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5"/>
          <p:cNvSpPr txBox="1">
            <a:spLocks noGrp="1"/>
          </p:cNvSpPr>
          <p:nvPr>
            <p:ph type="title"/>
          </p:nvPr>
        </p:nvSpPr>
        <p:spPr>
          <a:xfrm>
            <a:off x="838200" y="36734"/>
            <a:ext cx="10515600" cy="13255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Sponsor Payments</a:t>
            </a:r>
            <a:endParaRPr/>
          </a:p>
        </p:txBody>
      </p:sp>
      <p:sp>
        <p:nvSpPr>
          <p:cNvPr id="501" name="Google Shape;501;p55"/>
          <p:cNvSpPr txBox="1">
            <a:spLocks noGrp="1"/>
          </p:cNvSpPr>
          <p:nvPr>
            <p:ph type="body" idx="1"/>
          </p:nvPr>
        </p:nvSpPr>
        <p:spPr>
          <a:xfrm>
            <a:off x="838200" y="1825625"/>
            <a:ext cx="5254753" cy="4351338"/>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p>
            <a:pPr marL="342900" lvl="0" indent="-228600" algn="l" rtl="0">
              <a:spcBef>
                <a:spcPts val="0"/>
              </a:spcBef>
              <a:spcAft>
                <a:spcPts val="0"/>
              </a:spcAft>
              <a:buSzPts val="1800"/>
              <a:buNone/>
            </a:pPr>
            <a:endParaRPr dirty="0"/>
          </a:p>
          <a:p>
            <a:pPr marL="342900" lvl="0" indent="-342900" algn="l" rtl="0">
              <a:spcBef>
                <a:spcPts val="960"/>
              </a:spcBef>
              <a:spcAft>
                <a:spcPts val="0"/>
              </a:spcAft>
              <a:buSzPts val="1800"/>
              <a:buFont typeface="Wingdings" panose="05000000000000000000" pitchFamily="2" charset="2"/>
              <a:buChar char="q"/>
            </a:pPr>
            <a:r>
              <a:rPr lang="en-US" dirty="0"/>
              <a:t>If GCA submits invoices for your award and they remain unpaid, we will send out a delinquency notification to seek payment</a:t>
            </a:r>
            <a:endParaRPr dirty="0"/>
          </a:p>
          <a:p>
            <a:pPr marL="742950" lvl="1" indent="-285750" algn="l" rtl="0">
              <a:spcBef>
                <a:spcPts val="920"/>
              </a:spcBef>
              <a:spcAft>
                <a:spcPts val="0"/>
              </a:spcAft>
              <a:buSzPts val="1600"/>
              <a:buFont typeface="Wingdings" panose="05000000000000000000" pitchFamily="2" charset="2"/>
              <a:buChar char="q"/>
            </a:pPr>
            <a:r>
              <a:rPr lang="en-US" dirty="0"/>
              <a:t>All invoices must be paid before we can close the budget</a:t>
            </a:r>
            <a:endParaRPr dirty="0"/>
          </a:p>
          <a:p>
            <a:pPr marL="342900" lvl="0" indent="-342900" algn="l" rtl="0">
              <a:spcBef>
                <a:spcPts val="960"/>
              </a:spcBef>
              <a:spcAft>
                <a:spcPts val="0"/>
              </a:spcAft>
              <a:buSzPts val="1800"/>
              <a:buFont typeface="Wingdings" panose="05000000000000000000" pitchFamily="2" charset="2"/>
              <a:buChar char="q"/>
            </a:pPr>
            <a:r>
              <a:rPr lang="en-US" dirty="0"/>
              <a:t>If your department invoices the sponsor directly (Form of Payment 11), please make sure all payments are reconciled and applied to the award before closeout</a:t>
            </a:r>
            <a:endParaRPr dirty="0"/>
          </a:p>
          <a:p>
            <a:pPr marL="342900" lvl="0" indent="-228600" algn="l" rtl="0">
              <a:spcBef>
                <a:spcPts val="960"/>
              </a:spcBef>
              <a:spcAft>
                <a:spcPts val="0"/>
              </a:spcAft>
              <a:buSzPts val="1800"/>
              <a:buNone/>
            </a:pPr>
            <a:endParaRPr dirty="0"/>
          </a:p>
        </p:txBody>
      </p:sp>
      <p:pic>
        <p:nvPicPr>
          <p:cNvPr id="502" name="Google Shape;502;p55" descr="Treasure chest outline"/>
          <p:cNvPicPr preferRelativeResize="0"/>
          <p:nvPr/>
        </p:nvPicPr>
        <p:blipFill rotWithShape="1">
          <a:blip r:embed="rId3">
            <a:alphaModFix/>
          </a:blip>
          <a:srcRect/>
          <a:stretch/>
        </p:blipFill>
        <p:spPr>
          <a:xfrm>
            <a:off x="6575704" y="1362297"/>
            <a:ext cx="5458968" cy="545896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6"/>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Disposition of Balance</a:t>
            </a:r>
            <a:endParaRPr/>
          </a:p>
        </p:txBody>
      </p:sp>
      <p:sp>
        <p:nvSpPr>
          <p:cNvPr id="508" name="Google Shape;508;p56"/>
          <p:cNvSpPr txBox="1">
            <a:spLocks noGrp="1"/>
          </p:cNvSpPr>
          <p:nvPr>
            <p:ph type="body" idx="1"/>
          </p:nvPr>
        </p:nvSpPr>
        <p:spPr>
          <a:xfrm>
            <a:off x="590228" y="612844"/>
            <a:ext cx="5640092" cy="5661658"/>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215900" algn="l" rtl="0">
              <a:spcBef>
                <a:spcPts val="0"/>
              </a:spcBef>
              <a:spcAft>
                <a:spcPts val="0"/>
              </a:spcAft>
              <a:buSzPts val="2000"/>
              <a:buNone/>
            </a:pPr>
            <a:endParaRPr sz="2000" dirty="0"/>
          </a:p>
          <a:p>
            <a:pPr marL="342900" lvl="0" indent="-342900" algn="l" rtl="0">
              <a:spcBef>
                <a:spcPts val="1000"/>
              </a:spcBef>
              <a:spcAft>
                <a:spcPts val="0"/>
              </a:spcAft>
              <a:buSzPts val="2000"/>
              <a:buFont typeface="Wingdings" panose="05000000000000000000" pitchFamily="2" charset="2"/>
              <a:buChar char="q"/>
            </a:pPr>
            <a:r>
              <a:rPr lang="en-US" sz="2000" dirty="0"/>
              <a:t>A negative balance (deficit) needs to be moved to an allowable budget. You may request this via Grant Tracker note or by using the deficit transfer tool in Grant Tracker</a:t>
            </a:r>
            <a:endParaRPr dirty="0"/>
          </a:p>
        </p:txBody>
      </p:sp>
      <p:pic>
        <p:nvPicPr>
          <p:cNvPr id="509" name="Google Shape;509;p56"/>
          <p:cNvPicPr preferRelativeResize="0"/>
          <p:nvPr/>
        </p:nvPicPr>
        <p:blipFill rotWithShape="1">
          <a:blip r:embed="rId3">
            <a:alphaModFix/>
          </a:blip>
          <a:srcRect/>
          <a:stretch/>
        </p:blipFill>
        <p:spPr>
          <a:xfrm>
            <a:off x="6405418" y="2822445"/>
            <a:ext cx="5640092" cy="1242455"/>
          </a:xfrm>
          <a:prstGeom prst="rect">
            <a:avLst/>
          </a:prstGeom>
          <a:noFill/>
          <a:ln>
            <a:noFill/>
          </a:ln>
        </p:spPr>
      </p:pic>
      <p:sp>
        <p:nvSpPr>
          <p:cNvPr id="510" name="Google Shape;510;p56"/>
          <p:cNvSpPr txBox="1"/>
          <p:nvPr/>
        </p:nvSpPr>
        <p:spPr>
          <a:xfrm>
            <a:off x="810000" y="4915587"/>
            <a:ext cx="10515600" cy="1942413"/>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90000"/>
              </a:lnSpc>
              <a:spcBef>
                <a:spcPts val="0"/>
              </a:spcBef>
              <a:spcAft>
                <a:spcPts val="0"/>
              </a:spcAft>
              <a:buClr>
                <a:schemeClr val="lt1"/>
              </a:buClr>
              <a:buSzPts val="2000"/>
              <a:buFont typeface="Arial"/>
              <a:buChar char="•"/>
            </a:pPr>
            <a:r>
              <a:rPr lang="en-US" sz="2000" b="0" i="0" u="none" strike="noStrike" cap="none">
                <a:solidFill>
                  <a:schemeClr val="lt1"/>
                </a:solidFill>
                <a:latin typeface="Century Gothic"/>
                <a:ea typeface="Century Gothic"/>
                <a:cs typeface="Century Gothic"/>
                <a:sym typeface="Century Gothic"/>
              </a:rPr>
              <a:t>Please note: the deficit transfer tool cannot be used to transfer deficits on sub budgets—these must be manually transferred by GCA.</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Disposition of Balance</a:t>
            </a:r>
            <a:endParaRPr/>
          </a:p>
        </p:txBody>
      </p:sp>
      <p:sp>
        <p:nvSpPr>
          <p:cNvPr id="516" name="Google Shape;516;p57"/>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2000"/>
              <a:buFont typeface="Wingdings" panose="05000000000000000000" pitchFamily="2" charset="2"/>
              <a:buChar char="q"/>
            </a:pPr>
            <a:r>
              <a:rPr lang="en-US" sz="2000" dirty="0"/>
              <a:t>If the budget has a balance that the University is allowed to retain (fixed price grant/contract or clinical trial), we will need to transfer it to your department’s Fixed Price Surplus Account (FPSA)</a:t>
            </a:r>
            <a:endParaRPr dirty="0"/>
          </a:p>
          <a:p>
            <a:pPr marL="742950" lvl="1" indent="-285750" algn="l" rtl="0">
              <a:spcBef>
                <a:spcPts val="960"/>
              </a:spcBef>
              <a:spcAft>
                <a:spcPts val="0"/>
              </a:spcAft>
              <a:buSzPts val="1800"/>
              <a:buFont typeface="Wingdings" panose="05000000000000000000" pitchFamily="2" charset="2"/>
              <a:buChar char="q"/>
            </a:pPr>
            <a:r>
              <a:rPr lang="en-US" sz="1800" dirty="0"/>
              <a:t>We transfer it to the FPSA with the nearest F&amp;A rate to the closing budget</a:t>
            </a:r>
            <a:endParaRPr dirty="0"/>
          </a:p>
          <a:p>
            <a:pPr marL="742950" lvl="1" indent="-285750" algn="l" rtl="0">
              <a:spcBef>
                <a:spcPts val="960"/>
              </a:spcBef>
              <a:spcAft>
                <a:spcPts val="0"/>
              </a:spcAft>
              <a:buSzPts val="1800"/>
              <a:buFont typeface="Wingdings" panose="05000000000000000000" pitchFamily="2" charset="2"/>
              <a:buChar char="q"/>
            </a:pPr>
            <a:r>
              <a:rPr lang="en-US" sz="1800" dirty="0"/>
              <a:t>If you do not have an FPSA with an F&amp;A rate within 10% of the closing budget, you may </a:t>
            </a:r>
            <a:r>
              <a:rPr lang="en-US" sz="1800" u="sng" dirty="0">
                <a:solidFill>
                  <a:schemeClr val="hlink"/>
                </a:solidFill>
                <a:hlinkClick r:id="rId3"/>
              </a:rPr>
              <a:t>request a new FPSA</a:t>
            </a:r>
            <a:endParaRPr sz="1800" dirty="0"/>
          </a:p>
          <a:p>
            <a:pPr marL="342900" lvl="0" indent="-342900" algn="l" rtl="0">
              <a:spcBef>
                <a:spcPts val="1000"/>
              </a:spcBef>
              <a:spcAft>
                <a:spcPts val="0"/>
              </a:spcAft>
              <a:buSzPts val="2000"/>
              <a:buFont typeface="Wingdings" panose="05000000000000000000" pitchFamily="2" charset="2"/>
              <a:buChar char="q"/>
            </a:pPr>
            <a:r>
              <a:rPr lang="en-US" sz="2000" dirty="0"/>
              <a:t>If the sponsor requires the return of unspent funds, or we have overbilled on a cost reimbursable award, GCA will refund the sponsor</a:t>
            </a:r>
            <a:endParaRPr dirty="0"/>
          </a:p>
          <a:p>
            <a:pPr marL="342900" lvl="0" indent="-228600" algn="l" rtl="0">
              <a:spcBef>
                <a:spcPts val="960"/>
              </a:spcBef>
              <a:spcAft>
                <a:spcPts val="0"/>
              </a:spcAft>
              <a:buSzPts val="1800"/>
              <a:buNone/>
            </a:pP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8"/>
          <p:cNvSpPr txBox="1">
            <a:spLocks noGrp="1"/>
          </p:cNvSpPr>
          <p:nvPr>
            <p:ph type="title"/>
          </p:nvPr>
        </p:nvSpPr>
        <p:spPr>
          <a:xfrm>
            <a:off x="838200" y="365125"/>
            <a:ext cx="10515600" cy="13255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0"/>
              <a:t>Final Closeout</a:t>
            </a:r>
            <a:endParaRPr/>
          </a:p>
        </p:txBody>
      </p:sp>
      <p:sp>
        <p:nvSpPr>
          <p:cNvPr id="522" name="Google Shape;522;p58"/>
          <p:cNvSpPr txBox="1">
            <a:spLocks noGrp="1"/>
          </p:cNvSpPr>
          <p:nvPr>
            <p:ph type="body" idx="1"/>
          </p:nvPr>
        </p:nvSpPr>
        <p:spPr>
          <a:xfrm>
            <a:off x="653374" y="1407335"/>
            <a:ext cx="10515599" cy="4351338"/>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Font typeface="Wingdings" panose="05000000000000000000" pitchFamily="2" charset="2"/>
              <a:buChar char="q"/>
            </a:pPr>
            <a:r>
              <a:rPr lang="en-US" dirty="0"/>
              <a:t>Once the final financial documents have been submitted to the sponsor, the budget is in balance, and any issues have been resolved, we can close the budget to status 4 </a:t>
            </a:r>
            <a:endParaRPr dirty="0"/>
          </a:p>
          <a:p>
            <a:pPr marL="342900" lvl="0" indent="-228600" algn="l" rtl="0">
              <a:spcBef>
                <a:spcPts val="960"/>
              </a:spcBef>
              <a:spcAft>
                <a:spcPts val="0"/>
              </a:spcAft>
              <a:buSzPts val="1800"/>
              <a:buNone/>
            </a:pPr>
            <a:endParaRPr dirty="0"/>
          </a:p>
        </p:txBody>
      </p:sp>
      <p:pic>
        <p:nvPicPr>
          <p:cNvPr id="523" name="Google Shape;523;p58" descr="Race Flag with solid fill"/>
          <p:cNvPicPr preferRelativeResize="0"/>
          <p:nvPr/>
        </p:nvPicPr>
        <p:blipFill rotWithShape="1">
          <a:blip r:embed="rId3">
            <a:alphaModFix/>
          </a:blip>
          <a:srcRect/>
          <a:stretch/>
        </p:blipFill>
        <p:spPr>
          <a:xfrm>
            <a:off x="4487333" y="3275542"/>
            <a:ext cx="3217333" cy="321733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7"/>
        <p:cNvGrpSpPr/>
        <p:nvPr/>
      </p:nvGrpSpPr>
      <p:grpSpPr>
        <a:xfrm>
          <a:off x="0" y="0"/>
          <a:ext cx="0" cy="0"/>
          <a:chOff x="0" y="0"/>
          <a:chExt cx="0" cy="0"/>
        </a:xfrm>
      </p:grpSpPr>
      <p:sp>
        <p:nvSpPr>
          <p:cNvPr id="528" name="Google Shape;528;p59"/>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3">
              <a:alphaModFix/>
            </a:blip>
            <a:tile tx="0" ty="0" sx="100000" sy="100000" flip="none" algn="tl"/>
          </a:blipFill>
          <a:ln w="9525" cap="rnd" cmpd="sng">
            <a:solidFill>
              <a:schemeClr val="accent1"/>
            </a:solidFill>
            <a:prstDash val="solid"/>
            <a:round/>
            <a:headEnd type="none" w="sm" len="sm"/>
            <a:tailEnd type="none" w="sm" len="sm"/>
          </a:ln>
        </p:spPr>
      </p:sp>
      <p:sp>
        <p:nvSpPr>
          <p:cNvPr id="529" name="Google Shape;529;p5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530" name="Google Shape;530;p59" descr="Frequently Asked Questions - Forge Resources Group"/>
          <p:cNvPicPr preferRelativeResize="0">
            <a:picLocks noGrp="1"/>
          </p:cNvPicPr>
          <p:nvPr>
            <p:ph type="body" idx="1"/>
          </p:nvPr>
        </p:nvPicPr>
        <p:blipFill rotWithShape="1">
          <a:blip r:embed="rId4">
            <a:alphaModFix amt="40000"/>
          </a:blip>
          <a:srcRect b="7025"/>
          <a:stretch/>
        </p:blipFill>
        <p:spPr>
          <a:xfrm>
            <a:off x="20" y="10"/>
            <a:ext cx="12191980" cy="6857990"/>
          </a:xfrm>
          <a:prstGeom prst="rect">
            <a:avLst/>
          </a:prstGeom>
          <a:noFill/>
          <a:ln>
            <a:noFill/>
          </a:ln>
          <a:effectLst>
            <a:outerShdw blurRad="50800">
              <a:srgbClr val="000000">
                <a:alpha val="40000"/>
              </a:srgbClr>
            </a:outerShdw>
          </a:effectLst>
        </p:spPr>
      </p:pic>
      <p:sp>
        <p:nvSpPr>
          <p:cNvPr id="531" name="Google Shape;531;p59"/>
          <p:cNvSpPr txBox="1">
            <a:spLocks noGrp="1"/>
          </p:cNvSpPr>
          <p:nvPr>
            <p:ph type="title"/>
          </p:nvPr>
        </p:nvSpPr>
        <p:spPr>
          <a:xfrm>
            <a:off x="810001" y="1449147"/>
            <a:ext cx="10572000" cy="373245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5400"/>
              <a:buFont typeface="Century Gothic"/>
              <a:buNone/>
            </a:pPr>
            <a:r>
              <a:rPr lang="en-US" sz="5400"/>
              <a:t>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title"/>
          </p:nvPr>
        </p:nvSpPr>
        <p:spPr>
          <a:xfrm>
            <a:off x="762254" y="699951"/>
            <a:ext cx="8791787" cy="727853"/>
          </a:xfrm>
          <a:prstGeom prst="rect">
            <a:avLst/>
          </a:prstGeom>
          <a:noFill/>
          <a:ln>
            <a:noFill/>
          </a:ln>
          <a:effectLst>
            <a:outerShdw blurRad="50800">
              <a:srgbClr val="000000">
                <a:alpha val="60000"/>
              </a:srgbClr>
            </a:outerShdw>
          </a:effectLst>
        </p:spPr>
        <p:txBody>
          <a:bodyPr spcFirstLastPara="1" wrap="square" lIns="109725" tIns="109725" rIns="109725" bIns="91425" anchor="b" anchorCtr="0">
            <a:noAutofit/>
          </a:bodyPr>
          <a:lstStyle/>
          <a:p>
            <a:pPr marL="0" lvl="0" indent="0" algn="l" rtl="0">
              <a:lnSpc>
                <a:spcPct val="125000"/>
              </a:lnSpc>
              <a:spcBef>
                <a:spcPts val="0"/>
              </a:spcBef>
              <a:spcAft>
                <a:spcPts val="0"/>
              </a:spcAft>
              <a:buClr>
                <a:srgbClr val="FEFEFE"/>
              </a:buClr>
              <a:buSzPts val="4000"/>
              <a:buFont typeface="Century Gothic"/>
              <a:buNone/>
            </a:pPr>
            <a:r>
              <a:rPr lang="en-US" b="0">
                <a:solidFill>
                  <a:srgbClr val="FEFEFE"/>
                </a:solidFill>
              </a:rPr>
              <a:t>PACs and FAs</a:t>
            </a:r>
            <a:endParaRPr/>
          </a:p>
        </p:txBody>
      </p:sp>
      <p:sp>
        <p:nvSpPr>
          <p:cNvPr id="161" name="Google Shape;161;p6"/>
          <p:cNvSpPr txBox="1"/>
          <p:nvPr/>
        </p:nvSpPr>
        <p:spPr>
          <a:xfrm>
            <a:off x="762254" y="2655381"/>
            <a:ext cx="10667491" cy="193899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We receive a Post Award Change (PAC) from OSP for an award that has already been funded but some terms on the agreement are being amended </a:t>
            </a:r>
            <a:r>
              <a:rPr lang="en-US" sz="2400" i="1">
                <a:solidFill>
                  <a:schemeClr val="lt1"/>
                </a:solidFill>
                <a:latin typeface="Century Gothic"/>
                <a:ea typeface="Century Gothic"/>
                <a:cs typeface="Century Gothic"/>
                <a:sym typeface="Century Gothic"/>
              </a:rPr>
              <a:t>without</a:t>
            </a:r>
            <a:r>
              <a:rPr lang="en-US" sz="2400">
                <a:solidFill>
                  <a:schemeClr val="lt1"/>
                </a:solidFill>
                <a:latin typeface="Century Gothic"/>
                <a:ea typeface="Century Gothic"/>
                <a:cs typeface="Century Gothic"/>
                <a:sym typeface="Century Gothic"/>
              </a:rPr>
              <a:t> adding additional funding to the award.</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A Funding Action (FA) can either be a new award or any amendment that adds additional funds to an existing award.</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grpSp>
        <p:nvGrpSpPr>
          <p:cNvPr id="536" name="Google Shape;536;p60"/>
          <p:cNvGrpSpPr/>
          <p:nvPr/>
        </p:nvGrpSpPr>
        <p:grpSpPr>
          <a:xfrm>
            <a:off x="3253140" y="2049385"/>
            <a:ext cx="5880273" cy="2261643"/>
            <a:chOff x="99132" y="272"/>
            <a:chExt cx="5880273" cy="2261643"/>
          </a:xfrm>
        </p:grpSpPr>
        <p:sp>
          <p:nvSpPr>
            <p:cNvPr id="537" name="Google Shape;537;p60"/>
            <p:cNvSpPr/>
            <p:nvPr/>
          </p:nvSpPr>
          <p:spPr>
            <a:xfrm>
              <a:off x="99132" y="272"/>
              <a:ext cx="2261643" cy="2261643"/>
            </a:xfrm>
            <a:prstGeom prst="ellipse">
              <a:avLst/>
            </a:prstGeom>
            <a:solidFill>
              <a:schemeClr val="accent2">
                <a:alpha val="49803"/>
              </a:schemeClr>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0"/>
            <p:cNvSpPr txBox="1"/>
            <p:nvPr/>
          </p:nvSpPr>
          <p:spPr>
            <a:xfrm>
              <a:off x="430342" y="331482"/>
              <a:ext cx="1599223" cy="1599223"/>
            </a:xfrm>
            <a:prstGeom prst="rect">
              <a:avLst/>
            </a:prstGeom>
            <a:noFill/>
            <a:ln>
              <a:noFill/>
            </a:ln>
          </p:spPr>
          <p:txBody>
            <a:bodyPr spcFirstLastPara="1" wrap="square" lIns="124450" tIns="25400" rIns="124450" bIns="25400" anchor="ctr" anchorCtr="0">
              <a:noAutofit/>
            </a:bodyPr>
            <a:lstStyle/>
            <a:p>
              <a:pPr marL="0" marR="0" lvl="0" indent="0" algn="ctr" rtl="0">
                <a:lnSpc>
                  <a:spcPct val="90000"/>
                </a:lnSpc>
                <a:spcBef>
                  <a:spcPts val="0"/>
                </a:spcBef>
                <a:spcAft>
                  <a:spcPts val="0"/>
                </a:spcAft>
                <a:buClr>
                  <a:srgbClr val="FEFEFE"/>
                </a:buClr>
                <a:buSzPts val="2000"/>
                <a:buFont typeface="Century Gothic"/>
                <a:buNone/>
              </a:pPr>
              <a:r>
                <a:rPr lang="en-US" sz="2000" b="1">
                  <a:solidFill>
                    <a:srgbClr val="FEFEFE"/>
                  </a:solidFill>
                  <a:latin typeface="Century Gothic"/>
                  <a:ea typeface="Century Gothic"/>
                  <a:cs typeface="Century Gothic"/>
                  <a:sym typeface="Century Gothic"/>
                </a:rPr>
                <a:t>February</a:t>
              </a:r>
              <a:endParaRPr/>
            </a:p>
          </p:txBody>
        </p:sp>
        <p:sp>
          <p:nvSpPr>
            <p:cNvPr id="539" name="Google Shape;539;p60"/>
            <p:cNvSpPr/>
            <p:nvPr/>
          </p:nvSpPr>
          <p:spPr>
            <a:xfrm>
              <a:off x="1908447" y="272"/>
              <a:ext cx="2261643" cy="2261643"/>
            </a:xfrm>
            <a:prstGeom prst="ellipse">
              <a:avLst/>
            </a:prstGeom>
            <a:solidFill>
              <a:srgbClr val="E34D86">
                <a:alpha val="49803"/>
              </a:srgbClr>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0"/>
            <p:cNvSpPr txBox="1"/>
            <p:nvPr/>
          </p:nvSpPr>
          <p:spPr>
            <a:xfrm>
              <a:off x="2239657" y="331482"/>
              <a:ext cx="1599223" cy="1599223"/>
            </a:xfrm>
            <a:prstGeom prst="rect">
              <a:avLst/>
            </a:prstGeom>
            <a:noFill/>
            <a:ln>
              <a:noFill/>
            </a:ln>
          </p:spPr>
          <p:txBody>
            <a:bodyPr spcFirstLastPara="1" wrap="square" lIns="124450" tIns="25400" rIns="124450" bIns="25400" anchor="ctr" anchorCtr="0">
              <a:noAutofit/>
            </a:bodyPr>
            <a:lstStyle/>
            <a:p>
              <a:pPr marL="0" marR="0" lvl="0" indent="0" algn="ctr" rtl="0">
                <a:lnSpc>
                  <a:spcPct val="90000"/>
                </a:lnSpc>
                <a:spcBef>
                  <a:spcPts val="0"/>
                </a:spcBef>
                <a:spcAft>
                  <a:spcPts val="0"/>
                </a:spcAft>
                <a:buClr>
                  <a:srgbClr val="FEFEFE"/>
                </a:buClr>
                <a:buSzPts val="2000"/>
                <a:buFont typeface="Century Gothic"/>
                <a:buNone/>
              </a:pPr>
              <a:r>
                <a:rPr lang="en-US" sz="2000" b="1">
                  <a:solidFill>
                    <a:srgbClr val="FEFEFE"/>
                  </a:solidFill>
                  <a:latin typeface="Century Gothic"/>
                  <a:ea typeface="Century Gothic"/>
                  <a:cs typeface="Century Gothic"/>
                  <a:sym typeface="Century Gothic"/>
                </a:rPr>
                <a:t>2022</a:t>
              </a:r>
              <a:endParaRPr/>
            </a:p>
          </p:txBody>
        </p:sp>
        <p:sp>
          <p:nvSpPr>
            <p:cNvPr id="541" name="Google Shape;541;p60"/>
            <p:cNvSpPr/>
            <p:nvPr/>
          </p:nvSpPr>
          <p:spPr>
            <a:xfrm>
              <a:off x="3717762" y="272"/>
              <a:ext cx="2261643" cy="2261643"/>
            </a:xfrm>
            <a:prstGeom prst="ellipse">
              <a:avLst/>
            </a:prstGeom>
            <a:solidFill>
              <a:srgbClr val="DC4447">
                <a:alpha val="49803"/>
              </a:srgbClr>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0"/>
            <p:cNvSpPr txBox="1"/>
            <p:nvPr/>
          </p:nvSpPr>
          <p:spPr>
            <a:xfrm>
              <a:off x="4048972" y="331482"/>
              <a:ext cx="1599223" cy="1599223"/>
            </a:xfrm>
            <a:prstGeom prst="rect">
              <a:avLst/>
            </a:prstGeom>
            <a:noFill/>
            <a:ln>
              <a:noFill/>
            </a:ln>
          </p:spPr>
          <p:txBody>
            <a:bodyPr spcFirstLastPara="1" wrap="square" lIns="124450" tIns="25400" rIns="124450" bIns="25400" anchor="ctr" anchorCtr="0">
              <a:noAutofit/>
            </a:bodyPr>
            <a:lstStyle/>
            <a:p>
              <a:pPr marL="0" marR="0" lvl="0" indent="0" algn="ctr" rtl="0">
                <a:lnSpc>
                  <a:spcPct val="90000"/>
                </a:lnSpc>
                <a:spcBef>
                  <a:spcPts val="0"/>
                </a:spcBef>
                <a:spcAft>
                  <a:spcPts val="0"/>
                </a:spcAft>
                <a:buClr>
                  <a:srgbClr val="FEFEFE"/>
                </a:buClr>
                <a:buSzPts val="2000"/>
                <a:buFont typeface="Century Gothic"/>
                <a:buNone/>
              </a:pPr>
              <a:r>
                <a:rPr lang="en-US" sz="2000" b="1">
                  <a:solidFill>
                    <a:srgbClr val="FEFEFE"/>
                  </a:solidFill>
                  <a:latin typeface="Century Gothic"/>
                  <a:ea typeface="Century Gothic"/>
                  <a:cs typeface="Century Gothic"/>
                  <a:sym typeface="Century Gothic"/>
                </a:rPr>
                <a:t>VIA ZOOM</a:t>
              </a:r>
              <a:endParaRPr/>
            </a:p>
          </p:txBody>
        </p:sp>
      </p:grpSp>
      <p:sp>
        <p:nvSpPr>
          <p:cNvPr id="543" name="Google Shape;543;p60"/>
          <p:cNvSpPr txBox="1">
            <a:spLocks noGrp="1"/>
          </p:cNvSpPr>
          <p:nvPr>
            <p:ph type="title"/>
          </p:nvPr>
        </p:nvSpPr>
        <p:spPr>
          <a:xfrm>
            <a:off x="838200" y="170389"/>
            <a:ext cx="10515600" cy="13255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a:t>Future Forum</a:t>
            </a:r>
            <a:endParaRPr/>
          </a:p>
        </p:txBody>
      </p:sp>
      <p:sp>
        <p:nvSpPr>
          <p:cNvPr id="544" name="Google Shape;544;p60"/>
          <p:cNvSpPr txBox="1"/>
          <p:nvPr/>
        </p:nvSpPr>
        <p:spPr>
          <a:xfrm>
            <a:off x="1274618" y="4864463"/>
            <a:ext cx="9642764"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u="sng">
                <a:solidFill>
                  <a:schemeClr val="lt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https://finance.uw.edu/gca/training-outreach/gca-forum</a:t>
            </a:r>
            <a:endParaRPr sz="28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8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2800">
                <a:solidFill>
                  <a:schemeClr val="lt1"/>
                </a:solidFill>
                <a:latin typeface="Century Gothic"/>
                <a:ea typeface="Century Gothic"/>
                <a:cs typeface="Century Gothic"/>
                <a:sym typeface="Century Gothic"/>
              </a:rPr>
              <a:t>Survey about today’s forum will be sent out soon!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1"/>
          <p:cNvSpPr txBox="1">
            <a:spLocks noGrp="1"/>
          </p:cNvSpPr>
          <p:nvPr>
            <p:ph type="title"/>
          </p:nvPr>
        </p:nvSpPr>
        <p:spPr>
          <a:xfrm>
            <a:off x="838200" y="161935"/>
            <a:ext cx="10515600" cy="13255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0"/>
              <a:t>Contact Us</a:t>
            </a:r>
            <a:endParaRPr/>
          </a:p>
        </p:txBody>
      </p:sp>
      <p:grpSp>
        <p:nvGrpSpPr>
          <p:cNvPr id="550" name="Google Shape;550;p61"/>
          <p:cNvGrpSpPr/>
          <p:nvPr/>
        </p:nvGrpSpPr>
        <p:grpSpPr>
          <a:xfrm>
            <a:off x="926380" y="2174476"/>
            <a:ext cx="10058399" cy="4367785"/>
            <a:chOff x="0" y="3970"/>
            <a:chExt cx="10058399" cy="4367785"/>
          </a:xfrm>
        </p:grpSpPr>
        <p:sp>
          <p:nvSpPr>
            <p:cNvPr id="551" name="Google Shape;551;p61"/>
            <p:cNvSpPr/>
            <p:nvPr/>
          </p:nvSpPr>
          <p:spPr>
            <a:xfrm>
              <a:off x="0" y="3970"/>
              <a:ext cx="10058399" cy="11785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1"/>
            <p:cNvSpPr/>
            <p:nvPr/>
          </p:nvSpPr>
          <p:spPr>
            <a:xfrm>
              <a:off x="356512" y="269145"/>
              <a:ext cx="648838" cy="64820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1"/>
            <p:cNvSpPr/>
            <p:nvPr/>
          </p:nvSpPr>
          <p:spPr>
            <a:xfrm>
              <a:off x="1361863" y="3970"/>
              <a:ext cx="8600120" cy="12533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1"/>
            <p:cNvSpPr txBox="1"/>
            <p:nvPr/>
          </p:nvSpPr>
          <p:spPr>
            <a:xfrm>
              <a:off x="1361863" y="3970"/>
              <a:ext cx="8600120" cy="1253364"/>
            </a:xfrm>
            <a:prstGeom prst="rect">
              <a:avLst/>
            </a:prstGeom>
            <a:noFill/>
            <a:ln>
              <a:noFill/>
            </a:ln>
          </p:spPr>
          <p:txBody>
            <a:bodyPr spcFirstLastPara="1" wrap="square" lIns="132625" tIns="132625" rIns="132625" bIns="132625" anchor="ctr" anchorCtr="0">
              <a:noAutofit/>
            </a:bodyPr>
            <a:lstStyle/>
            <a:p>
              <a:pPr marL="0" marR="0" lvl="0" indent="0" algn="l" rtl="0">
                <a:lnSpc>
                  <a:spcPct val="90000"/>
                </a:lnSpc>
                <a:spcBef>
                  <a:spcPts val="0"/>
                </a:spcBef>
                <a:spcAft>
                  <a:spcPts val="0"/>
                </a:spcAft>
                <a:buClr>
                  <a:schemeClr val="lt1"/>
                </a:buClr>
                <a:buSzPts val="2000"/>
                <a:buFont typeface="Verdana"/>
                <a:buNone/>
              </a:pPr>
              <a:r>
                <a:rPr lang="en-US" sz="2000" b="1" i="0">
                  <a:solidFill>
                    <a:schemeClr val="lt1"/>
                  </a:solidFill>
                  <a:latin typeface="Verdana"/>
                  <a:ea typeface="Verdana"/>
                  <a:cs typeface="Verdana"/>
                  <a:sym typeface="Verdana"/>
                </a:rPr>
                <a:t>Grant Tracker</a:t>
              </a:r>
              <a:br>
                <a:rPr lang="en-US" sz="2000" b="0" i="0">
                  <a:solidFill>
                    <a:srgbClr val="3F3F3F"/>
                  </a:solidFill>
                  <a:latin typeface="Verdana"/>
                  <a:ea typeface="Verdana"/>
                  <a:cs typeface="Verdana"/>
                  <a:sym typeface="Verdana"/>
                </a:rPr>
              </a:br>
              <a:r>
                <a:rPr lang="en-US" sz="2000" u="sng">
                  <a:solidFill>
                    <a:srgbClr val="BFBFBF"/>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https://www.washington.edu/research/gca/budget/granttracker.html</a:t>
              </a:r>
              <a:endParaRPr sz="1600" b="0" i="0">
                <a:solidFill>
                  <a:srgbClr val="BFBFBF"/>
                </a:solidFill>
                <a:latin typeface="Verdana"/>
                <a:ea typeface="Verdana"/>
                <a:cs typeface="Verdana"/>
                <a:sym typeface="Verdana"/>
              </a:endParaRPr>
            </a:p>
          </p:txBody>
        </p:sp>
        <p:sp>
          <p:nvSpPr>
            <p:cNvPr id="555" name="Google Shape;555;p61"/>
            <p:cNvSpPr/>
            <p:nvPr/>
          </p:nvSpPr>
          <p:spPr>
            <a:xfrm>
              <a:off x="0" y="1561181"/>
              <a:ext cx="10058399" cy="11785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1"/>
            <p:cNvSpPr/>
            <p:nvPr/>
          </p:nvSpPr>
          <p:spPr>
            <a:xfrm>
              <a:off x="356512" y="1826355"/>
              <a:ext cx="648838" cy="64820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1"/>
            <p:cNvSpPr/>
            <p:nvPr/>
          </p:nvSpPr>
          <p:spPr>
            <a:xfrm>
              <a:off x="1361863" y="1561181"/>
              <a:ext cx="8600120" cy="12533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1"/>
            <p:cNvSpPr txBox="1"/>
            <p:nvPr/>
          </p:nvSpPr>
          <p:spPr>
            <a:xfrm>
              <a:off x="1361863" y="1561181"/>
              <a:ext cx="8600100" cy="1253400"/>
            </a:xfrm>
            <a:prstGeom prst="rect">
              <a:avLst/>
            </a:prstGeom>
            <a:noFill/>
            <a:ln>
              <a:noFill/>
            </a:ln>
          </p:spPr>
          <p:txBody>
            <a:bodyPr spcFirstLastPara="1" wrap="square" lIns="132625" tIns="132625" rIns="132625" bIns="132625" anchor="ctr" anchorCtr="0">
              <a:noAutofit/>
            </a:bodyPr>
            <a:lstStyle/>
            <a:p>
              <a:pPr marL="0" marR="0" lvl="0" indent="0" algn="l" rtl="0">
                <a:lnSpc>
                  <a:spcPct val="90000"/>
                </a:lnSpc>
                <a:spcBef>
                  <a:spcPts val="0"/>
                </a:spcBef>
                <a:spcAft>
                  <a:spcPts val="0"/>
                </a:spcAft>
                <a:buClr>
                  <a:schemeClr val="lt1"/>
                </a:buClr>
                <a:buSzPts val="2000"/>
                <a:buFont typeface="Verdana"/>
                <a:buNone/>
              </a:pPr>
              <a:r>
                <a:rPr lang="en-US" sz="2000" b="1" i="0">
                  <a:solidFill>
                    <a:schemeClr val="lt1"/>
                  </a:solidFill>
                  <a:latin typeface="Verdana"/>
                  <a:ea typeface="Verdana"/>
                  <a:cs typeface="Verdana"/>
                  <a:sym typeface="Verdana"/>
                </a:rPr>
                <a:t>Email</a:t>
              </a:r>
              <a:br>
                <a:rPr lang="en-US" sz="2000" b="0" i="0">
                  <a:solidFill>
                    <a:srgbClr val="3F3F3F"/>
                  </a:solidFill>
                  <a:latin typeface="Verdana"/>
                  <a:ea typeface="Verdana"/>
                  <a:cs typeface="Verdana"/>
                  <a:sym typeface="Verdana"/>
                </a:rPr>
              </a:br>
              <a:r>
                <a:rPr lang="en-US" sz="2000" b="0" i="0" u="sng">
                  <a:solidFill>
                    <a:srgbClr val="BFBFBF"/>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gcahelp@uw.edu</a:t>
              </a:r>
              <a:endParaRPr sz="1600" b="0" i="0">
                <a:solidFill>
                  <a:srgbClr val="BFBFBF"/>
                </a:solidFill>
                <a:latin typeface="Verdana"/>
                <a:ea typeface="Verdana"/>
                <a:cs typeface="Verdana"/>
                <a:sym typeface="Verdana"/>
              </a:endParaRPr>
            </a:p>
          </p:txBody>
        </p:sp>
        <p:sp>
          <p:nvSpPr>
            <p:cNvPr id="559" name="Google Shape;559;p61"/>
            <p:cNvSpPr/>
            <p:nvPr/>
          </p:nvSpPr>
          <p:spPr>
            <a:xfrm>
              <a:off x="0" y="3118391"/>
              <a:ext cx="10058399" cy="11785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1"/>
            <p:cNvSpPr/>
            <p:nvPr/>
          </p:nvSpPr>
          <p:spPr>
            <a:xfrm>
              <a:off x="356512" y="3383566"/>
              <a:ext cx="648838" cy="64820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1"/>
            <p:cNvSpPr/>
            <p:nvPr/>
          </p:nvSpPr>
          <p:spPr>
            <a:xfrm>
              <a:off x="1361863" y="3118391"/>
              <a:ext cx="8600120" cy="12533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1"/>
            <p:cNvSpPr txBox="1"/>
            <p:nvPr/>
          </p:nvSpPr>
          <p:spPr>
            <a:xfrm>
              <a:off x="1361863" y="3118391"/>
              <a:ext cx="8600120" cy="1253364"/>
            </a:xfrm>
            <a:prstGeom prst="rect">
              <a:avLst/>
            </a:prstGeom>
            <a:noFill/>
            <a:ln>
              <a:noFill/>
            </a:ln>
          </p:spPr>
          <p:txBody>
            <a:bodyPr spcFirstLastPara="1" wrap="square" lIns="132625" tIns="132625" rIns="132625" bIns="132625" anchor="ctr" anchorCtr="0">
              <a:noAutofit/>
            </a:bodyPr>
            <a:lstStyle/>
            <a:p>
              <a:pPr marL="0" marR="0" lvl="0" indent="0" algn="l" rtl="0">
                <a:lnSpc>
                  <a:spcPct val="90000"/>
                </a:lnSpc>
                <a:spcBef>
                  <a:spcPts val="0"/>
                </a:spcBef>
                <a:spcAft>
                  <a:spcPts val="0"/>
                </a:spcAft>
                <a:buClr>
                  <a:schemeClr val="lt1"/>
                </a:buClr>
                <a:buSzPts val="2000"/>
                <a:buFont typeface="Verdana"/>
                <a:buNone/>
              </a:pPr>
              <a:r>
                <a:rPr lang="en-US" sz="2000" b="1" i="0">
                  <a:solidFill>
                    <a:schemeClr val="lt1"/>
                  </a:solidFill>
                  <a:latin typeface="Verdana"/>
                  <a:ea typeface="Verdana"/>
                  <a:cs typeface="Verdana"/>
                  <a:sym typeface="Verdana"/>
                </a:rPr>
                <a:t>GCA Help Hotline</a:t>
              </a:r>
              <a:br>
                <a:rPr lang="en-US" sz="2000" b="0" i="0">
                  <a:solidFill>
                    <a:schemeClr val="lt1"/>
                  </a:solidFill>
                  <a:latin typeface="Verdana"/>
                  <a:ea typeface="Verdana"/>
                  <a:cs typeface="Verdana"/>
                  <a:sym typeface="Verdana"/>
                </a:rPr>
              </a:br>
              <a:r>
                <a:rPr lang="en-US" sz="2000" b="0" i="0">
                  <a:solidFill>
                    <a:srgbClr val="BFBFBF"/>
                  </a:solidFill>
                  <a:latin typeface="Verdana"/>
                  <a:ea typeface="Verdana"/>
                  <a:cs typeface="Verdana"/>
                  <a:sym typeface="Verdana"/>
                </a:rPr>
                <a:t>206-616-9995 (9:00 am to 12:00 pm and 1:00 pm to 4:00 pm)</a:t>
              </a:r>
              <a:endParaRPr sz="1600" b="0" i="0">
                <a:solidFill>
                  <a:srgbClr val="BFBFBF"/>
                </a:solidFill>
                <a:latin typeface="Verdana"/>
                <a:ea typeface="Verdana"/>
                <a:cs typeface="Verdana"/>
                <a:sym typeface="Verdan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623426" y="709678"/>
            <a:ext cx="8791787" cy="727853"/>
          </a:xfrm>
          <a:prstGeom prst="rect">
            <a:avLst/>
          </a:prstGeom>
          <a:noFill/>
          <a:ln>
            <a:noFill/>
          </a:ln>
          <a:effectLst>
            <a:outerShdw blurRad="50800">
              <a:srgbClr val="000000">
                <a:alpha val="60000"/>
              </a:srgbClr>
            </a:outerShdw>
          </a:effectLst>
        </p:spPr>
        <p:txBody>
          <a:bodyPr spcFirstLastPara="1" wrap="square" lIns="109725" tIns="109725" rIns="109725" bIns="91425" anchor="b" anchorCtr="0">
            <a:noAutofit/>
          </a:bodyPr>
          <a:lstStyle/>
          <a:p>
            <a:pPr marL="0" lvl="0" indent="0" algn="l" rtl="0">
              <a:lnSpc>
                <a:spcPct val="125000"/>
              </a:lnSpc>
              <a:spcBef>
                <a:spcPts val="0"/>
              </a:spcBef>
              <a:spcAft>
                <a:spcPts val="0"/>
              </a:spcAft>
              <a:buClr>
                <a:srgbClr val="FEFEFE"/>
              </a:buClr>
              <a:buSzPts val="4000"/>
              <a:buFont typeface="Century Gothic"/>
              <a:buNone/>
            </a:pPr>
            <a:r>
              <a:rPr lang="en-US" b="0">
                <a:solidFill>
                  <a:srgbClr val="FEFEFE"/>
                </a:solidFill>
                <a:latin typeface="Century Gothic"/>
                <a:ea typeface="Century Gothic"/>
                <a:cs typeface="Century Gothic"/>
                <a:sym typeface="Century Gothic"/>
              </a:rPr>
              <a:t>Flow of Information</a:t>
            </a:r>
            <a:endParaRPr/>
          </a:p>
        </p:txBody>
      </p:sp>
      <p:sp>
        <p:nvSpPr>
          <p:cNvPr id="167" name="Google Shape;167;p7"/>
          <p:cNvSpPr txBox="1"/>
          <p:nvPr/>
        </p:nvSpPr>
        <p:spPr>
          <a:xfrm>
            <a:off x="697249" y="2470555"/>
            <a:ext cx="10667491"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Once an eGC1 has been created for a proposal, it is submitted to OSP.</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OSP takes the fully executed award and creates a Funding Action.</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Information from the eGC1 is pulled into the Funding Action.</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Once the Funding Action has been completed by OSP it is sent to GCA where our Budget Setup team will pull it into their workload</a:t>
            </a:r>
            <a:r>
              <a:rPr lang="en-US" sz="1800">
                <a:solidFill>
                  <a:schemeClr val="lt1"/>
                </a:solidFill>
                <a:latin typeface="Century Gothic"/>
                <a:ea typeface="Century Gothic"/>
                <a:cs typeface="Century Gothic"/>
                <a:sym typeface="Century Gothic"/>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652608" y="699951"/>
            <a:ext cx="8791787" cy="727853"/>
          </a:xfrm>
          <a:prstGeom prst="rect">
            <a:avLst/>
          </a:prstGeom>
          <a:noFill/>
          <a:ln>
            <a:noFill/>
          </a:ln>
          <a:effectLst>
            <a:outerShdw blurRad="50800">
              <a:srgbClr val="000000">
                <a:alpha val="60000"/>
              </a:srgbClr>
            </a:outerShdw>
          </a:effectLst>
        </p:spPr>
        <p:txBody>
          <a:bodyPr spcFirstLastPara="1" wrap="square" lIns="109725" tIns="109725" rIns="109725" bIns="91425" anchor="b" anchorCtr="0">
            <a:noAutofit/>
          </a:bodyPr>
          <a:lstStyle/>
          <a:p>
            <a:pPr marL="0" lvl="0" indent="0" algn="l" rtl="0">
              <a:lnSpc>
                <a:spcPct val="125000"/>
              </a:lnSpc>
              <a:spcBef>
                <a:spcPts val="0"/>
              </a:spcBef>
              <a:spcAft>
                <a:spcPts val="0"/>
              </a:spcAft>
              <a:buClr>
                <a:srgbClr val="FEFEFE"/>
              </a:buClr>
              <a:buSzPts val="4000"/>
              <a:buFont typeface="Century Gothic"/>
              <a:buNone/>
            </a:pPr>
            <a:r>
              <a:rPr lang="en-US" b="0">
                <a:solidFill>
                  <a:srgbClr val="FEFEFE"/>
                </a:solidFill>
                <a:latin typeface="Century Gothic"/>
                <a:ea typeface="Century Gothic"/>
                <a:cs typeface="Century Gothic"/>
                <a:sym typeface="Century Gothic"/>
              </a:rPr>
              <a:t>When an Item is in GCA</a:t>
            </a:r>
            <a:endParaRPr/>
          </a:p>
        </p:txBody>
      </p:sp>
      <p:sp>
        <p:nvSpPr>
          <p:cNvPr id="173" name="Google Shape;173;p8"/>
          <p:cNvSpPr txBox="1"/>
          <p:nvPr/>
        </p:nvSpPr>
        <p:spPr>
          <a:xfrm>
            <a:off x="762254" y="2178725"/>
            <a:ext cx="10667491"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entury Gothic"/>
                <a:ea typeface="Century Gothic"/>
                <a:cs typeface="Century Gothic"/>
                <a:sym typeface="Century Gothic"/>
              </a:rPr>
              <a:t>Once an item is in GCA, our Budget Setup team will begin reviewing the item to verify the information on the item against the terms of the award. This includes:</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Billing</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Reporting</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The PI</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The Award Number</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The Award Period</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Etc.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544749" y="622130"/>
            <a:ext cx="10690698" cy="727853"/>
          </a:xfrm>
          <a:prstGeom prst="rect">
            <a:avLst/>
          </a:prstGeom>
          <a:noFill/>
          <a:ln>
            <a:noFill/>
          </a:ln>
          <a:effectLst>
            <a:outerShdw blurRad="50800">
              <a:srgbClr val="000000">
                <a:alpha val="60000"/>
              </a:srgbClr>
            </a:outerShdw>
          </a:effectLst>
        </p:spPr>
        <p:txBody>
          <a:bodyPr spcFirstLastPara="1" wrap="square" lIns="109725" tIns="109725" rIns="109725" bIns="91425" anchor="b" anchorCtr="0">
            <a:noAutofit/>
          </a:bodyPr>
          <a:lstStyle/>
          <a:p>
            <a:pPr marL="0" lvl="0" indent="0" algn="l" rtl="0">
              <a:lnSpc>
                <a:spcPct val="125000"/>
              </a:lnSpc>
              <a:spcBef>
                <a:spcPts val="0"/>
              </a:spcBef>
              <a:spcAft>
                <a:spcPts val="0"/>
              </a:spcAft>
              <a:buClr>
                <a:srgbClr val="FEFEFE"/>
              </a:buClr>
              <a:buSzPts val="3600"/>
              <a:buFont typeface="Century Gothic"/>
              <a:buNone/>
            </a:pPr>
            <a:r>
              <a:rPr lang="en-US" sz="3600" b="0">
                <a:solidFill>
                  <a:srgbClr val="FEFEFE"/>
                </a:solidFill>
              </a:rPr>
              <a:t>Inputting Information into the Financial System</a:t>
            </a:r>
            <a:endParaRPr/>
          </a:p>
        </p:txBody>
      </p:sp>
      <p:sp>
        <p:nvSpPr>
          <p:cNvPr id="179" name="Google Shape;179;p9"/>
          <p:cNvSpPr txBox="1"/>
          <p:nvPr/>
        </p:nvSpPr>
        <p:spPr>
          <a:xfrm>
            <a:off x="910571" y="2702127"/>
            <a:ext cx="1014689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entury Gothic"/>
                <a:ea typeface="Century Gothic"/>
                <a:cs typeface="Century Gothic"/>
                <a:sym typeface="Century Gothic"/>
              </a:rPr>
              <a:t>Once all the information is verified, Budget Setup will input the new budget into the financial system (or make any updates needed to the existing budget). Within a few days, this information will flow through to update both MyFinancialDesktop and Grant Tracker.</a:t>
            </a:r>
            <a:endParaRPr/>
          </a:p>
        </p:txBody>
      </p:sp>
    </p:spTree>
  </p:cSld>
  <p:clrMapOvr>
    <a:masterClrMapping/>
  </p:clrMapOvr>
</p:sld>
</file>

<file path=ppt/theme/theme1.xml><?xml version="1.0" encoding="utf-8"?>
<a:theme xmlns:a="http://schemas.openxmlformats.org/drawingml/2006/main" name="Quotable">
  <a:themeElements>
    <a:clrScheme name="Quotable">
      <a:dk1>
        <a:srgbClr val="000000"/>
      </a:dk1>
      <a:lt1>
        <a:srgbClr val="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2923</Words>
  <Application>Microsoft Office PowerPoint</Application>
  <PresentationFormat>Widescreen</PresentationFormat>
  <Paragraphs>274</Paragraphs>
  <Slides>61</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Verdana</vt:lpstr>
      <vt:lpstr>Century Gothic</vt:lpstr>
      <vt:lpstr>Wingdings</vt:lpstr>
      <vt:lpstr>Calibri</vt:lpstr>
      <vt:lpstr>Noto Sans Symbols</vt:lpstr>
      <vt:lpstr>Quotable</vt:lpstr>
      <vt:lpstr>Disclaimer</vt:lpstr>
      <vt:lpstr>GCA Forum</vt:lpstr>
      <vt:lpstr>Welcome!</vt:lpstr>
      <vt:lpstr>Agenda</vt:lpstr>
      <vt:lpstr>OSP to Budget Setup</vt:lpstr>
      <vt:lpstr>PACs and FAs</vt:lpstr>
      <vt:lpstr>Flow of Information</vt:lpstr>
      <vt:lpstr>When an Item is in GCA</vt:lpstr>
      <vt:lpstr>Inputting Information into the Financial System</vt:lpstr>
      <vt:lpstr>Inputting Information into the Billing System</vt:lpstr>
      <vt:lpstr>Questions?</vt:lpstr>
      <vt:lpstr>Invoicing 101</vt:lpstr>
      <vt:lpstr>Overview</vt:lpstr>
      <vt:lpstr>Scheduled Payment</vt:lpstr>
      <vt:lpstr>Milestone</vt:lpstr>
      <vt:lpstr>Cost Reimbursable</vt:lpstr>
      <vt:lpstr>Final Invoices</vt:lpstr>
      <vt:lpstr>Additional Information</vt:lpstr>
      <vt:lpstr>Best Practices for Departments</vt:lpstr>
      <vt:lpstr>Questions?</vt:lpstr>
      <vt:lpstr>Tracking Award Payments</vt:lpstr>
      <vt:lpstr>Where can I see award payments?</vt:lpstr>
      <vt:lpstr>Where can I see award payments? (cont’d)</vt:lpstr>
      <vt:lpstr>Paid and unpaid invoices</vt:lpstr>
      <vt:lpstr>Missing payments?</vt:lpstr>
      <vt:lpstr>Locating payments!</vt:lpstr>
      <vt:lpstr>Locating payments: ACH/Wire</vt:lpstr>
      <vt:lpstr>Mystery payments??</vt:lpstr>
      <vt:lpstr>Getting payments to the right place</vt:lpstr>
      <vt:lpstr>Additional Resources</vt:lpstr>
      <vt:lpstr>Questions?</vt:lpstr>
      <vt:lpstr>Obtaining Journal Voucher, CTI, and ISD Copies</vt:lpstr>
      <vt:lpstr>Journal Vouchers and Expenditures - Origins</vt:lpstr>
      <vt:lpstr>Journal Vouchers – Who Processed It?</vt:lpstr>
      <vt:lpstr>Journal Vouchers – Obtaining a JV Copy</vt:lpstr>
      <vt:lpstr>Journal Vouchers – Obtaining a JV Copy</vt:lpstr>
      <vt:lpstr>Journal Vouchers – Obtaining a JV Copy</vt:lpstr>
      <vt:lpstr>Journal Vouchers – Obtaining a JV Copy</vt:lpstr>
      <vt:lpstr>Journal Vouchers – Obtaining a JV Copy</vt:lpstr>
      <vt:lpstr>Journal Vouchers – MyFinancial.desktop</vt:lpstr>
      <vt:lpstr>Journal Vouchers – MyFinancial.desktop</vt:lpstr>
      <vt:lpstr>Journal Vouchers – MyFinancial.desktop</vt:lpstr>
      <vt:lpstr>Journal Vouchers – MyFinancial.desktop</vt:lpstr>
      <vt:lpstr>Journal Vouchers – MyFinancial.desktop</vt:lpstr>
      <vt:lpstr>What are ISDs and CTIs?</vt:lpstr>
      <vt:lpstr>ISDs and CTIs – Who Processed Them?</vt:lpstr>
      <vt:lpstr>Using the Originating Area Code in MyFD</vt:lpstr>
      <vt:lpstr>Using the Originating Area Code in MyFD</vt:lpstr>
      <vt:lpstr>Using the Originating Area Code in MyFD</vt:lpstr>
      <vt:lpstr>Questions?</vt:lpstr>
      <vt:lpstr>Smooth Award Closeout</vt:lpstr>
      <vt:lpstr>GIM 39 – Closeout of Sponsored Programs</vt:lpstr>
      <vt:lpstr>Final Invoices and Reports</vt:lpstr>
      <vt:lpstr>Unmet Cost Share</vt:lpstr>
      <vt:lpstr>Sponsor Payments</vt:lpstr>
      <vt:lpstr>Disposition of Balance</vt:lpstr>
      <vt:lpstr>Disposition of Balance</vt:lpstr>
      <vt:lpstr>Final Closeout</vt:lpstr>
      <vt:lpstr>Questions?</vt:lpstr>
      <vt:lpstr>Future Forum</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Susan S. Wilbanks</dc:creator>
  <cp:lastModifiedBy>Susan S. Wilbanks</cp:lastModifiedBy>
  <cp:revision>4</cp:revision>
  <dcterms:created xsi:type="dcterms:W3CDTF">2021-11-03T20:15:13Z</dcterms:created>
  <dcterms:modified xsi:type="dcterms:W3CDTF">2021-11-16T21:15:33Z</dcterms:modified>
</cp:coreProperties>
</file>