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63"/>
  </p:notes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323" r:id="rId15"/>
    <p:sldId id="272" r:id="rId16"/>
    <p:sldId id="32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258" r:id="rId44"/>
    <p:sldId id="261" r:id="rId45"/>
    <p:sldId id="305" r:id="rId46"/>
    <p:sldId id="303" r:id="rId47"/>
    <p:sldId id="306" r:id="rId48"/>
    <p:sldId id="308" r:id="rId49"/>
    <p:sldId id="301" r:id="rId50"/>
    <p:sldId id="309" r:id="rId51"/>
    <p:sldId id="310" r:id="rId52"/>
    <p:sldId id="311" r:id="rId53"/>
    <p:sldId id="312" r:id="rId54"/>
    <p:sldId id="313" r:id="rId55"/>
    <p:sldId id="314" r:id="rId56"/>
    <p:sldId id="315" r:id="rId57"/>
    <p:sldId id="317" r:id="rId58"/>
    <p:sldId id="316" r:id="rId59"/>
    <p:sldId id="318" r:id="rId60"/>
    <p:sldId id="319" r:id="rId61"/>
    <p:sldId id="32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695FE-5CFB-4AD0-A3B8-F5663D2E9A5B}"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AE1C1-FF84-48AF-8986-8CE76D5D9D84}" type="slidenum">
              <a:rPr lang="en-US" smtClean="0"/>
              <a:t>‹#›</a:t>
            </a:fld>
            <a:endParaRPr lang="en-US"/>
          </a:p>
        </p:txBody>
      </p:sp>
    </p:spTree>
    <p:extLst>
      <p:ext uri="{BB962C8B-B14F-4D97-AF65-F5344CB8AC3E}">
        <p14:creationId xmlns:p14="http://schemas.microsoft.com/office/powerpoint/2010/main" val="267652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25DD1-6116-42A1-88B8-48A15C8A8379}" type="slidenum">
              <a:rPr lang="en-US" smtClean="0"/>
              <a:t>8</a:t>
            </a:fld>
            <a:endParaRPr lang="en-US"/>
          </a:p>
        </p:txBody>
      </p:sp>
    </p:spTree>
    <p:extLst>
      <p:ext uri="{BB962C8B-B14F-4D97-AF65-F5344CB8AC3E}">
        <p14:creationId xmlns:p14="http://schemas.microsoft.com/office/powerpoint/2010/main" val="178353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25DD1-6116-42A1-88B8-48A15C8A8379}" type="slidenum">
              <a:rPr lang="en-US" smtClean="0"/>
              <a:t>9</a:t>
            </a:fld>
            <a:endParaRPr lang="en-US"/>
          </a:p>
        </p:txBody>
      </p:sp>
    </p:spTree>
    <p:extLst>
      <p:ext uri="{BB962C8B-B14F-4D97-AF65-F5344CB8AC3E}">
        <p14:creationId xmlns:p14="http://schemas.microsoft.com/office/powerpoint/2010/main" val="8836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25DD1-6116-42A1-88B8-48A15C8A8379}" type="slidenum">
              <a:rPr lang="en-US" smtClean="0"/>
              <a:t>10</a:t>
            </a:fld>
            <a:endParaRPr lang="en-US"/>
          </a:p>
        </p:txBody>
      </p:sp>
    </p:spTree>
    <p:extLst>
      <p:ext uri="{BB962C8B-B14F-4D97-AF65-F5344CB8AC3E}">
        <p14:creationId xmlns:p14="http://schemas.microsoft.com/office/powerpoint/2010/main" val="204651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25DD1-6116-42A1-88B8-48A15C8A8379}" type="slidenum">
              <a:rPr lang="en-US" smtClean="0"/>
              <a:t>11</a:t>
            </a:fld>
            <a:endParaRPr lang="en-US"/>
          </a:p>
        </p:txBody>
      </p:sp>
    </p:spTree>
    <p:extLst>
      <p:ext uri="{BB962C8B-B14F-4D97-AF65-F5344CB8AC3E}">
        <p14:creationId xmlns:p14="http://schemas.microsoft.com/office/powerpoint/2010/main" val="7655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do a live</a:t>
            </a:r>
            <a:r>
              <a:rPr lang="en-US" baseline="0" dirty="0" smtClean="0"/>
              <a:t> demo of the system here if there’s time and interest</a:t>
            </a:r>
            <a:endParaRPr lang="en-US" dirty="0"/>
          </a:p>
        </p:txBody>
      </p:sp>
      <p:sp>
        <p:nvSpPr>
          <p:cNvPr id="4" name="Slide Number Placeholder 3"/>
          <p:cNvSpPr>
            <a:spLocks noGrp="1"/>
          </p:cNvSpPr>
          <p:nvPr>
            <p:ph type="sldNum" sz="quarter" idx="10"/>
          </p:nvPr>
        </p:nvSpPr>
        <p:spPr/>
        <p:txBody>
          <a:bodyPr/>
          <a:lstStyle/>
          <a:p>
            <a:fld id="{3D8EDB84-109D-44FE-B69E-2BC9D51115F2}" type="slidenum">
              <a:rPr lang="en-US" smtClean="0"/>
              <a:t>54</a:t>
            </a:fld>
            <a:endParaRPr lang="en-US"/>
          </a:p>
        </p:txBody>
      </p:sp>
    </p:spTree>
    <p:extLst>
      <p:ext uri="{BB962C8B-B14F-4D97-AF65-F5344CB8AC3E}">
        <p14:creationId xmlns:p14="http://schemas.microsoft.com/office/powerpoint/2010/main" val="376589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8/13/2019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8/13/2019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8/13/2019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opb.washington.edu/content/deficit-resolution-policy" TargetMode="External"/><Relationship Id="rId2" Type="http://schemas.openxmlformats.org/officeDocument/2006/relationships/hyperlink" Target="https://finance.uw.edu/gca/award-lifecycle/closing-your-award/grant-contract-deficit-procedures" TargetMode="External"/><Relationship Id="rId1" Type="http://schemas.openxmlformats.org/officeDocument/2006/relationships/slideLayout" Target="../slideLayouts/slideLayout2.xml"/><Relationship Id="rId6" Type="http://schemas.openxmlformats.org/officeDocument/2006/relationships/hyperlink" Target="https://f2.washington.edu/fm/pafc/content/cost-transfers-elearning" TargetMode="External"/><Relationship Id="rId5" Type="http://schemas.openxmlformats.org/officeDocument/2006/relationships/hyperlink" Target="https://www.washington.edu/research/policies/gim-15-transfer-of-expenditures-between-budgets/" TargetMode="External"/><Relationship Id="rId4" Type="http://schemas.openxmlformats.org/officeDocument/2006/relationships/hyperlink" Target="https://finance.uw.edu/gca/award-lifecycle/closing-your-award/deficit-transfer-instruction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hyperlink" Target="https://finance.uw.edu/gca/resources/post-award-help/granttracker-users-guide/updating-campus-contacts-granttracke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3" y="2327567"/>
            <a:ext cx="9385069" cy="1413164"/>
          </a:xfrm>
        </p:spPr>
        <p:txBody>
          <a:bodyPr>
            <a:noAutofit/>
          </a:bodyPr>
          <a:lstStyle/>
          <a:p>
            <a:r>
              <a:rPr lang="en-US" sz="9600" b="1" dirty="0" smtClean="0"/>
              <a:t>Gca forum</a:t>
            </a:r>
            <a:endParaRPr lang="en-US" sz="9600" b="1" dirty="0"/>
          </a:p>
        </p:txBody>
      </p:sp>
      <p:sp>
        <p:nvSpPr>
          <p:cNvPr id="3" name="Subtitle 2"/>
          <p:cNvSpPr>
            <a:spLocks noGrp="1"/>
          </p:cNvSpPr>
          <p:nvPr>
            <p:ph type="subTitle" idx="1"/>
          </p:nvPr>
        </p:nvSpPr>
        <p:spPr>
          <a:xfrm>
            <a:off x="347472" y="3788937"/>
            <a:ext cx="11506200" cy="591870"/>
          </a:xfrm>
        </p:spPr>
        <p:txBody>
          <a:bodyPr>
            <a:noAutofit/>
          </a:bodyPr>
          <a:lstStyle/>
          <a:p>
            <a:r>
              <a:rPr lang="en-US" sz="4000" b="1" dirty="0" smtClean="0"/>
              <a:t>SUMMER 2019</a:t>
            </a:r>
            <a:endParaRPr lang="en-US" sz="4000" b="1" dirty="0"/>
          </a:p>
        </p:txBody>
      </p:sp>
    </p:spTree>
    <p:extLst>
      <p:ext uri="{BB962C8B-B14F-4D97-AF65-F5344CB8AC3E}">
        <p14:creationId xmlns:p14="http://schemas.microsoft.com/office/powerpoint/2010/main" val="200181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invoices</a:t>
            </a:r>
            <a:endParaRPr lang="en-US" sz="7200" b="1" dirty="0"/>
          </a:p>
        </p:txBody>
      </p:sp>
      <p:sp>
        <p:nvSpPr>
          <p:cNvPr id="3" name="Content Placeholder 2"/>
          <p:cNvSpPr>
            <a:spLocks noGrp="1"/>
          </p:cNvSpPr>
          <p:nvPr>
            <p:ph idx="1"/>
          </p:nvPr>
        </p:nvSpPr>
        <p:spPr>
          <a:xfrm>
            <a:off x="175490" y="2011679"/>
            <a:ext cx="11813309" cy="4730865"/>
          </a:xfrm>
        </p:spPr>
        <p:txBody>
          <a:bodyPr>
            <a:normAutofit/>
          </a:bodyPr>
          <a:lstStyle/>
          <a:p>
            <a:r>
              <a:rPr lang="en-US" sz="2400" b="1" dirty="0" smtClean="0"/>
              <a:t>Final invoices are issued for cost reimbursable budgets</a:t>
            </a:r>
          </a:p>
          <a:p>
            <a:pPr lvl="1"/>
            <a:r>
              <a:rPr lang="en-US" sz="2400" b="1" dirty="0" smtClean="0"/>
              <a:t>Final billing or zero dollar final</a:t>
            </a:r>
          </a:p>
          <a:p>
            <a:r>
              <a:rPr lang="en-US" sz="2400" b="1" dirty="0" smtClean="0"/>
              <a:t>Require extra analysis from GCA to ensure budgets are ready for final invoicing</a:t>
            </a:r>
          </a:p>
          <a:p>
            <a:r>
              <a:rPr lang="en-US" sz="2400" b="1" dirty="0" smtClean="0"/>
              <a:t>Automatically generated 2x a month (after FAD)</a:t>
            </a:r>
          </a:p>
          <a:p>
            <a:pPr lvl="1"/>
            <a:r>
              <a:rPr lang="en-US" sz="2400" b="1" dirty="0" smtClean="0"/>
              <a:t>2 day process—review of the budget and submission day</a:t>
            </a:r>
          </a:p>
          <a:p>
            <a:r>
              <a:rPr lang="en-US" sz="2400" b="1" dirty="0" smtClean="0"/>
              <a:t>Some require special handling on day 2</a:t>
            </a:r>
          </a:p>
          <a:p>
            <a:r>
              <a:rPr lang="en-US" sz="2400" b="1" dirty="0" smtClean="0"/>
              <a:t>Some need to be removed from the automatic batch and generated manually</a:t>
            </a:r>
          </a:p>
          <a:p>
            <a:pPr lvl="1"/>
            <a:r>
              <a:rPr lang="en-US" sz="2400" b="1" dirty="0" smtClean="0"/>
              <a:t>i.e. pending supplement/extension, pending transactions, other issues</a:t>
            </a:r>
          </a:p>
          <a:p>
            <a:r>
              <a:rPr lang="en-US" sz="2400" b="1" dirty="0" smtClean="0"/>
              <a:t>Unlike interim invoices, we typically bill final invoices through the date generated and a billing period does not show</a:t>
            </a:r>
          </a:p>
        </p:txBody>
      </p:sp>
    </p:spTree>
    <p:extLst>
      <p:ext uri="{BB962C8B-B14F-4D97-AF65-F5344CB8AC3E}">
        <p14:creationId xmlns:p14="http://schemas.microsoft.com/office/powerpoint/2010/main" val="255335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04800"/>
            <a:ext cx="9784080" cy="1488136"/>
          </a:xfrm>
        </p:spPr>
        <p:txBody>
          <a:bodyPr>
            <a:noAutofit/>
          </a:bodyPr>
          <a:lstStyle/>
          <a:p>
            <a:r>
              <a:rPr lang="en-US" sz="7200" b="1" dirty="0" smtClean="0"/>
              <a:t>Additional information</a:t>
            </a:r>
            <a:endParaRPr lang="en-US" sz="7200" b="1" dirty="0"/>
          </a:p>
        </p:txBody>
      </p:sp>
      <p:sp>
        <p:nvSpPr>
          <p:cNvPr id="3" name="Content Placeholder 2"/>
          <p:cNvSpPr>
            <a:spLocks noGrp="1"/>
          </p:cNvSpPr>
          <p:nvPr>
            <p:ph idx="1"/>
          </p:nvPr>
        </p:nvSpPr>
        <p:spPr>
          <a:xfrm>
            <a:off x="249382" y="2011680"/>
            <a:ext cx="11730182" cy="4206240"/>
          </a:xfrm>
        </p:spPr>
        <p:txBody>
          <a:bodyPr/>
          <a:lstStyle/>
          <a:p>
            <a:r>
              <a:rPr lang="en-US" sz="2800" b="1" dirty="0" smtClean="0"/>
              <a:t>When invoices are generated, they are visible in </a:t>
            </a:r>
            <a:r>
              <a:rPr lang="en-US" sz="2800" b="1" dirty="0" err="1" smtClean="0"/>
              <a:t>GrantTracker</a:t>
            </a:r>
            <a:r>
              <a:rPr lang="en-US" sz="2800" b="1" dirty="0" smtClean="0"/>
              <a:t> the next day</a:t>
            </a:r>
          </a:p>
          <a:p>
            <a:pPr lvl="1"/>
            <a:r>
              <a:rPr lang="en-US" sz="2800" b="1" dirty="0" smtClean="0"/>
              <a:t>If GCA is generating a sponsor format invoice, the invoice showing in </a:t>
            </a:r>
            <a:r>
              <a:rPr lang="en-US" sz="2800" b="1" dirty="0" err="1" smtClean="0"/>
              <a:t>GrantTracker</a:t>
            </a:r>
            <a:r>
              <a:rPr lang="en-US" sz="2800" b="1" dirty="0" smtClean="0"/>
              <a:t> may </a:t>
            </a:r>
            <a:r>
              <a:rPr lang="en-US" sz="2800" b="1" u="sng" dirty="0" smtClean="0"/>
              <a:t>not</a:t>
            </a:r>
            <a:r>
              <a:rPr lang="en-US" sz="2800" b="1" dirty="0" smtClean="0"/>
              <a:t> be what was submitted to the sponsor</a:t>
            </a:r>
          </a:p>
          <a:p>
            <a:pPr lvl="2"/>
            <a:r>
              <a:rPr lang="en-US" sz="2800" b="1" dirty="0" smtClean="0"/>
              <a:t>You should receive a </a:t>
            </a:r>
            <a:r>
              <a:rPr lang="en-US" sz="2800" b="1" dirty="0" err="1" smtClean="0"/>
              <a:t>GrantTracker</a:t>
            </a:r>
            <a:r>
              <a:rPr lang="en-US" sz="2800" b="1" dirty="0" smtClean="0"/>
              <a:t> with a copy of what was submitted for your reference</a:t>
            </a:r>
          </a:p>
          <a:p>
            <a:r>
              <a:rPr lang="en-US" sz="2800" b="1" dirty="0" smtClean="0"/>
              <a:t>Separate parent/sub budget billing—if the sponsor requires these to be billed separately, please let us know</a:t>
            </a:r>
          </a:p>
          <a:p>
            <a:pPr lvl="1"/>
            <a:r>
              <a:rPr lang="en-US" sz="2800" b="1" dirty="0" smtClean="0"/>
              <a:t>Much cleaner if handled proactively (less need to void invoices and shuffle transactions in our invoicing system)</a:t>
            </a:r>
          </a:p>
          <a:p>
            <a:endParaRPr lang="en-US" dirty="0" smtClean="0"/>
          </a:p>
          <a:p>
            <a:endParaRPr lang="en-US" dirty="0" smtClean="0"/>
          </a:p>
        </p:txBody>
      </p:sp>
    </p:spTree>
    <p:extLst>
      <p:ext uri="{BB962C8B-B14F-4D97-AF65-F5344CB8AC3E}">
        <p14:creationId xmlns:p14="http://schemas.microsoft.com/office/powerpoint/2010/main" val="46638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Understanding Sponsor Requirements	</a:t>
            </a:r>
            <a:endParaRPr lang="en-US" sz="6600" b="1" dirty="0"/>
          </a:p>
        </p:txBody>
      </p:sp>
      <p:sp>
        <p:nvSpPr>
          <p:cNvPr id="3" name="Subtitle 2"/>
          <p:cNvSpPr>
            <a:spLocks noGrp="1"/>
          </p:cNvSpPr>
          <p:nvPr>
            <p:ph type="subTitle" idx="1"/>
          </p:nvPr>
        </p:nvSpPr>
        <p:spPr>
          <a:xfrm>
            <a:off x="347472" y="3848980"/>
            <a:ext cx="11506200" cy="457200"/>
          </a:xfrm>
        </p:spPr>
        <p:txBody>
          <a:bodyPr>
            <a:noAutofit/>
          </a:bodyPr>
          <a:lstStyle/>
          <a:p>
            <a:r>
              <a:rPr lang="en-US" sz="3600" b="1" dirty="0" smtClean="0"/>
              <a:t>AKA know your award!</a:t>
            </a:r>
            <a:endParaRPr lang="en-US" sz="3600" b="1" dirty="0"/>
          </a:p>
        </p:txBody>
      </p:sp>
      <p:sp>
        <p:nvSpPr>
          <p:cNvPr id="4" name="TextBox 3"/>
          <p:cNvSpPr txBox="1"/>
          <p:nvPr/>
        </p:nvSpPr>
        <p:spPr>
          <a:xfrm>
            <a:off x="3770365" y="4396509"/>
            <a:ext cx="4657365" cy="461665"/>
          </a:xfrm>
          <a:prstGeom prst="rect">
            <a:avLst/>
          </a:prstGeom>
          <a:noFill/>
        </p:spPr>
        <p:txBody>
          <a:bodyPr wrap="none" rtlCol="0">
            <a:spAutoFit/>
          </a:bodyPr>
          <a:lstStyle/>
          <a:p>
            <a:r>
              <a:rPr lang="en-US" sz="2400" b="1" dirty="0" smtClean="0"/>
              <a:t>Cheryl </a:t>
            </a:r>
            <a:r>
              <a:rPr lang="en-US" sz="2400" b="1" dirty="0" err="1" smtClean="0"/>
              <a:t>Haycox</a:t>
            </a:r>
            <a:r>
              <a:rPr lang="en-US" sz="2400" b="1" dirty="0" smtClean="0"/>
              <a:t> and Doug Pistoresi</a:t>
            </a:r>
            <a:endParaRPr lang="en-US" sz="2400" b="1" dirty="0"/>
          </a:p>
        </p:txBody>
      </p:sp>
    </p:spTree>
    <p:extLst>
      <p:ext uri="{BB962C8B-B14F-4D97-AF65-F5344CB8AC3E}">
        <p14:creationId xmlns:p14="http://schemas.microsoft.com/office/powerpoint/2010/main" val="80643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Tips for Compliance</a:t>
            </a:r>
            <a:endParaRPr lang="en-US" sz="7200" b="1" dirty="0"/>
          </a:p>
        </p:txBody>
      </p:sp>
      <p:sp>
        <p:nvSpPr>
          <p:cNvPr id="3" name="Content Placeholder 2"/>
          <p:cNvSpPr>
            <a:spLocks noGrp="1"/>
          </p:cNvSpPr>
          <p:nvPr>
            <p:ph idx="1"/>
          </p:nvPr>
        </p:nvSpPr>
        <p:spPr>
          <a:xfrm>
            <a:off x="267855" y="1865745"/>
            <a:ext cx="11684000" cy="4876799"/>
          </a:xfrm>
        </p:spPr>
        <p:txBody>
          <a:bodyPr>
            <a:normAutofit/>
          </a:bodyPr>
          <a:lstStyle/>
          <a:p>
            <a:r>
              <a:rPr lang="en-US" sz="2800" b="1" dirty="0" smtClean="0"/>
              <a:t>Read the award document</a:t>
            </a:r>
          </a:p>
          <a:p>
            <a:pPr lvl="1"/>
            <a:r>
              <a:rPr lang="en-US" sz="2800" b="1" dirty="0" smtClean="0"/>
              <a:t>Identify the applicable terms and conditions</a:t>
            </a:r>
          </a:p>
          <a:p>
            <a:pPr lvl="1"/>
            <a:r>
              <a:rPr lang="en-US" sz="2800" b="1" dirty="0" smtClean="0"/>
              <a:t>Note any special terms and conditions*</a:t>
            </a:r>
          </a:p>
          <a:p>
            <a:pPr lvl="1"/>
            <a:r>
              <a:rPr lang="en-US" sz="2800" b="1" dirty="0" smtClean="0"/>
              <a:t>Note reporting requirements</a:t>
            </a:r>
          </a:p>
          <a:p>
            <a:pPr lvl="2"/>
            <a:r>
              <a:rPr lang="en-US" sz="2400" b="1" dirty="0" smtClean="0"/>
              <a:t>Know which systems are needed, and that you have the necessary access</a:t>
            </a:r>
          </a:p>
          <a:p>
            <a:pPr lvl="2"/>
            <a:r>
              <a:rPr lang="en-US" sz="2400" b="1" dirty="0" smtClean="0"/>
              <a:t>Does the sponsor require their own format or can we use UW forms?</a:t>
            </a:r>
          </a:p>
          <a:p>
            <a:pPr lvl="2"/>
            <a:r>
              <a:rPr lang="en-US" sz="2400" b="1" dirty="0" smtClean="0"/>
              <a:t>What are the due date for the deliverables?</a:t>
            </a:r>
          </a:p>
          <a:p>
            <a:pPr lvl="1"/>
            <a:r>
              <a:rPr lang="en-US" sz="2800" b="1" dirty="0" smtClean="0"/>
              <a:t>Be familiar with the sponsor’s terms, conditions and regulations</a:t>
            </a:r>
          </a:p>
          <a:p>
            <a:pPr lvl="1"/>
            <a:r>
              <a:rPr lang="en-US" sz="2800" b="1" dirty="0" smtClean="0"/>
              <a:t>Understand the applicable regulations and deadlines</a:t>
            </a:r>
          </a:p>
          <a:p>
            <a:pPr lvl="1"/>
            <a:r>
              <a:rPr lang="en-US" sz="2800" b="1" dirty="0" smtClean="0"/>
              <a:t>Ask for help!</a:t>
            </a:r>
          </a:p>
          <a:p>
            <a:pPr lvl="2"/>
            <a:endParaRPr lang="en-US" dirty="0"/>
          </a:p>
        </p:txBody>
      </p:sp>
    </p:spTree>
    <p:extLst>
      <p:ext uri="{BB962C8B-B14F-4D97-AF65-F5344CB8AC3E}">
        <p14:creationId xmlns:p14="http://schemas.microsoft.com/office/powerpoint/2010/main" val="2621397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164" y="3244334"/>
            <a:ext cx="11305309" cy="1200329"/>
          </a:xfrm>
          <a:prstGeom prst="rect">
            <a:avLst/>
          </a:prstGeom>
        </p:spPr>
        <p:txBody>
          <a:bodyPr wrap="square">
            <a:spAutoFit/>
          </a:bodyPr>
          <a:lstStyle/>
          <a:p>
            <a:r>
              <a:rPr lang="en-US" sz="7200" b="1" dirty="0"/>
              <a:t>Examples</a:t>
            </a:r>
            <a:endParaRPr lang="en-US" sz="7200" dirty="0"/>
          </a:p>
        </p:txBody>
      </p:sp>
    </p:spTree>
    <p:extLst>
      <p:ext uri="{BB962C8B-B14F-4D97-AF65-F5344CB8AC3E}">
        <p14:creationId xmlns:p14="http://schemas.microsoft.com/office/powerpoint/2010/main" val="234051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0" y="284176"/>
            <a:ext cx="11905673" cy="1508760"/>
          </a:xfrm>
        </p:spPr>
        <p:txBody>
          <a:bodyPr>
            <a:normAutofit/>
          </a:bodyPr>
          <a:lstStyle/>
          <a:p>
            <a:r>
              <a:rPr lang="en-US" sz="3200" b="1" dirty="0" smtClean="0"/>
              <a:t>#1 set </a:t>
            </a:r>
            <a:r>
              <a:rPr lang="en-US" sz="3200" b="1" dirty="0"/>
              <a:t>limits on the maximum hourly rate they will pay for the Investigators’ time which is tracked in their system:</a:t>
            </a:r>
          </a:p>
        </p:txBody>
      </p:sp>
      <p:pic>
        <p:nvPicPr>
          <p:cNvPr id="5" name="Content Placeholder 4"/>
          <p:cNvPicPr>
            <a:picLocks noGrp="1" noChangeAspect="1"/>
          </p:cNvPicPr>
          <p:nvPr>
            <p:ph idx="1"/>
          </p:nvPr>
        </p:nvPicPr>
        <p:blipFill>
          <a:blip r:embed="rId2"/>
          <a:stretch>
            <a:fillRect/>
          </a:stretch>
        </p:blipFill>
        <p:spPr>
          <a:xfrm>
            <a:off x="1806639" y="1825625"/>
            <a:ext cx="8532923" cy="4994458"/>
          </a:xfrm>
          <a:prstGeom prst="rect">
            <a:avLst/>
          </a:prstGeom>
        </p:spPr>
      </p:pic>
    </p:spTree>
    <p:extLst>
      <p:ext uri="{BB962C8B-B14F-4D97-AF65-F5344CB8AC3E}">
        <p14:creationId xmlns:p14="http://schemas.microsoft.com/office/powerpoint/2010/main" val="277767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1" y="407324"/>
            <a:ext cx="11396749" cy="3939540"/>
          </a:xfrm>
          <a:prstGeom prst="rect">
            <a:avLst/>
          </a:prstGeom>
          <a:noFill/>
        </p:spPr>
        <p:txBody>
          <a:bodyPr wrap="square" rtlCol="0">
            <a:spAutoFit/>
          </a:bodyPr>
          <a:lstStyle/>
          <a:p>
            <a:r>
              <a:rPr lang="en-US" sz="5000" b="1" dirty="0"/>
              <a:t>In this case the sponsor refused to pay our invoices because the hourly rate exceeded the rate in the agreement and because there was an Investigator on the award that wasn’t named in the table.</a:t>
            </a:r>
          </a:p>
        </p:txBody>
      </p:sp>
    </p:spTree>
    <p:extLst>
      <p:ext uri="{BB962C8B-B14F-4D97-AF65-F5344CB8AC3E}">
        <p14:creationId xmlns:p14="http://schemas.microsoft.com/office/powerpoint/2010/main" val="301115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09738"/>
            <a:ext cx="10515600" cy="80962"/>
          </a:xfrm>
        </p:spPr>
        <p:txBody>
          <a:bodyPr>
            <a:normAutofit fontScale="90000"/>
          </a:bodyPr>
          <a:lstStyle/>
          <a:p>
            <a:r>
              <a:rPr lang="en-US" dirty="0" smtClean="0"/>
              <a:t>#2</a:t>
            </a:r>
            <a:br>
              <a:rPr lang="en-US" dirty="0" smtClean="0"/>
            </a:br>
            <a:endParaRPr lang="en-US" dirty="0"/>
          </a:p>
        </p:txBody>
      </p:sp>
      <p:sp>
        <p:nvSpPr>
          <p:cNvPr id="3" name="Text Placeholder 2"/>
          <p:cNvSpPr>
            <a:spLocks noGrp="1"/>
          </p:cNvSpPr>
          <p:nvPr>
            <p:ph type="body" idx="4294967295"/>
          </p:nvPr>
        </p:nvSpPr>
        <p:spPr>
          <a:xfrm>
            <a:off x="289681" y="4626853"/>
            <a:ext cx="11503025" cy="457200"/>
          </a:xfrm>
        </p:spPr>
        <p:txBody>
          <a:bodyPr>
            <a:noAutofit/>
          </a:bodyPr>
          <a:lstStyle/>
          <a:p>
            <a:pPr marL="0" indent="0" algn="ctr">
              <a:buNone/>
            </a:pPr>
            <a:r>
              <a:rPr lang="en-US" sz="6000" b="1" dirty="0" smtClean="0">
                <a:solidFill>
                  <a:schemeClr val="tx1"/>
                </a:solidFill>
              </a:rPr>
              <a:t>Sponsor has specific deliverables and due dates…lots of them!</a:t>
            </a:r>
            <a:endParaRPr lang="en-US" sz="6000" b="1" dirty="0">
              <a:solidFill>
                <a:schemeClr val="tx1"/>
              </a:solidFill>
            </a:endParaRPr>
          </a:p>
        </p:txBody>
      </p:sp>
      <p:pic>
        <p:nvPicPr>
          <p:cNvPr id="4" name="Picture 3"/>
          <p:cNvPicPr>
            <a:picLocks noChangeAspect="1"/>
          </p:cNvPicPr>
          <p:nvPr/>
        </p:nvPicPr>
        <p:blipFill>
          <a:blip r:embed="rId2"/>
          <a:stretch>
            <a:fillRect/>
          </a:stretch>
        </p:blipFill>
        <p:spPr>
          <a:xfrm>
            <a:off x="2911001" y="357116"/>
            <a:ext cx="6555952" cy="3859384"/>
          </a:xfrm>
          <a:prstGeom prst="rect">
            <a:avLst/>
          </a:prstGeom>
        </p:spPr>
      </p:pic>
      <p:sp>
        <p:nvSpPr>
          <p:cNvPr id="5" name="TextBox 4"/>
          <p:cNvSpPr txBox="1"/>
          <p:nvPr/>
        </p:nvSpPr>
        <p:spPr>
          <a:xfrm>
            <a:off x="601245" y="221040"/>
            <a:ext cx="1616148" cy="1569660"/>
          </a:xfrm>
          <a:prstGeom prst="rect">
            <a:avLst/>
          </a:prstGeom>
          <a:noFill/>
        </p:spPr>
        <p:txBody>
          <a:bodyPr wrap="none" rtlCol="0">
            <a:spAutoFit/>
          </a:bodyPr>
          <a:lstStyle/>
          <a:p>
            <a:r>
              <a:rPr lang="en-US" sz="9600" b="1" dirty="0" smtClean="0"/>
              <a:t>#2</a:t>
            </a:r>
            <a:endParaRPr lang="en-US" sz="9600" b="1" dirty="0"/>
          </a:p>
        </p:txBody>
      </p:sp>
    </p:spTree>
    <p:extLst>
      <p:ext uri="{BB962C8B-B14F-4D97-AF65-F5344CB8AC3E}">
        <p14:creationId xmlns:p14="http://schemas.microsoft.com/office/powerpoint/2010/main" val="2693964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aycox1\AppData\Local\Temp\SNAGHTML6401ef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30" y="101600"/>
            <a:ext cx="10837627" cy="658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72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891" y="374074"/>
            <a:ext cx="11280370" cy="4708981"/>
          </a:xfrm>
          <a:prstGeom prst="rect">
            <a:avLst/>
          </a:prstGeom>
          <a:noFill/>
        </p:spPr>
        <p:txBody>
          <a:bodyPr wrap="square" rtlCol="0">
            <a:spAutoFit/>
          </a:bodyPr>
          <a:lstStyle/>
          <a:p>
            <a:r>
              <a:rPr lang="en-US" sz="5000" b="1" dirty="0"/>
              <a:t>This award is clear in the requirements and included templates for the various reports and invoices. There’s just a lot to know.</a:t>
            </a:r>
            <a:br>
              <a:rPr lang="en-US" sz="5000" b="1" dirty="0"/>
            </a:br>
            <a:r>
              <a:rPr lang="en-US" sz="5000" b="1" dirty="0"/>
              <a:t>The department must prepare the invoice and report each quarter.</a:t>
            </a:r>
          </a:p>
        </p:txBody>
      </p:sp>
    </p:spTree>
    <p:extLst>
      <p:ext uri="{BB962C8B-B14F-4D97-AF65-F5344CB8AC3E}">
        <p14:creationId xmlns:p14="http://schemas.microsoft.com/office/powerpoint/2010/main" val="272930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b="1" dirty="0" smtClean="0"/>
              <a:t>welcome</a:t>
            </a:r>
            <a:endParaRPr lang="en-US" sz="9600" b="1" dirty="0"/>
          </a:p>
        </p:txBody>
      </p:sp>
      <p:sp>
        <p:nvSpPr>
          <p:cNvPr id="3" name="Content Placeholder 2"/>
          <p:cNvSpPr>
            <a:spLocks noGrp="1"/>
          </p:cNvSpPr>
          <p:nvPr>
            <p:ph idx="1"/>
          </p:nvPr>
        </p:nvSpPr>
        <p:spPr>
          <a:xfrm>
            <a:off x="1202919" y="1870364"/>
            <a:ext cx="9784080" cy="4871258"/>
          </a:xfrm>
        </p:spPr>
        <p:txBody>
          <a:bodyPr>
            <a:normAutofit lnSpcReduction="10000"/>
          </a:bodyPr>
          <a:lstStyle/>
          <a:p>
            <a:r>
              <a:rPr lang="en-US" sz="4800" b="1" dirty="0"/>
              <a:t>Bathrooms are located around the corner to the right.</a:t>
            </a:r>
          </a:p>
          <a:p>
            <a:r>
              <a:rPr lang="en-US" sz="4800" b="1" dirty="0"/>
              <a:t>We have prepared material for the entire hour.</a:t>
            </a:r>
          </a:p>
          <a:p>
            <a:r>
              <a:rPr lang="en-US" sz="4800" b="1" dirty="0"/>
              <a:t>We want you to be engaged. This meeting is for you!</a:t>
            </a:r>
          </a:p>
          <a:p>
            <a:r>
              <a:rPr lang="en-US" sz="4800" b="1" dirty="0"/>
              <a:t>Please ask us questions!!</a:t>
            </a:r>
          </a:p>
          <a:p>
            <a:endParaRPr lang="en-US" dirty="0"/>
          </a:p>
        </p:txBody>
      </p:sp>
    </p:spTree>
    <p:extLst>
      <p:ext uri="{BB962C8B-B14F-4D97-AF65-F5344CB8AC3E}">
        <p14:creationId xmlns:p14="http://schemas.microsoft.com/office/powerpoint/2010/main" val="1974911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363" y="1648933"/>
            <a:ext cx="11814685" cy="4737869"/>
          </a:xfrm>
          <a:prstGeom prst="rect">
            <a:avLst/>
          </a:prstGeom>
        </p:spPr>
      </p:pic>
      <p:sp>
        <p:nvSpPr>
          <p:cNvPr id="3" name="TextBox 2"/>
          <p:cNvSpPr txBox="1"/>
          <p:nvPr/>
        </p:nvSpPr>
        <p:spPr>
          <a:xfrm>
            <a:off x="3320837" y="341744"/>
            <a:ext cx="5663410" cy="923330"/>
          </a:xfrm>
          <a:prstGeom prst="rect">
            <a:avLst/>
          </a:prstGeom>
          <a:noFill/>
        </p:spPr>
        <p:txBody>
          <a:bodyPr wrap="none" rtlCol="0">
            <a:spAutoFit/>
          </a:bodyPr>
          <a:lstStyle/>
          <a:p>
            <a:r>
              <a:rPr lang="en-US" sz="5400" b="1" dirty="0" smtClean="0"/>
              <a:t>HOW DID WE DO?</a:t>
            </a:r>
            <a:endParaRPr lang="en-US" sz="5400" b="1" dirty="0"/>
          </a:p>
        </p:txBody>
      </p:sp>
    </p:spTree>
    <p:extLst>
      <p:ext uri="{BB962C8B-B14F-4D97-AF65-F5344CB8AC3E}">
        <p14:creationId xmlns:p14="http://schemas.microsoft.com/office/powerpoint/2010/main" val="320636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945595"/>
          </a:xfrm>
        </p:spPr>
        <p:txBody>
          <a:bodyPr>
            <a:normAutofit/>
          </a:bodyPr>
          <a:lstStyle/>
          <a:p>
            <a:r>
              <a:rPr lang="en-US" sz="4800" b="1" dirty="0" smtClean="0"/>
              <a:t>#3 Budgeting Restrictions</a:t>
            </a:r>
            <a:endParaRPr lang="en-US" sz="4800" b="1" dirty="0"/>
          </a:p>
        </p:txBody>
      </p:sp>
      <p:pic>
        <p:nvPicPr>
          <p:cNvPr id="4" name="Content Placeholder 3"/>
          <p:cNvPicPr>
            <a:picLocks noGrp="1" noChangeAspect="1"/>
          </p:cNvPicPr>
          <p:nvPr>
            <p:ph idx="1"/>
          </p:nvPr>
        </p:nvPicPr>
        <p:blipFill>
          <a:blip r:embed="rId2"/>
          <a:stretch>
            <a:fillRect/>
          </a:stretch>
        </p:blipFill>
        <p:spPr>
          <a:xfrm rot="16200000">
            <a:off x="1911641" y="38637"/>
            <a:ext cx="744871" cy="3733016"/>
          </a:xfrm>
          <a:prstGeom prst="rect">
            <a:avLst/>
          </a:prstGeom>
        </p:spPr>
      </p:pic>
      <p:pic>
        <p:nvPicPr>
          <p:cNvPr id="5" name="Picture 4"/>
          <p:cNvPicPr>
            <a:picLocks noChangeAspect="1"/>
          </p:cNvPicPr>
          <p:nvPr/>
        </p:nvPicPr>
        <p:blipFill>
          <a:blip r:embed="rId3"/>
          <a:stretch>
            <a:fillRect/>
          </a:stretch>
        </p:blipFill>
        <p:spPr>
          <a:xfrm>
            <a:off x="5189552" y="1363367"/>
            <a:ext cx="6554520" cy="5140800"/>
          </a:xfrm>
          <a:prstGeom prst="rect">
            <a:avLst/>
          </a:prstGeom>
        </p:spPr>
      </p:pic>
      <p:pic>
        <p:nvPicPr>
          <p:cNvPr id="6" name="Picture 5"/>
          <p:cNvPicPr>
            <a:picLocks noChangeAspect="1"/>
          </p:cNvPicPr>
          <p:nvPr/>
        </p:nvPicPr>
        <p:blipFill>
          <a:blip r:embed="rId4"/>
          <a:stretch>
            <a:fillRect/>
          </a:stretch>
        </p:blipFill>
        <p:spPr>
          <a:xfrm>
            <a:off x="229467" y="2580519"/>
            <a:ext cx="5203434" cy="1084918"/>
          </a:xfrm>
          <a:prstGeom prst="rect">
            <a:avLst/>
          </a:prstGeom>
        </p:spPr>
      </p:pic>
      <p:pic>
        <p:nvPicPr>
          <p:cNvPr id="7" name="Picture 6"/>
          <p:cNvPicPr>
            <a:picLocks noChangeAspect="1"/>
          </p:cNvPicPr>
          <p:nvPr/>
        </p:nvPicPr>
        <p:blipFill>
          <a:blip r:embed="rId5"/>
          <a:stretch>
            <a:fillRect/>
          </a:stretch>
        </p:blipFill>
        <p:spPr>
          <a:xfrm>
            <a:off x="1112644" y="3968375"/>
            <a:ext cx="3117450" cy="2429667"/>
          </a:xfrm>
          <a:prstGeom prst="rect">
            <a:avLst/>
          </a:prstGeom>
        </p:spPr>
      </p:pic>
    </p:spTree>
    <p:extLst>
      <p:ext uri="{BB962C8B-B14F-4D97-AF65-F5344CB8AC3E}">
        <p14:creationId xmlns:p14="http://schemas.microsoft.com/office/powerpoint/2010/main" val="3046963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212" y="92364"/>
            <a:ext cx="10685791" cy="6653574"/>
          </a:xfrm>
          <a:prstGeom prst="rect">
            <a:avLst/>
          </a:prstGeom>
        </p:spPr>
      </p:pic>
    </p:spTree>
    <p:extLst>
      <p:ext uri="{BB962C8B-B14F-4D97-AF65-F5344CB8AC3E}">
        <p14:creationId xmlns:p14="http://schemas.microsoft.com/office/powerpoint/2010/main" val="3454575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Invoicing due to rebudgeting restrictions</a:t>
            </a:r>
            <a:endParaRPr lang="en-US" sz="4800" b="1" dirty="0"/>
          </a:p>
        </p:txBody>
      </p:sp>
      <p:pic>
        <p:nvPicPr>
          <p:cNvPr id="4" name="Content Placeholder 3"/>
          <p:cNvPicPr>
            <a:picLocks noGrp="1" noChangeAspect="1"/>
          </p:cNvPicPr>
          <p:nvPr>
            <p:ph idx="1"/>
          </p:nvPr>
        </p:nvPicPr>
        <p:blipFill>
          <a:blip r:embed="rId2"/>
          <a:stretch>
            <a:fillRect/>
          </a:stretch>
        </p:blipFill>
        <p:spPr>
          <a:xfrm>
            <a:off x="1909302" y="1836488"/>
            <a:ext cx="8371314" cy="5021512"/>
          </a:xfrm>
          <a:prstGeom prst="rect">
            <a:avLst/>
          </a:prstGeom>
        </p:spPr>
      </p:pic>
    </p:spTree>
    <p:extLst>
      <p:ext uri="{BB962C8B-B14F-4D97-AF65-F5344CB8AC3E}">
        <p14:creationId xmlns:p14="http://schemas.microsoft.com/office/powerpoint/2010/main" val="3711086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98732" y="2259302"/>
            <a:ext cx="9500177" cy="1738312"/>
          </a:xfrm>
        </p:spPr>
        <p:txBody>
          <a:bodyPr>
            <a:normAutofit/>
          </a:bodyPr>
          <a:lstStyle/>
          <a:p>
            <a:r>
              <a:rPr lang="en-US" sz="4800" b="1" dirty="0" smtClean="0">
                <a:solidFill>
                  <a:schemeClr val="tx1"/>
                </a:solidFill>
              </a:rPr>
              <a:t>#4 Awards issued in Foreign Currency</a:t>
            </a:r>
            <a:endParaRPr lang="en-US" sz="4800" b="1" dirty="0">
              <a:solidFill>
                <a:schemeClr val="tx1"/>
              </a:solidFill>
            </a:endParaRPr>
          </a:p>
        </p:txBody>
      </p:sp>
    </p:spTree>
    <p:extLst>
      <p:ext uri="{BB962C8B-B14F-4D97-AF65-F5344CB8AC3E}">
        <p14:creationId xmlns:p14="http://schemas.microsoft.com/office/powerpoint/2010/main" val="3885157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65703"/>
            <a:ext cx="10210456" cy="1508760"/>
          </a:xfrm>
        </p:spPr>
        <p:txBody>
          <a:bodyPr>
            <a:noAutofit/>
          </a:bodyPr>
          <a:lstStyle/>
          <a:p>
            <a:r>
              <a:rPr lang="en-US" sz="6000" b="1" dirty="0" smtClean="0"/>
              <a:t>Yes, we have no </a:t>
            </a:r>
            <a:r>
              <a:rPr lang="en-US" sz="6000" b="1" dirty="0" smtClean="0"/>
              <a:t>U.S. dollars</a:t>
            </a:r>
            <a:endParaRPr lang="en-US" sz="6000" b="1" dirty="0"/>
          </a:p>
        </p:txBody>
      </p:sp>
      <p:sp>
        <p:nvSpPr>
          <p:cNvPr id="3" name="Content Placeholder 2"/>
          <p:cNvSpPr>
            <a:spLocks noGrp="1"/>
          </p:cNvSpPr>
          <p:nvPr>
            <p:ph idx="1"/>
          </p:nvPr>
        </p:nvSpPr>
        <p:spPr>
          <a:xfrm>
            <a:off x="221672" y="2011680"/>
            <a:ext cx="11767127" cy="4206240"/>
          </a:xfrm>
        </p:spPr>
        <p:txBody>
          <a:bodyPr/>
          <a:lstStyle/>
          <a:p>
            <a:r>
              <a:rPr lang="en-US" sz="3200" b="1" dirty="0" smtClean="0"/>
              <a:t>Awards issued in foreign currency carry additional risk to the departments because the US dollar amount is unknown until the payment comes in. </a:t>
            </a:r>
          </a:p>
          <a:p>
            <a:r>
              <a:rPr lang="en-US" sz="3200" b="1" dirty="0" smtClean="0"/>
              <a:t>The party with the most risk is the party whose currency is NOT on the award document-they are at the mercy of the rates.</a:t>
            </a:r>
            <a:endParaRPr lang="en-US" sz="3200" b="1" dirty="0"/>
          </a:p>
          <a:p>
            <a:r>
              <a:rPr lang="en-US" sz="3200" b="1" dirty="0" smtClean="0"/>
              <a:t>Because the amount is paid after the award is set up, it’s easy to over-spend.</a:t>
            </a:r>
          </a:p>
          <a:p>
            <a:pPr marL="0" indent="0">
              <a:buNone/>
            </a:pPr>
            <a:endParaRPr lang="en-US" dirty="0"/>
          </a:p>
        </p:txBody>
      </p:sp>
    </p:spTree>
    <p:extLst>
      <p:ext uri="{BB962C8B-B14F-4D97-AF65-F5344CB8AC3E}">
        <p14:creationId xmlns:p14="http://schemas.microsoft.com/office/powerpoint/2010/main" val="3249032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How Are these awards set up?</a:t>
            </a:r>
            <a:endParaRPr lang="en-US" sz="6000" b="1" dirty="0"/>
          </a:p>
        </p:txBody>
      </p:sp>
      <p:sp>
        <p:nvSpPr>
          <p:cNvPr id="3" name="Content Placeholder 2"/>
          <p:cNvSpPr>
            <a:spLocks noGrp="1"/>
          </p:cNvSpPr>
          <p:nvPr>
            <p:ph idx="1"/>
          </p:nvPr>
        </p:nvSpPr>
        <p:spPr>
          <a:xfrm>
            <a:off x="160595" y="2058445"/>
            <a:ext cx="11868727" cy="835371"/>
          </a:xfrm>
        </p:spPr>
        <p:txBody>
          <a:bodyPr>
            <a:normAutofit lnSpcReduction="10000"/>
          </a:bodyPr>
          <a:lstStyle/>
          <a:p>
            <a:r>
              <a:rPr lang="en-US" sz="2800" b="1" dirty="0" smtClean="0"/>
              <a:t>OSP receives the award document and sees that the funding is in foreign currency:</a:t>
            </a:r>
          </a:p>
          <a:p>
            <a:endParaRPr lang="en-US" dirty="0"/>
          </a:p>
        </p:txBody>
      </p:sp>
      <p:pic>
        <p:nvPicPr>
          <p:cNvPr id="5" name="Picture 4"/>
          <p:cNvPicPr>
            <a:picLocks noChangeAspect="1"/>
          </p:cNvPicPr>
          <p:nvPr/>
        </p:nvPicPr>
        <p:blipFill>
          <a:blip r:embed="rId2"/>
          <a:stretch>
            <a:fillRect/>
          </a:stretch>
        </p:blipFill>
        <p:spPr>
          <a:xfrm>
            <a:off x="3119782" y="2896956"/>
            <a:ext cx="5950354" cy="3660862"/>
          </a:xfrm>
          <a:prstGeom prst="rect">
            <a:avLst/>
          </a:prstGeom>
        </p:spPr>
      </p:pic>
    </p:spTree>
    <p:extLst>
      <p:ext uri="{BB962C8B-B14F-4D97-AF65-F5344CB8AC3E}">
        <p14:creationId xmlns:p14="http://schemas.microsoft.com/office/powerpoint/2010/main" val="1327098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84176"/>
            <a:ext cx="11757891" cy="1508760"/>
          </a:xfrm>
        </p:spPr>
        <p:txBody>
          <a:bodyPr>
            <a:normAutofit/>
          </a:bodyPr>
          <a:lstStyle/>
          <a:p>
            <a:r>
              <a:rPr lang="en-US" sz="4000" b="1" dirty="0" smtClean="0"/>
              <a:t>OSP </a:t>
            </a:r>
            <a:r>
              <a:rPr lang="en-US" sz="4000" b="1" u="sng" dirty="0" smtClean="0"/>
              <a:t>estimates</a:t>
            </a:r>
            <a:r>
              <a:rPr lang="en-US" sz="4000" b="1" dirty="0" smtClean="0"/>
              <a:t> the dollar amount for the eGC1 at the time of award</a:t>
            </a:r>
            <a:endParaRPr lang="en-US" sz="4000" b="1" dirty="0"/>
          </a:p>
        </p:txBody>
      </p:sp>
      <p:sp>
        <p:nvSpPr>
          <p:cNvPr id="3" name="Content Placeholder 2"/>
          <p:cNvSpPr>
            <a:spLocks noGrp="1"/>
          </p:cNvSpPr>
          <p:nvPr>
            <p:ph idx="1"/>
          </p:nvPr>
        </p:nvSpPr>
        <p:spPr>
          <a:xfrm>
            <a:off x="838200" y="1825624"/>
            <a:ext cx="10866120" cy="4733117"/>
          </a:xfrm>
        </p:spPr>
        <p:txBody>
          <a:bodyPr/>
          <a:lstStyle/>
          <a:p>
            <a:r>
              <a:rPr lang="en-US" b="1" dirty="0" smtClean="0"/>
              <a:t>Sites like </a:t>
            </a:r>
            <a:r>
              <a:rPr lang="en-US" b="1" dirty="0" err="1" smtClean="0"/>
              <a:t>OandA</a:t>
            </a:r>
            <a:r>
              <a:rPr lang="en-US" b="1" dirty="0" smtClean="0"/>
              <a:t> or X-Rates provide general exchange rates</a:t>
            </a:r>
          </a:p>
          <a:p>
            <a:pPr lvl="1"/>
            <a:r>
              <a:rPr lang="en-US" sz="2000" b="1" dirty="0" smtClean="0"/>
              <a:t>These are outdated as soon as 1 day passes, and do not include bank fees, which are added to the rate, or the rate used by the foreign bank (buying US </a:t>
            </a:r>
            <a:r>
              <a:rPr lang="en-US" b="1" dirty="0" smtClean="0"/>
              <a:t>versus selling Euros)</a:t>
            </a:r>
          </a:p>
          <a:p>
            <a:pPr lvl="1"/>
            <a:endParaRPr lang="en-US" b="1" dirty="0"/>
          </a:p>
          <a:p>
            <a:pPr marL="0" indent="0">
              <a:buNone/>
            </a:pPr>
            <a:r>
              <a:rPr lang="en-US" sz="2000" b="1" dirty="0" smtClean="0"/>
              <a:t>In this example, we’re recreating the</a:t>
            </a:r>
          </a:p>
          <a:p>
            <a:pPr marL="0" indent="0">
              <a:buNone/>
            </a:pPr>
            <a:r>
              <a:rPr lang="en-US" sz="2000" b="1" dirty="0" smtClean="0"/>
              <a:t>scene to show that the average worth</a:t>
            </a:r>
            <a:endParaRPr lang="en-US" sz="2000" b="1" dirty="0"/>
          </a:p>
          <a:p>
            <a:pPr marL="0" indent="0">
              <a:buNone/>
            </a:pPr>
            <a:r>
              <a:rPr lang="en-US" sz="2000" b="1" dirty="0" smtClean="0"/>
              <a:t>for 30,000 Euros on 8/21/17 is </a:t>
            </a:r>
          </a:p>
          <a:p>
            <a:pPr marL="0" indent="0">
              <a:buNone/>
            </a:pPr>
            <a:r>
              <a:rPr lang="en-US" sz="2000" b="1" dirty="0" smtClean="0"/>
              <a:t>$35,437</a:t>
            </a:r>
          </a:p>
        </p:txBody>
      </p:sp>
      <p:pic>
        <p:nvPicPr>
          <p:cNvPr id="4" name="Picture 3"/>
          <p:cNvPicPr>
            <a:picLocks noChangeAspect="1"/>
          </p:cNvPicPr>
          <p:nvPr/>
        </p:nvPicPr>
        <p:blipFill>
          <a:blip r:embed="rId2"/>
          <a:stretch>
            <a:fillRect/>
          </a:stretch>
        </p:blipFill>
        <p:spPr>
          <a:xfrm>
            <a:off x="5593853" y="3031686"/>
            <a:ext cx="6019028" cy="3069855"/>
          </a:xfrm>
          <a:prstGeom prst="rect">
            <a:avLst/>
          </a:prstGeom>
        </p:spPr>
      </p:pic>
    </p:spTree>
    <p:extLst>
      <p:ext uri="{BB962C8B-B14F-4D97-AF65-F5344CB8AC3E}">
        <p14:creationId xmlns:p14="http://schemas.microsoft.com/office/powerpoint/2010/main" val="509263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estimated amount stays on the eGC1 and subsequent FA</a:t>
            </a:r>
            <a:endParaRPr lang="en-US" b="1" dirty="0"/>
          </a:p>
        </p:txBody>
      </p:sp>
      <p:pic>
        <p:nvPicPr>
          <p:cNvPr id="5" name="Content Placeholder 4"/>
          <p:cNvPicPr>
            <a:picLocks noGrp="1" noChangeAspect="1"/>
          </p:cNvPicPr>
          <p:nvPr>
            <p:ph idx="1"/>
          </p:nvPr>
        </p:nvPicPr>
        <p:blipFill>
          <a:blip r:embed="rId2"/>
          <a:stretch>
            <a:fillRect/>
          </a:stretch>
        </p:blipFill>
        <p:spPr>
          <a:xfrm>
            <a:off x="2138552" y="2421387"/>
            <a:ext cx="7200000" cy="3276190"/>
          </a:xfrm>
          <a:prstGeom prst="rect">
            <a:avLst/>
          </a:prstGeom>
        </p:spPr>
      </p:pic>
    </p:spTree>
    <p:extLst>
      <p:ext uri="{BB962C8B-B14F-4D97-AF65-F5344CB8AC3E}">
        <p14:creationId xmlns:p14="http://schemas.microsoft.com/office/powerpoint/2010/main" val="74854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6" y="284176"/>
            <a:ext cx="11804073" cy="1508760"/>
          </a:xfrm>
        </p:spPr>
        <p:txBody>
          <a:bodyPr/>
          <a:lstStyle/>
          <a:p>
            <a:r>
              <a:rPr lang="en-US" b="1" dirty="0" smtClean="0"/>
              <a:t>OSP and GCA include notes on the Funding Action Notification</a:t>
            </a:r>
            <a:endParaRPr lang="en-US" b="1" dirty="0"/>
          </a:p>
        </p:txBody>
      </p:sp>
      <p:pic>
        <p:nvPicPr>
          <p:cNvPr id="4" name="Content Placeholder 3"/>
          <p:cNvPicPr>
            <a:picLocks noGrp="1" noChangeAspect="1"/>
          </p:cNvPicPr>
          <p:nvPr>
            <p:ph idx="1"/>
          </p:nvPr>
        </p:nvPicPr>
        <p:blipFill>
          <a:blip r:embed="rId2"/>
          <a:stretch>
            <a:fillRect/>
          </a:stretch>
        </p:blipFill>
        <p:spPr>
          <a:xfrm>
            <a:off x="1838850" y="2111435"/>
            <a:ext cx="7628477" cy="2074636"/>
          </a:xfrm>
          <a:prstGeom prst="rect">
            <a:avLst/>
          </a:prstGeom>
        </p:spPr>
      </p:pic>
      <p:pic>
        <p:nvPicPr>
          <p:cNvPr id="5" name="Picture 4"/>
          <p:cNvPicPr>
            <a:picLocks noChangeAspect="1"/>
          </p:cNvPicPr>
          <p:nvPr/>
        </p:nvPicPr>
        <p:blipFill>
          <a:blip r:embed="rId3"/>
          <a:stretch>
            <a:fillRect/>
          </a:stretch>
        </p:blipFill>
        <p:spPr>
          <a:xfrm>
            <a:off x="4817691" y="4089864"/>
            <a:ext cx="4720604" cy="516954"/>
          </a:xfrm>
          <a:prstGeom prst="rect">
            <a:avLst/>
          </a:prstGeom>
        </p:spPr>
      </p:pic>
    </p:spTree>
    <p:extLst>
      <p:ext uri="{BB962C8B-B14F-4D97-AF65-F5344CB8AC3E}">
        <p14:creationId xmlns:p14="http://schemas.microsoft.com/office/powerpoint/2010/main" val="1345452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191193"/>
            <a:ext cx="9784080" cy="1753985"/>
          </a:xfrm>
        </p:spPr>
        <p:txBody>
          <a:bodyPr>
            <a:noAutofit/>
          </a:bodyPr>
          <a:lstStyle/>
          <a:p>
            <a:r>
              <a:rPr lang="en-US" sz="7200" b="1" dirty="0" smtClean="0"/>
              <a:t>SHORT INTRODUCTION</a:t>
            </a:r>
            <a:endParaRPr lang="en-US" sz="7200" b="1" dirty="0"/>
          </a:p>
        </p:txBody>
      </p:sp>
      <p:sp>
        <p:nvSpPr>
          <p:cNvPr id="3" name="Content Placeholder 2"/>
          <p:cNvSpPr>
            <a:spLocks noGrp="1"/>
          </p:cNvSpPr>
          <p:nvPr>
            <p:ph idx="1"/>
          </p:nvPr>
        </p:nvSpPr>
        <p:spPr/>
        <p:txBody>
          <a:bodyPr/>
          <a:lstStyle/>
          <a:p>
            <a:pPr lvl="0"/>
            <a:r>
              <a:rPr lang="en-US" sz="4800" b="1" dirty="0"/>
              <a:t>Please introduce yourself!</a:t>
            </a:r>
          </a:p>
          <a:p>
            <a:pPr lvl="1"/>
            <a:r>
              <a:rPr lang="en-US" sz="4800" b="1" dirty="0"/>
              <a:t>Name</a:t>
            </a:r>
          </a:p>
          <a:p>
            <a:pPr lvl="1"/>
            <a:r>
              <a:rPr lang="en-US" sz="4800" b="1" dirty="0"/>
              <a:t>Department</a:t>
            </a:r>
          </a:p>
          <a:p>
            <a:endParaRPr lang="en-US" dirty="0"/>
          </a:p>
        </p:txBody>
      </p:sp>
    </p:spTree>
    <p:extLst>
      <p:ext uri="{BB962C8B-B14F-4D97-AF65-F5344CB8AC3E}">
        <p14:creationId xmlns:p14="http://schemas.microsoft.com/office/powerpoint/2010/main" val="3446966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Actual Funds</a:t>
            </a:r>
            <a:endParaRPr lang="en-US" b="1" dirty="0"/>
          </a:p>
        </p:txBody>
      </p:sp>
      <p:sp>
        <p:nvSpPr>
          <p:cNvPr id="3" name="Content Placeholder 2"/>
          <p:cNvSpPr>
            <a:spLocks noGrp="1"/>
          </p:cNvSpPr>
          <p:nvPr>
            <p:ph idx="1"/>
          </p:nvPr>
        </p:nvSpPr>
        <p:spPr/>
        <p:txBody>
          <a:bodyPr>
            <a:noAutofit/>
          </a:bodyPr>
          <a:lstStyle/>
          <a:p>
            <a:r>
              <a:rPr lang="en-US" sz="2800" b="1" dirty="0" smtClean="0"/>
              <a:t>The wire came in to the UW on 11/7/2017, 45 days after the eFA was prepared</a:t>
            </a:r>
          </a:p>
          <a:p>
            <a:pPr marL="0" indent="0">
              <a:buNone/>
            </a:pPr>
            <a:r>
              <a:rPr lang="en-US" sz="2800" b="1" dirty="0" smtClean="0"/>
              <a:t> 	</a:t>
            </a:r>
          </a:p>
          <a:p>
            <a:pPr marL="0" indent="0">
              <a:buNone/>
            </a:pPr>
            <a:endParaRPr lang="en-US" sz="2800" b="1" dirty="0"/>
          </a:p>
          <a:p>
            <a:pPr marL="0" indent="0">
              <a:buNone/>
            </a:pPr>
            <a:endParaRPr lang="en-US" sz="2800" b="1" dirty="0" smtClean="0"/>
          </a:p>
          <a:p>
            <a:endParaRPr lang="en-US" sz="2800" b="1" dirty="0" smtClean="0"/>
          </a:p>
          <a:p>
            <a:r>
              <a:rPr lang="en-US" sz="2800" b="1" dirty="0" smtClean="0"/>
              <a:t>eFA was for $35,405, actual funding received was $34,191. This ended in a difference of $1,214. If the department spent to the estimated amount, they would have a deficit of $1,214		</a:t>
            </a:r>
            <a:endParaRPr lang="en-US" sz="2800" b="1" dirty="0"/>
          </a:p>
        </p:txBody>
      </p:sp>
      <p:pic>
        <p:nvPicPr>
          <p:cNvPr id="4" name="Picture 3"/>
          <p:cNvPicPr>
            <a:picLocks noChangeAspect="1"/>
          </p:cNvPicPr>
          <p:nvPr/>
        </p:nvPicPr>
        <p:blipFill>
          <a:blip r:embed="rId2"/>
          <a:stretch>
            <a:fillRect/>
          </a:stretch>
        </p:blipFill>
        <p:spPr>
          <a:xfrm>
            <a:off x="2794959" y="3112912"/>
            <a:ext cx="6600000" cy="1580952"/>
          </a:xfrm>
          <a:prstGeom prst="rect">
            <a:avLst/>
          </a:prstGeom>
        </p:spPr>
      </p:pic>
    </p:spTree>
    <p:extLst>
      <p:ext uri="{BB962C8B-B14F-4D97-AF65-F5344CB8AC3E}">
        <p14:creationId xmlns:p14="http://schemas.microsoft.com/office/powerpoint/2010/main" val="2185501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4" name="Content Placeholder 3"/>
          <p:cNvSpPr>
            <a:spLocks noGrp="1"/>
          </p:cNvSpPr>
          <p:nvPr>
            <p:ph idx="1"/>
          </p:nvPr>
        </p:nvSpPr>
        <p:spPr>
          <a:xfrm>
            <a:off x="285286" y="1891607"/>
            <a:ext cx="11619345" cy="4629266"/>
          </a:xfrm>
        </p:spPr>
        <p:txBody>
          <a:bodyPr>
            <a:noAutofit/>
          </a:bodyPr>
          <a:lstStyle/>
          <a:p>
            <a:pPr marL="0" indent="0">
              <a:buNone/>
            </a:pPr>
            <a:r>
              <a:rPr lang="en-US" sz="2800" b="1" dirty="0" smtClean="0"/>
              <a:t>Pre-Award</a:t>
            </a:r>
          </a:p>
          <a:p>
            <a:pPr marL="514350" indent="-514350">
              <a:buAutoNum type="arabicPeriod"/>
            </a:pPr>
            <a:endParaRPr lang="en-US" sz="2800" b="1" dirty="0"/>
          </a:p>
          <a:p>
            <a:pPr marL="514350" indent="-514350">
              <a:buAutoNum type="arabicPeriod"/>
            </a:pPr>
            <a:r>
              <a:rPr lang="en-US" sz="2800" b="1" dirty="0" smtClean="0"/>
              <a:t>Negotiate for the award to be in US Dollars</a:t>
            </a:r>
          </a:p>
          <a:p>
            <a:pPr marL="514350" indent="-514350">
              <a:buAutoNum type="arabicPeriod"/>
            </a:pPr>
            <a:r>
              <a:rPr lang="en-US" sz="2800" b="1" dirty="0" smtClean="0"/>
              <a:t>Know when and how payments will be made. The more time between now and the payments, the more opportunity for rate fluctuation or influence by world events. </a:t>
            </a:r>
          </a:p>
          <a:p>
            <a:pPr marL="514350" indent="-514350">
              <a:buAutoNum type="arabicPeriod"/>
            </a:pPr>
            <a:r>
              <a:rPr lang="en-US" sz="2800" b="1" dirty="0" smtClean="0"/>
              <a:t>The stronger the dollar gets, the less money you will get</a:t>
            </a:r>
          </a:p>
          <a:p>
            <a:pPr marL="971550" lvl="1" indent="-514350">
              <a:buAutoNum type="arabicPeriod"/>
            </a:pPr>
            <a:r>
              <a:rPr lang="en-US" sz="2800" b="1" dirty="0" smtClean="0"/>
              <a:t>1 Euro on 1/2/2014 was worth $1.34, on 3/6/2016 the same Euro was worth $1.09</a:t>
            </a:r>
          </a:p>
          <a:p>
            <a:pPr marL="1428750" lvl="2" indent="-514350">
              <a:buAutoNum type="arabicPeriod"/>
            </a:pPr>
            <a:r>
              <a:rPr lang="en-US" sz="2800" b="1" dirty="0" smtClean="0"/>
              <a:t>Multiply this by 1000 and you have a shortfall of $2,500</a:t>
            </a:r>
          </a:p>
        </p:txBody>
      </p:sp>
    </p:spTree>
    <p:extLst>
      <p:ext uri="{BB962C8B-B14F-4D97-AF65-F5344CB8AC3E}">
        <p14:creationId xmlns:p14="http://schemas.microsoft.com/office/powerpoint/2010/main" val="571830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Post award</a:t>
            </a:r>
            <a:endParaRPr lang="en-US" b="1" dirty="0"/>
          </a:p>
        </p:txBody>
      </p:sp>
      <p:sp>
        <p:nvSpPr>
          <p:cNvPr id="5" name="Content Placeholder 4"/>
          <p:cNvSpPr>
            <a:spLocks noGrp="1"/>
          </p:cNvSpPr>
          <p:nvPr>
            <p:ph idx="1"/>
          </p:nvPr>
        </p:nvSpPr>
        <p:spPr>
          <a:xfrm>
            <a:off x="307753" y="1635046"/>
            <a:ext cx="11514791" cy="3287936"/>
          </a:xfrm>
        </p:spPr>
        <p:txBody>
          <a:bodyPr/>
          <a:lstStyle/>
          <a:p>
            <a:pPr marL="0" indent="0">
              <a:buNone/>
            </a:pPr>
            <a:endParaRPr lang="en-US" dirty="0" smtClean="0"/>
          </a:p>
          <a:p>
            <a:r>
              <a:rPr lang="en-US" sz="2800" b="1" dirty="0" smtClean="0"/>
              <a:t>Read your Funding Action! Both OSP and GCA try to put helpful notes on the notification</a:t>
            </a:r>
          </a:p>
          <a:p>
            <a:endParaRPr lang="en-US" sz="2800" b="1" dirty="0"/>
          </a:p>
          <a:p>
            <a:r>
              <a:rPr lang="en-US" sz="2800" b="1" dirty="0" smtClean="0"/>
              <a:t>Use the Receipt amount in GrantTracker to monitor how much money you have</a:t>
            </a:r>
          </a:p>
          <a:p>
            <a:endParaRPr lang="en-US" dirty="0" smtClean="0"/>
          </a:p>
          <a:p>
            <a:endParaRPr lang="en-US" dirty="0" smtClean="0"/>
          </a:p>
          <a:p>
            <a:endParaRPr lang="en-US" dirty="0"/>
          </a:p>
          <a:p>
            <a:endParaRPr lang="en-US" dirty="0"/>
          </a:p>
        </p:txBody>
      </p:sp>
      <p:pic>
        <p:nvPicPr>
          <p:cNvPr id="6" name="Picture 5"/>
          <p:cNvPicPr>
            <a:picLocks noChangeAspect="1"/>
          </p:cNvPicPr>
          <p:nvPr/>
        </p:nvPicPr>
        <p:blipFill>
          <a:blip r:embed="rId2"/>
          <a:stretch>
            <a:fillRect/>
          </a:stretch>
        </p:blipFill>
        <p:spPr>
          <a:xfrm>
            <a:off x="542125" y="5031085"/>
            <a:ext cx="11046046" cy="1242767"/>
          </a:xfrm>
          <a:prstGeom prst="rect">
            <a:avLst/>
          </a:prstGeom>
        </p:spPr>
      </p:pic>
    </p:spTree>
    <p:extLst>
      <p:ext uri="{BB962C8B-B14F-4D97-AF65-F5344CB8AC3E}">
        <p14:creationId xmlns:p14="http://schemas.microsoft.com/office/powerpoint/2010/main" val="2995281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163"/>
            <a:ext cx="9783763" cy="1508125"/>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4294967295"/>
          </p:nvPr>
        </p:nvSpPr>
        <p:spPr>
          <a:xfrm>
            <a:off x="415636" y="348818"/>
            <a:ext cx="11388437" cy="6264418"/>
          </a:xfrm>
        </p:spPr>
        <p:txBody>
          <a:bodyPr/>
          <a:lstStyle/>
          <a:p>
            <a:r>
              <a:rPr lang="en-US" sz="4800" b="1" dirty="0" smtClean="0"/>
              <a:t>Be concerned if a sponsor asks to change from paying in USD to their currency-it probably means the dollar is strong, and they’ll need to spend more of their currency to buy the number of dollars needed to meet the award amount.</a:t>
            </a:r>
          </a:p>
          <a:p>
            <a:endParaRPr lang="en-US" sz="4800" b="1" dirty="0"/>
          </a:p>
          <a:p>
            <a:r>
              <a:rPr lang="en-US" sz="4800" b="1" dirty="0" smtClean="0"/>
              <a:t>Questions or comments?</a:t>
            </a:r>
          </a:p>
          <a:p>
            <a:endParaRPr lang="en-US" dirty="0"/>
          </a:p>
          <a:p>
            <a:endParaRPr lang="en-US" dirty="0"/>
          </a:p>
        </p:txBody>
      </p:sp>
    </p:spTree>
    <p:extLst>
      <p:ext uri="{BB962C8B-B14F-4D97-AF65-F5344CB8AC3E}">
        <p14:creationId xmlns:p14="http://schemas.microsoft.com/office/powerpoint/2010/main" val="2131181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488" y="2155816"/>
            <a:ext cx="11247120" cy="1739347"/>
          </a:xfrm>
        </p:spPr>
        <p:txBody>
          <a:bodyPr>
            <a:normAutofit fontScale="90000"/>
          </a:bodyPr>
          <a:lstStyle/>
          <a:p>
            <a:r>
              <a:rPr lang="en-US" b="1" dirty="0" smtClean="0"/>
              <a:t>Deficit Transfers</a:t>
            </a:r>
            <a:br>
              <a:rPr lang="en-US" b="1" dirty="0" smtClean="0"/>
            </a:br>
            <a:r>
              <a:rPr lang="en-US" b="1" dirty="0" smtClean="0"/>
              <a:t>vs. </a:t>
            </a:r>
            <a:br>
              <a:rPr lang="en-US" b="1" dirty="0" smtClean="0"/>
            </a:br>
            <a:r>
              <a:rPr lang="en-US" b="1" dirty="0" smtClean="0"/>
              <a:t>Expense Transfers</a:t>
            </a:r>
            <a:endParaRPr lang="en-US" b="1" dirty="0"/>
          </a:p>
        </p:txBody>
      </p:sp>
      <p:sp>
        <p:nvSpPr>
          <p:cNvPr id="3" name="Subtitle 2"/>
          <p:cNvSpPr>
            <a:spLocks noGrp="1"/>
          </p:cNvSpPr>
          <p:nvPr>
            <p:ph type="subTitle" idx="1"/>
          </p:nvPr>
        </p:nvSpPr>
        <p:spPr>
          <a:xfrm>
            <a:off x="345948" y="3855635"/>
            <a:ext cx="11506200" cy="457200"/>
          </a:xfrm>
        </p:spPr>
        <p:txBody>
          <a:bodyPr>
            <a:noAutofit/>
          </a:bodyPr>
          <a:lstStyle/>
          <a:p>
            <a:r>
              <a:rPr lang="en-US" sz="3600" b="1" dirty="0" smtClean="0"/>
              <a:t>Michelle Davis</a:t>
            </a:r>
            <a:endParaRPr lang="en-US" sz="3600" b="1" dirty="0"/>
          </a:p>
        </p:txBody>
      </p:sp>
    </p:spTree>
    <p:extLst>
      <p:ext uri="{BB962C8B-B14F-4D97-AF65-F5344CB8AC3E}">
        <p14:creationId xmlns:p14="http://schemas.microsoft.com/office/powerpoint/2010/main" val="2017105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When to submit a deficit transfer</a:t>
            </a:r>
            <a:endParaRPr lang="en-US" sz="4800" b="1" dirty="0"/>
          </a:p>
        </p:txBody>
      </p:sp>
      <p:sp>
        <p:nvSpPr>
          <p:cNvPr id="3" name="Content Placeholder 2"/>
          <p:cNvSpPr>
            <a:spLocks noGrp="1"/>
          </p:cNvSpPr>
          <p:nvPr>
            <p:ph idx="1"/>
          </p:nvPr>
        </p:nvSpPr>
        <p:spPr/>
        <p:txBody>
          <a:bodyPr>
            <a:normAutofit/>
          </a:bodyPr>
          <a:lstStyle/>
          <a:p>
            <a:r>
              <a:rPr lang="en-US" sz="4400" b="1" dirty="0" smtClean="0"/>
              <a:t>All charges are allowable per the award agreement, but budget is overspent.</a:t>
            </a:r>
            <a:endParaRPr lang="en-US" sz="4400" b="1" dirty="0"/>
          </a:p>
          <a:p>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32" y="3532238"/>
            <a:ext cx="10881526" cy="2495044"/>
          </a:xfrm>
          <a:prstGeom prst="rect">
            <a:avLst/>
          </a:prstGeom>
        </p:spPr>
      </p:pic>
    </p:spTree>
    <p:extLst>
      <p:ext uri="{BB962C8B-B14F-4D97-AF65-F5344CB8AC3E}">
        <p14:creationId xmlns:p14="http://schemas.microsoft.com/office/powerpoint/2010/main" val="1719439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Where can the deficit go?</a:t>
            </a:r>
            <a:endParaRPr lang="en-US" sz="4800" b="1" dirty="0"/>
          </a:p>
        </p:txBody>
      </p:sp>
      <p:sp>
        <p:nvSpPr>
          <p:cNvPr id="3" name="Content Placeholder 2"/>
          <p:cNvSpPr>
            <a:spLocks noGrp="1"/>
          </p:cNvSpPr>
          <p:nvPr>
            <p:ph idx="1"/>
          </p:nvPr>
        </p:nvSpPr>
        <p:spPr>
          <a:xfrm>
            <a:off x="350982" y="2011680"/>
            <a:ext cx="11656291" cy="4647738"/>
          </a:xfrm>
        </p:spPr>
        <p:txBody>
          <a:bodyPr>
            <a:normAutofit/>
          </a:bodyPr>
          <a:lstStyle/>
          <a:p>
            <a:r>
              <a:rPr lang="en-US" sz="2400" b="1" dirty="0" smtClean="0"/>
              <a:t>Non-sponsored budgets:</a:t>
            </a:r>
          </a:p>
          <a:p>
            <a:pPr lvl="1"/>
            <a:r>
              <a:rPr lang="en-US" sz="2400" b="1" dirty="0" smtClean="0"/>
              <a:t>Budget is in the current biennium</a:t>
            </a:r>
          </a:p>
          <a:p>
            <a:pPr lvl="1"/>
            <a:r>
              <a:rPr lang="en-US" sz="2400" b="1" dirty="0" smtClean="0"/>
              <a:t>Budget is in status 1 or 3</a:t>
            </a:r>
          </a:p>
          <a:p>
            <a:pPr lvl="1"/>
            <a:r>
              <a:rPr lang="en-US" sz="2400" b="1" dirty="0" smtClean="0"/>
              <a:t>And one of the following:</a:t>
            </a:r>
          </a:p>
          <a:p>
            <a:pPr lvl="2"/>
            <a:r>
              <a:rPr lang="en-US" sz="2400" b="1" dirty="0" smtClean="0"/>
              <a:t>Budget prefix is between 01 and 10, 74, or 75</a:t>
            </a:r>
          </a:p>
          <a:p>
            <a:pPr lvl="2"/>
            <a:r>
              <a:rPr lang="en-US" sz="2400" b="1" dirty="0" smtClean="0"/>
              <a:t>Budget type is 06</a:t>
            </a:r>
          </a:p>
          <a:p>
            <a:pPr lvl="2"/>
            <a:r>
              <a:rPr lang="en-US" sz="2400" b="1" dirty="0" smtClean="0"/>
              <a:t>Budget type/class is 05-34, 05-57, 05-54, 05-52</a:t>
            </a:r>
          </a:p>
          <a:p>
            <a:pPr lvl="2"/>
            <a:endParaRPr lang="en-US" sz="2400" b="1" dirty="0" smtClean="0"/>
          </a:p>
          <a:p>
            <a:pPr marL="0" indent="0">
              <a:buNone/>
            </a:pPr>
            <a:r>
              <a:rPr lang="en-US" sz="2400" b="1" i="1" dirty="0" smtClean="0">
                <a:solidFill>
                  <a:schemeClr val="bg1"/>
                </a:solidFill>
              </a:rPr>
              <a:t>Note: the </a:t>
            </a:r>
            <a:r>
              <a:rPr lang="en-US" sz="2400" b="1" i="1" dirty="0">
                <a:solidFill>
                  <a:schemeClr val="bg1"/>
                </a:solidFill>
              </a:rPr>
              <a:t>deficit transfer will be a lump sum transfer – transaction details won’t be </a:t>
            </a:r>
            <a:r>
              <a:rPr lang="en-US" sz="2400" b="1" i="1" dirty="0" smtClean="0">
                <a:solidFill>
                  <a:schemeClr val="bg1"/>
                </a:solidFill>
              </a:rPr>
              <a:t>retained.</a:t>
            </a:r>
          </a:p>
          <a:p>
            <a:endParaRPr lang="en-US" dirty="0"/>
          </a:p>
          <a:p>
            <a:endParaRPr lang="en-US" dirty="0"/>
          </a:p>
        </p:txBody>
      </p:sp>
    </p:spTree>
    <p:extLst>
      <p:ext uri="{BB962C8B-B14F-4D97-AF65-F5344CB8AC3E}">
        <p14:creationId xmlns:p14="http://schemas.microsoft.com/office/powerpoint/2010/main" val="2675282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How to submit a deficit transfer</a:t>
            </a:r>
            <a:endParaRPr lang="en-US" sz="4800" b="1" dirty="0"/>
          </a:p>
        </p:txBody>
      </p:sp>
      <p:sp>
        <p:nvSpPr>
          <p:cNvPr id="3" name="Content Placeholder 2"/>
          <p:cNvSpPr>
            <a:spLocks noGrp="1"/>
          </p:cNvSpPr>
          <p:nvPr>
            <p:ph idx="1"/>
          </p:nvPr>
        </p:nvSpPr>
        <p:spPr>
          <a:xfrm>
            <a:off x="286327" y="2011679"/>
            <a:ext cx="11665528" cy="4721629"/>
          </a:xfrm>
        </p:spPr>
        <p:txBody>
          <a:bodyPr>
            <a:normAutofit/>
          </a:bodyPr>
          <a:lstStyle/>
          <a:p>
            <a:r>
              <a:rPr lang="en-US" sz="2400" b="1" dirty="0" smtClean="0"/>
              <a:t>Online transfer tool in </a:t>
            </a:r>
            <a:r>
              <a:rPr lang="en-US" sz="2400" b="1" dirty="0" err="1" smtClean="0"/>
              <a:t>GrantTracker</a:t>
            </a:r>
            <a:r>
              <a:rPr lang="en-US" sz="2400" b="1"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2000" b="1" i="1" dirty="0" smtClean="0">
              <a:solidFill>
                <a:schemeClr val="bg1"/>
              </a:solidFill>
            </a:endParaRPr>
          </a:p>
          <a:p>
            <a:pPr marL="0" indent="0">
              <a:buNone/>
            </a:pPr>
            <a:r>
              <a:rPr lang="en-US" sz="2000" b="1" i="1" dirty="0" smtClean="0">
                <a:solidFill>
                  <a:schemeClr val="bg1"/>
                </a:solidFill>
              </a:rPr>
              <a:t>Note: if </a:t>
            </a:r>
            <a:r>
              <a:rPr lang="en-US" sz="2000" b="1" i="1" u="sng" dirty="0" smtClean="0">
                <a:solidFill>
                  <a:schemeClr val="bg1"/>
                </a:solidFill>
              </a:rPr>
              <a:t>transferring the deficit on a sub budget </a:t>
            </a:r>
            <a:r>
              <a:rPr lang="en-US" sz="2000" b="1" i="1" dirty="0" smtClean="0">
                <a:solidFill>
                  <a:schemeClr val="bg1"/>
                </a:solidFill>
              </a:rPr>
              <a:t>or </a:t>
            </a:r>
            <a:r>
              <a:rPr lang="en-US" sz="2000" b="1" i="1" u="sng" dirty="0" smtClean="0">
                <a:solidFill>
                  <a:schemeClr val="bg1"/>
                </a:solidFill>
              </a:rPr>
              <a:t>transferring the deficit to more than one budget</a:t>
            </a:r>
            <a:r>
              <a:rPr lang="en-US" sz="2000" b="1" i="1" dirty="0" smtClean="0">
                <a:solidFill>
                  <a:schemeClr val="bg1"/>
                </a:solidFill>
              </a:rPr>
              <a:t>, please send a request to GCA with the budget numbers to transfer the deficit to and amounts.</a:t>
            </a:r>
          </a:p>
          <a:p>
            <a:pPr marL="0" indent="0">
              <a:buNone/>
            </a:pPr>
            <a:endParaRPr lang="en-US" dirty="0" smtClean="0"/>
          </a:p>
          <a:p>
            <a:endParaRPr lang="en-US" dirty="0"/>
          </a:p>
        </p:txBody>
      </p:sp>
      <p:pic>
        <p:nvPicPr>
          <p:cNvPr id="5" name="Content Placeholder 3"/>
          <p:cNvPicPr>
            <a:picLocks noChangeAspect="1"/>
          </p:cNvPicPr>
          <p:nvPr/>
        </p:nvPicPr>
        <p:blipFill>
          <a:blip r:embed="rId2"/>
          <a:stretch>
            <a:fillRect/>
          </a:stretch>
        </p:blipFill>
        <p:spPr>
          <a:xfrm>
            <a:off x="838199" y="2632416"/>
            <a:ext cx="10304417" cy="13769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30" y="4280133"/>
            <a:ext cx="10657556" cy="1480215"/>
          </a:xfrm>
          <a:prstGeom prst="rect">
            <a:avLst/>
          </a:prstGeom>
        </p:spPr>
      </p:pic>
    </p:spTree>
    <p:extLst>
      <p:ext uri="{BB962C8B-B14F-4D97-AF65-F5344CB8AC3E}">
        <p14:creationId xmlns:p14="http://schemas.microsoft.com/office/powerpoint/2010/main" val="2854272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When to submit an expense transfer</a:t>
            </a:r>
            <a:endParaRPr lang="en-US" sz="4800" b="1" dirty="0"/>
          </a:p>
        </p:txBody>
      </p:sp>
      <p:sp>
        <p:nvSpPr>
          <p:cNvPr id="3" name="Content Placeholder 2"/>
          <p:cNvSpPr>
            <a:spLocks noGrp="1"/>
          </p:cNvSpPr>
          <p:nvPr>
            <p:ph idx="1"/>
          </p:nvPr>
        </p:nvSpPr>
        <p:spPr>
          <a:xfrm>
            <a:off x="203200" y="2011680"/>
            <a:ext cx="11804073" cy="4206240"/>
          </a:xfrm>
        </p:spPr>
        <p:txBody>
          <a:bodyPr>
            <a:normAutofit lnSpcReduction="10000"/>
          </a:bodyPr>
          <a:lstStyle/>
          <a:p>
            <a:r>
              <a:rPr lang="en-US" sz="3200" b="1" dirty="0" smtClean="0"/>
              <a:t>Charges intended for the award posted to the wrong budget and need to be transferred on.</a:t>
            </a:r>
          </a:p>
          <a:p>
            <a:pPr marL="0" indent="0">
              <a:buNone/>
            </a:pPr>
            <a:endParaRPr lang="en-US" sz="3200" b="1" dirty="0" smtClean="0"/>
          </a:p>
          <a:p>
            <a:r>
              <a:rPr lang="en-US" sz="3200" b="1" dirty="0" smtClean="0"/>
              <a:t>To transfer off charges that are entirely or partially unallowable on the award.</a:t>
            </a:r>
          </a:p>
          <a:p>
            <a:pPr marL="0" indent="0">
              <a:buNone/>
            </a:pPr>
            <a:endParaRPr lang="en-US" sz="3200" b="1" dirty="0" smtClean="0"/>
          </a:p>
          <a:p>
            <a:r>
              <a:rPr lang="en-US" sz="3200" b="1" dirty="0" smtClean="0"/>
              <a:t>Charges </a:t>
            </a:r>
            <a:r>
              <a:rPr lang="en-US" sz="3200" b="1" i="1" dirty="0" smtClean="0"/>
              <a:t>are</a:t>
            </a:r>
            <a:r>
              <a:rPr lang="en-US" sz="3200" b="1" dirty="0" smtClean="0"/>
              <a:t> allowable, but posted in the incorrect object/project code.</a:t>
            </a:r>
          </a:p>
          <a:p>
            <a:pPr marL="0" indent="0">
              <a:buNone/>
            </a:pPr>
            <a:endParaRPr lang="en-US" dirty="0" smtClean="0"/>
          </a:p>
        </p:txBody>
      </p:sp>
    </p:spTree>
    <p:extLst>
      <p:ext uri="{BB962C8B-B14F-4D97-AF65-F5344CB8AC3E}">
        <p14:creationId xmlns:p14="http://schemas.microsoft.com/office/powerpoint/2010/main" val="264131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GIM 15: </a:t>
            </a:r>
            <a:br>
              <a:rPr lang="en-US" sz="4800" b="1" dirty="0" smtClean="0"/>
            </a:br>
            <a:r>
              <a:rPr lang="en-US" sz="4800" b="1" dirty="0" smtClean="0"/>
              <a:t>Transfer of Expenditures Between Budgets</a:t>
            </a:r>
            <a:endParaRPr lang="en-US" sz="4800" b="1" dirty="0"/>
          </a:p>
        </p:txBody>
      </p:sp>
      <p:sp>
        <p:nvSpPr>
          <p:cNvPr id="3" name="Content Placeholder 2"/>
          <p:cNvSpPr>
            <a:spLocks noGrp="1"/>
          </p:cNvSpPr>
          <p:nvPr>
            <p:ph idx="1"/>
          </p:nvPr>
        </p:nvSpPr>
        <p:spPr>
          <a:xfrm>
            <a:off x="175491" y="2011679"/>
            <a:ext cx="11877964" cy="4629265"/>
          </a:xfrm>
        </p:spPr>
        <p:txBody>
          <a:bodyPr>
            <a:noAutofit/>
          </a:bodyPr>
          <a:lstStyle/>
          <a:p>
            <a:r>
              <a:rPr lang="en-US" sz="3200" b="1" dirty="0" smtClean="0"/>
              <a:t>Cost transfers into an award budget must be made within 90 days of when the error was discovered OR 120 days of the transaction.</a:t>
            </a:r>
          </a:p>
          <a:p>
            <a:pPr marL="0" indent="0">
              <a:buNone/>
            </a:pPr>
            <a:endParaRPr lang="en-US" sz="3200" b="1" dirty="0" smtClean="0"/>
          </a:p>
          <a:p>
            <a:r>
              <a:rPr lang="en-US" sz="3200" b="1" dirty="0" smtClean="0"/>
              <a:t>When making transfers, department must provide sufficient evidence that the charges are allocable to the award:</a:t>
            </a:r>
          </a:p>
          <a:p>
            <a:pPr lvl="1"/>
            <a:r>
              <a:rPr lang="en-US" sz="2800" b="1" i="1" dirty="0" smtClean="0"/>
              <a:t>If within 90 days</a:t>
            </a:r>
            <a:r>
              <a:rPr lang="en-US" sz="2800" b="1" dirty="0" smtClean="0"/>
              <a:t>: provide reason for the transfer and how the charge benefits the grant budget.</a:t>
            </a:r>
          </a:p>
          <a:p>
            <a:pPr lvl="1"/>
            <a:r>
              <a:rPr lang="en-US" sz="2800" b="1" i="1" dirty="0" smtClean="0"/>
              <a:t>If 120 days or more</a:t>
            </a:r>
            <a:r>
              <a:rPr lang="en-US" sz="2800" b="1" dirty="0" smtClean="0"/>
              <a:t>: also include an explanation for why the charge was identified and transferred late.</a:t>
            </a:r>
            <a:endParaRPr lang="en-US" sz="2800" b="1" dirty="0"/>
          </a:p>
        </p:txBody>
      </p:sp>
    </p:spTree>
    <p:extLst>
      <p:ext uri="{BB962C8B-B14F-4D97-AF65-F5344CB8AC3E}">
        <p14:creationId xmlns:p14="http://schemas.microsoft.com/office/powerpoint/2010/main" val="184711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AGENDA</a:t>
            </a:r>
            <a:endParaRPr lang="en-US" sz="7200" b="1" dirty="0"/>
          </a:p>
        </p:txBody>
      </p:sp>
      <p:sp>
        <p:nvSpPr>
          <p:cNvPr id="3" name="Content Placeholder 2"/>
          <p:cNvSpPr>
            <a:spLocks noGrp="1"/>
          </p:cNvSpPr>
          <p:nvPr>
            <p:ph idx="1"/>
          </p:nvPr>
        </p:nvSpPr>
        <p:spPr>
          <a:xfrm>
            <a:off x="1202919" y="2011679"/>
            <a:ext cx="9784080" cy="4763193"/>
          </a:xfrm>
        </p:spPr>
        <p:txBody>
          <a:bodyPr>
            <a:normAutofit fontScale="92500" lnSpcReduction="20000"/>
          </a:bodyPr>
          <a:lstStyle/>
          <a:p>
            <a:r>
              <a:rPr lang="en-US" sz="4000" b="1" dirty="0" smtClean="0"/>
              <a:t>Invoicing at GCA</a:t>
            </a:r>
          </a:p>
          <a:p>
            <a:r>
              <a:rPr lang="en-US" sz="4000" b="1" dirty="0" smtClean="0"/>
              <a:t>Understanding Sponsor Requirements</a:t>
            </a:r>
          </a:p>
          <a:p>
            <a:r>
              <a:rPr lang="en-US" sz="4000" b="1" dirty="0" smtClean="0"/>
              <a:t>Deficit and Expense Transfers</a:t>
            </a:r>
          </a:p>
          <a:p>
            <a:r>
              <a:rPr lang="en-US" sz="4000" b="1" dirty="0" smtClean="0"/>
              <a:t>Closing Process </a:t>
            </a:r>
            <a:r>
              <a:rPr lang="en-US" sz="4000" b="1" dirty="0" smtClean="0"/>
              <a:t>Refresher</a:t>
            </a:r>
          </a:p>
          <a:p>
            <a:r>
              <a:rPr lang="en-US" sz="4000" b="1" dirty="0" smtClean="0"/>
              <a:t>GrantTracker Email Contacts</a:t>
            </a:r>
            <a:endParaRPr lang="en-US" sz="4000" b="1" dirty="0" smtClean="0"/>
          </a:p>
          <a:p>
            <a:r>
              <a:rPr lang="en-US" sz="4000" b="1" dirty="0" smtClean="0"/>
              <a:t>Training Grant Season</a:t>
            </a:r>
          </a:p>
          <a:p>
            <a:r>
              <a:rPr lang="en-US" sz="4000" b="1" dirty="0" smtClean="0"/>
              <a:t>Survey</a:t>
            </a:r>
          </a:p>
          <a:p>
            <a:r>
              <a:rPr lang="en-US" sz="4000" b="1" dirty="0" smtClean="0"/>
              <a:t>Next GCA Forum</a:t>
            </a:r>
          </a:p>
          <a:p>
            <a:endParaRPr lang="en-US" dirty="0" smtClean="0"/>
          </a:p>
          <a:p>
            <a:endParaRPr lang="en-US" dirty="0"/>
          </a:p>
        </p:txBody>
      </p:sp>
    </p:spTree>
    <p:extLst>
      <p:ext uri="{BB962C8B-B14F-4D97-AF65-F5344CB8AC3E}">
        <p14:creationId xmlns:p14="http://schemas.microsoft.com/office/powerpoint/2010/main" val="4080690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How to submit an expense transfer</a:t>
            </a:r>
            <a:endParaRPr lang="en-US" sz="4800" b="1" dirty="0"/>
          </a:p>
        </p:txBody>
      </p:sp>
      <p:sp>
        <p:nvSpPr>
          <p:cNvPr id="3" name="Content Placeholder 2"/>
          <p:cNvSpPr>
            <a:spLocks noGrp="1"/>
          </p:cNvSpPr>
          <p:nvPr>
            <p:ph idx="1"/>
          </p:nvPr>
        </p:nvSpPr>
        <p:spPr>
          <a:xfrm>
            <a:off x="1202919" y="2011679"/>
            <a:ext cx="9784080" cy="4721629"/>
          </a:xfrm>
        </p:spPr>
        <p:txBody>
          <a:bodyPr>
            <a:noAutofit/>
          </a:bodyPr>
          <a:lstStyle/>
          <a:p>
            <a:r>
              <a:rPr lang="en-US" sz="2400" b="1" dirty="0" smtClean="0"/>
              <a:t>Expense Transfer tool in MyFD:</a:t>
            </a:r>
          </a:p>
          <a:p>
            <a:endParaRPr lang="en-US" sz="2400" dirty="0"/>
          </a:p>
          <a:p>
            <a:endParaRPr lang="en-US" sz="2400" dirty="0" smtClean="0"/>
          </a:p>
          <a:p>
            <a:endParaRPr lang="en-US" sz="2400" dirty="0"/>
          </a:p>
          <a:p>
            <a:endParaRPr lang="en-US" sz="2400" dirty="0" smtClean="0"/>
          </a:p>
          <a:p>
            <a:endParaRPr lang="en-US" sz="2400" dirty="0"/>
          </a:p>
          <a:p>
            <a:pPr marL="0" indent="0">
              <a:buNone/>
            </a:pPr>
            <a:endParaRPr lang="en-US" sz="2400" dirty="0" smtClean="0"/>
          </a:p>
          <a:p>
            <a:pPr marL="0" indent="0">
              <a:buNone/>
            </a:pPr>
            <a:endParaRPr lang="en-US" sz="2000" i="1" dirty="0" smtClean="0">
              <a:solidFill>
                <a:schemeClr val="accent5">
                  <a:lumMod val="75000"/>
                </a:schemeClr>
              </a:solidFill>
            </a:endParaRPr>
          </a:p>
          <a:p>
            <a:pPr marL="0" indent="0">
              <a:buNone/>
            </a:pPr>
            <a:r>
              <a:rPr lang="en-US" sz="2000" b="1" i="1" dirty="0" smtClean="0">
                <a:solidFill>
                  <a:schemeClr val="bg1"/>
                </a:solidFill>
              </a:rPr>
              <a:t>Note: if you need to transfer off just benefits, please send a request to GCA via email or </a:t>
            </a:r>
            <a:r>
              <a:rPr lang="en-US" sz="2000" b="1" i="1" dirty="0" err="1" smtClean="0">
                <a:solidFill>
                  <a:schemeClr val="bg1"/>
                </a:solidFill>
              </a:rPr>
              <a:t>GrantTracker</a:t>
            </a:r>
            <a:r>
              <a:rPr lang="en-US" sz="2000" b="1" i="1" dirty="0">
                <a:solidFill>
                  <a:schemeClr val="bg1"/>
                </a:solidFill>
              </a:rPr>
              <a:t> </a:t>
            </a:r>
            <a:r>
              <a:rPr lang="en-US" sz="2000" b="1" i="1" dirty="0" smtClean="0">
                <a:solidFill>
                  <a:schemeClr val="bg1"/>
                </a:solidFill>
              </a:rPr>
              <a:t>and we will take care of it.</a:t>
            </a:r>
            <a:endParaRPr lang="en-US" sz="2000" b="1" i="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48" y="2679861"/>
            <a:ext cx="7483064" cy="2869878"/>
          </a:xfrm>
          <a:prstGeom prst="rect">
            <a:avLst/>
          </a:prstGeom>
        </p:spPr>
      </p:pic>
    </p:spTree>
    <p:extLst>
      <p:ext uri="{BB962C8B-B14F-4D97-AF65-F5344CB8AC3E}">
        <p14:creationId xmlns:p14="http://schemas.microsoft.com/office/powerpoint/2010/main" val="4162027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Compliance Risks</a:t>
            </a:r>
            <a:endParaRPr lang="en-US" sz="4800" b="1" dirty="0"/>
          </a:p>
        </p:txBody>
      </p:sp>
      <p:sp>
        <p:nvSpPr>
          <p:cNvPr id="3" name="Content Placeholder 2"/>
          <p:cNvSpPr>
            <a:spLocks noGrp="1"/>
          </p:cNvSpPr>
          <p:nvPr>
            <p:ph idx="1"/>
          </p:nvPr>
        </p:nvSpPr>
        <p:spPr/>
        <p:txBody>
          <a:bodyPr>
            <a:normAutofit lnSpcReduction="10000"/>
          </a:bodyPr>
          <a:lstStyle/>
          <a:p>
            <a:r>
              <a:rPr lang="en-US" sz="4000" b="1" dirty="0" smtClean="0"/>
              <a:t>Frequent or large transfers raise questions about award management.</a:t>
            </a:r>
          </a:p>
          <a:p>
            <a:pPr marL="0" indent="0">
              <a:buNone/>
            </a:pPr>
            <a:endParaRPr lang="en-US" sz="4000" b="1" dirty="0" smtClean="0"/>
          </a:p>
          <a:p>
            <a:r>
              <a:rPr lang="en-US" sz="4000" b="1" dirty="0" smtClean="0"/>
              <a:t>In the case of expense transfers, could impact financial/effort reporting and/or invoicing depending on the timing of the transfers.</a:t>
            </a:r>
          </a:p>
          <a:p>
            <a:endParaRPr lang="en-US" dirty="0" smtClean="0"/>
          </a:p>
        </p:txBody>
      </p:sp>
    </p:spTree>
    <p:extLst>
      <p:ext uri="{BB962C8B-B14F-4D97-AF65-F5344CB8AC3E}">
        <p14:creationId xmlns:p14="http://schemas.microsoft.com/office/powerpoint/2010/main" val="37785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Light Reading/Learning</a:t>
            </a:r>
            <a:endParaRPr lang="en-US" sz="4800" b="1" dirty="0"/>
          </a:p>
        </p:txBody>
      </p:sp>
      <p:sp>
        <p:nvSpPr>
          <p:cNvPr id="3" name="Content Placeholder 2"/>
          <p:cNvSpPr>
            <a:spLocks noGrp="1"/>
          </p:cNvSpPr>
          <p:nvPr>
            <p:ph idx="1"/>
          </p:nvPr>
        </p:nvSpPr>
        <p:spPr>
          <a:xfrm>
            <a:off x="267854" y="2011679"/>
            <a:ext cx="11665527" cy="4675447"/>
          </a:xfrm>
          <a:solidFill>
            <a:schemeClr val="bg1"/>
          </a:solidFill>
        </p:spPr>
        <p:txBody>
          <a:bodyPr>
            <a:normAutofit fontScale="85000" lnSpcReduction="20000"/>
          </a:bodyPr>
          <a:lstStyle/>
          <a:p>
            <a:r>
              <a:rPr lang="en-US" sz="2600" b="1" dirty="0" smtClean="0"/>
              <a:t>Grant </a:t>
            </a:r>
            <a:r>
              <a:rPr lang="en-US" sz="2600" b="1" dirty="0"/>
              <a:t>and Contract deficit </a:t>
            </a:r>
            <a:r>
              <a:rPr lang="en-US" sz="2600" b="1" dirty="0" smtClean="0"/>
              <a:t>procedures: </a:t>
            </a:r>
            <a:r>
              <a:rPr lang="en-US" sz="2600" b="1" dirty="0" smtClean="0">
                <a:solidFill>
                  <a:schemeClr val="bg1"/>
                </a:solidFill>
                <a:hlinkClick r:id="rId2"/>
              </a:rPr>
              <a:t>https</a:t>
            </a:r>
            <a:r>
              <a:rPr lang="en-US" sz="2600" b="1" dirty="0">
                <a:solidFill>
                  <a:schemeClr val="bg1"/>
                </a:solidFill>
                <a:hlinkClick r:id="rId2"/>
              </a:rPr>
              <a:t>://</a:t>
            </a:r>
            <a:r>
              <a:rPr lang="en-US" sz="2600" b="1" dirty="0" smtClean="0">
                <a:solidFill>
                  <a:schemeClr val="bg1"/>
                </a:solidFill>
                <a:hlinkClick r:id="rId2"/>
              </a:rPr>
              <a:t>finance.uw.edu/gca/award-lifecycle/closing-your-award/grant-contract-deficit-procedures</a:t>
            </a:r>
            <a:endParaRPr lang="en-US" sz="2600" b="1" dirty="0" smtClean="0">
              <a:solidFill>
                <a:schemeClr val="bg1"/>
              </a:solidFill>
            </a:endParaRPr>
          </a:p>
          <a:p>
            <a:pPr marL="0" indent="0">
              <a:buNone/>
            </a:pPr>
            <a:endParaRPr lang="en-US" sz="2600" b="1" dirty="0" smtClean="0"/>
          </a:p>
          <a:p>
            <a:r>
              <a:rPr lang="en-US" sz="2600" b="1" dirty="0" smtClean="0"/>
              <a:t>University Deficit Policy</a:t>
            </a:r>
            <a:r>
              <a:rPr lang="en-US" sz="2600" b="1" dirty="0"/>
              <a:t>: </a:t>
            </a:r>
            <a:r>
              <a:rPr lang="en-US" sz="2600" b="1" dirty="0">
                <a:hlinkClick r:id="rId3"/>
              </a:rPr>
              <a:t>http</a:t>
            </a:r>
            <a:r>
              <a:rPr lang="en-US" sz="2600" b="1">
                <a:hlinkClick r:id="rId3"/>
              </a:rPr>
              <a:t>://</a:t>
            </a:r>
            <a:r>
              <a:rPr lang="en-US" sz="2600" b="1" smtClean="0">
                <a:hlinkClick r:id="rId3"/>
              </a:rPr>
              <a:t>opb.washington.edu/content/deficit-resolution-policy</a:t>
            </a:r>
            <a:endParaRPr lang="en-US" sz="2600" b="1" smtClean="0"/>
          </a:p>
          <a:p>
            <a:pPr marL="0" indent="0">
              <a:buNone/>
            </a:pPr>
            <a:endParaRPr lang="en-US" sz="2600" b="1" dirty="0" smtClean="0"/>
          </a:p>
          <a:p>
            <a:r>
              <a:rPr lang="en-US" sz="2600" b="1" dirty="0" smtClean="0"/>
              <a:t>Deficit </a:t>
            </a:r>
            <a:r>
              <a:rPr lang="en-US" sz="2600" b="1" dirty="0"/>
              <a:t>transfer instructions: </a:t>
            </a:r>
            <a:r>
              <a:rPr lang="en-US" sz="2600" b="1" dirty="0">
                <a:hlinkClick r:id="rId4"/>
              </a:rPr>
              <a:t>https://</a:t>
            </a:r>
            <a:r>
              <a:rPr lang="en-US" sz="2600" b="1" dirty="0" smtClean="0">
                <a:hlinkClick r:id="rId4"/>
              </a:rPr>
              <a:t>finance.uw.edu/gca/award-lifecycle/closing-your-award/deficit-transfer-instructions</a:t>
            </a:r>
            <a:endParaRPr lang="en-US" sz="2600" b="1" dirty="0" smtClean="0"/>
          </a:p>
          <a:p>
            <a:endParaRPr lang="en-US" sz="2600" b="1" dirty="0" smtClean="0"/>
          </a:p>
          <a:p>
            <a:r>
              <a:rPr lang="en-US" sz="2600" b="1" dirty="0" smtClean="0"/>
              <a:t>GIM 15: </a:t>
            </a:r>
            <a:r>
              <a:rPr lang="en-US" sz="2600" b="1" dirty="0" smtClean="0">
                <a:hlinkClick r:id="rId5"/>
              </a:rPr>
              <a:t>https</a:t>
            </a:r>
            <a:r>
              <a:rPr lang="en-US" sz="2600" b="1" dirty="0">
                <a:hlinkClick r:id="rId5"/>
              </a:rPr>
              <a:t>://www.washington.edu/research/policies/gim-15-transfer-of-expenditures-between-budgets/</a:t>
            </a:r>
            <a:endParaRPr lang="en-US" sz="2600" b="1" dirty="0"/>
          </a:p>
          <a:p>
            <a:endParaRPr lang="en-US" sz="2600" b="1" dirty="0" smtClean="0"/>
          </a:p>
          <a:p>
            <a:r>
              <a:rPr lang="en-US" sz="2600" b="1" dirty="0" smtClean="0"/>
              <a:t>eLearning </a:t>
            </a:r>
            <a:r>
              <a:rPr lang="en-US" sz="2600" b="1" dirty="0"/>
              <a:t>on Cost Transfers: </a:t>
            </a:r>
            <a:r>
              <a:rPr lang="en-US" sz="2600" b="1" dirty="0">
                <a:solidFill>
                  <a:schemeClr val="bg1"/>
                </a:solidFill>
                <a:hlinkClick r:id="rId6"/>
              </a:rPr>
              <a:t>https://f2.washington.edu/fm/pafc/content/cost-transfers-elearning</a:t>
            </a:r>
            <a:endParaRPr lang="en-US" sz="2600" b="1" dirty="0">
              <a:solidFill>
                <a:schemeClr val="bg1"/>
              </a:solidFil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263084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175" y="2191304"/>
            <a:ext cx="11247120" cy="1640868"/>
          </a:xfrm>
        </p:spPr>
        <p:txBody>
          <a:bodyPr>
            <a:noAutofit/>
          </a:bodyPr>
          <a:lstStyle/>
          <a:p>
            <a:r>
              <a:rPr lang="en-US" sz="7200" b="1" dirty="0" smtClean="0"/>
              <a:t>CLOSING PROCESS REFRESHER</a:t>
            </a:r>
            <a:endParaRPr lang="en-US" sz="7200" b="1" dirty="0"/>
          </a:p>
        </p:txBody>
      </p:sp>
      <p:sp>
        <p:nvSpPr>
          <p:cNvPr id="3" name="Subtitle 2"/>
          <p:cNvSpPr>
            <a:spLocks noGrp="1"/>
          </p:cNvSpPr>
          <p:nvPr>
            <p:ph type="subTitle" idx="1"/>
          </p:nvPr>
        </p:nvSpPr>
        <p:spPr>
          <a:xfrm>
            <a:off x="347472" y="3815537"/>
            <a:ext cx="11506200" cy="413974"/>
          </a:xfrm>
        </p:spPr>
        <p:txBody>
          <a:bodyPr>
            <a:noAutofit/>
          </a:bodyPr>
          <a:lstStyle/>
          <a:p>
            <a:r>
              <a:rPr lang="en-US" sz="3600" b="1" dirty="0" smtClean="0"/>
              <a:t>Azalea Vasquez</a:t>
            </a:r>
            <a:endParaRPr lang="en-US" sz="3600" b="1" dirty="0"/>
          </a:p>
        </p:txBody>
      </p:sp>
    </p:spTree>
    <p:extLst>
      <p:ext uri="{BB962C8B-B14F-4D97-AF65-F5344CB8AC3E}">
        <p14:creationId xmlns:p14="http://schemas.microsoft.com/office/powerpoint/2010/main" val="4123504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ACTION DATE</a:t>
            </a:r>
            <a:endParaRPr lang="en-US" sz="7200" b="1" dirty="0"/>
          </a:p>
        </p:txBody>
      </p:sp>
      <p:sp>
        <p:nvSpPr>
          <p:cNvPr id="3" name="Content Placeholder 2"/>
          <p:cNvSpPr>
            <a:spLocks noGrp="1"/>
          </p:cNvSpPr>
          <p:nvPr>
            <p:ph idx="1"/>
          </p:nvPr>
        </p:nvSpPr>
        <p:spPr>
          <a:xfrm>
            <a:off x="274319" y="1862051"/>
            <a:ext cx="11662757" cy="4896196"/>
          </a:xfrm>
        </p:spPr>
        <p:txBody>
          <a:bodyPr>
            <a:normAutofit/>
          </a:bodyPr>
          <a:lstStyle/>
          <a:p>
            <a:r>
              <a:rPr lang="en-US" sz="3200" b="1" dirty="0" smtClean="0"/>
              <a:t>The final action date of your budget is based on the due date of your final report and/or invoice</a:t>
            </a:r>
          </a:p>
          <a:p>
            <a:endParaRPr lang="en-US" sz="3200" b="1" dirty="0" smtClean="0"/>
          </a:p>
          <a:p>
            <a:r>
              <a:rPr lang="en-US" sz="3200" b="1" dirty="0" smtClean="0"/>
              <a:t>We cannot change it unless we receive modifications/amendments from the sponsor</a:t>
            </a:r>
          </a:p>
          <a:p>
            <a:pPr lvl="2"/>
            <a:r>
              <a:rPr lang="en-US" sz="3000" b="1" dirty="0" smtClean="0"/>
              <a:t>No Cost Extension</a:t>
            </a:r>
          </a:p>
          <a:p>
            <a:pPr lvl="2"/>
            <a:r>
              <a:rPr lang="en-US" sz="3000" b="1" dirty="0" smtClean="0"/>
              <a:t>Supplement/Extension</a:t>
            </a:r>
          </a:p>
          <a:p>
            <a:pPr lvl="1"/>
            <a:endParaRPr lang="en-US" sz="3200" b="1" dirty="0" smtClean="0"/>
          </a:p>
          <a:p>
            <a:r>
              <a:rPr lang="en-US" sz="3200" b="1" dirty="0" smtClean="0"/>
              <a:t>It is the last day your budget is open to expenditures</a:t>
            </a:r>
            <a:endParaRPr lang="en-US" sz="3200" b="1" dirty="0"/>
          </a:p>
        </p:txBody>
      </p:sp>
    </p:spTree>
    <p:extLst>
      <p:ext uri="{BB962C8B-B14F-4D97-AF65-F5344CB8AC3E}">
        <p14:creationId xmlns:p14="http://schemas.microsoft.com/office/powerpoint/2010/main" val="1878108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ACTION DATE</a:t>
            </a:r>
            <a:endParaRPr lang="en-US" sz="7200" b="1" dirty="0"/>
          </a:p>
        </p:txBody>
      </p:sp>
      <p:sp>
        <p:nvSpPr>
          <p:cNvPr id="3" name="Content Placeholder 2"/>
          <p:cNvSpPr>
            <a:spLocks noGrp="1"/>
          </p:cNvSpPr>
          <p:nvPr>
            <p:ph idx="1"/>
          </p:nvPr>
        </p:nvSpPr>
        <p:spPr>
          <a:xfrm>
            <a:off x="274319" y="1862051"/>
            <a:ext cx="11662757" cy="4896196"/>
          </a:xfrm>
        </p:spPr>
        <p:txBody>
          <a:bodyPr>
            <a:normAutofit/>
          </a:bodyPr>
          <a:lstStyle/>
          <a:p>
            <a:r>
              <a:rPr lang="en-US" sz="3200" b="1" dirty="0" smtClean="0"/>
              <a:t>After the FAD, your budget will automatically change from status 1 (open to revenue and expenditures to status 3 (closed to revenue and expenditures, open to expense transfers)</a:t>
            </a:r>
          </a:p>
          <a:p>
            <a:endParaRPr lang="en-US" sz="3200" b="1" dirty="0" smtClean="0"/>
          </a:p>
          <a:p>
            <a:r>
              <a:rPr lang="en-US" sz="3200" b="1" dirty="0" smtClean="0"/>
              <a:t>GCA begins work on final invoices and financial reports as soon as the FAD has passed </a:t>
            </a:r>
            <a:r>
              <a:rPr lang="en-US" sz="3200" b="1" u="sng" dirty="0" smtClean="0"/>
              <a:t>without</a:t>
            </a:r>
            <a:r>
              <a:rPr lang="en-US" sz="3200" b="1" dirty="0" smtClean="0"/>
              <a:t> departmental notification.</a:t>
            </a:r>
          </a:p>
          <a:p>
            <a:pPr lvl="2"/>
            <a:r>
              <a:rPr lang="en-US" sz="2800" b="1" dirty="0" smtClean="0"/>
              <a:t>Final invoices will go out 2 days after the FAD</a:t>
            </a:r>
          </a:p>
          <a:p>
            <a:pPr lvl="2"/>
            <a:r>
              <a:rPr lang="en-US" sz="2800" b="1" dirty="0" smtClean="0"/>
              <a:t>Final reports which are more complicated may have a wider cushion between the FAD and submission due date to allow GCA sufficient time to prepare each budget’s final reconciliation</a:t>
            </a:r>
          </a:p>
        </p:txBody>
      </p:sp>
    </p:spTree>
    <p:extLst>
      <p:ext uri="{BB962C8B-B14F-4D97-AF65-F5344CB8AC3E}">
        <p14:creationId xmlns:p14="http://schemas.microsoft.com/office/powerpoint/2010/main" val="1518771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LATE POSTING CHARGES</a:t>
            </a:r>
            <a:endParaRPr lang="en-US" sz="7200" b="1" dirty="0"/>
          </a:p>
        </p:txBody>
      </p:sp>
      <p:sp>
        <p:nvSpPr>
          <p:cNvPr id="3" name="Content Placeholder 2"/>
          <p:cNvSpPr>
            <a:spLocks noGrp="1"/>
          </p:cNvSpPr>
          <p:nvPr>
            <p:ph idx="1"/>
          </p:nvPr>
        </p:nvSpPr>
        <p:spPr>
          <a:xfrm>
            <a:off x="224444" y="1878676"/>
            <a:ext cx="11770821" cy="4862946"/>
          </a:xfrm>
        </p:spPr>
        <p:txBody>
          <a:bodyPr>
            <a:normAutofit/>
          </a:bodyPr>
          <a:lstStyle/>
          <a:p>
            <a:r>
              <a:rPr lang="en-US" sz="3200" b="1" dirty="0"/>
              <a:t>If you expect late-posting charges or credits, you must inform GCA no later than the Final Action Date, or these charges or credits will </a:t>
            </a:r>
            <a:r>
              <a:rPr lang="en-US" sz="3200" b="1" u="sng" dirty="0"/>
              <a:t>not</a:t>
            </a:r>
            <a:r>
              <a:rPr lang="en-US" sz="3200" b="1" dirty="0"/>
              <a:t> be included in your final invoice or report</a:t>
            </a:r>
            <a:r>
              <a:rPr lang="en-US" sz="3200" b="1" dirty="0" smtClean="0"/>
              <a:t>.</a:t>
            </a:r>
          </a:p>
          <a:p>
            <a:pPr lvl="2"/>
            <a:r>
              <a:rPr lang="en-US" sz="2800" b="1" dirty="0" smtClean="0"/>
              <a:t>In the future we will </a:t>
            </a:r>
            <a:r>
              <a:rPr lang="en-US" sz="2800" b="1" dirty="0" smtClean="0"/>
              <a:t>more closely scrutinize</a:t>
            </a:r>
            <a:r>
              <a:rPr lang="en-US" sz="2800" b="1" dirty="0" smtClean="0"/>
              <a:t> these requests</a:t>
            </a:r>
          </a:p>
          <a:p>
            <a:pPr lvl="4"/>
            <a:r>
              <a:rPr lang="en-US" sz="2600" b="1" dirty="0" smtClean="0"/>
              <a:t>Copy of pending invoice</a:t>
            </a:r>
            <a:endParaRPr lang="en-US" sz="2600" b="1" dirty="0" smtClean="0"/>
          </a:p>
          <a:p>
            <a:pPr lvl="2"/>
            <a:r>
              <a:rPr lang="en-US" sz="2800" b="1" dirty="0" smtClean="0"/>
              <a:t>If the sponsor refuses to send us the final payment due to a late invoice/report your department is responsible for the </a:t>
            </a:r>
            <a:r>
              <a:rPr lang="en-US" sz="2800" b="1" dirty="0" smtClean="0"/>
              <a:t>deficit</a:t>
            </a:r>
          </a:p>
          <a:p>
            <a:pPr lvl="1"/>
            <a:endParaRPr lang="en-US" sz="3000" b="1" dirty="0"/>
          </a:p>
          <a:p>
            <a:r>
              <a:rPr lang="en-US" sz="3200" b="1" dirty="0" smtClean="0"/>
              <a:t>You put the University of Washington at risk for non-compliance</a:t>
            </a:r>
            <a:endParaRPr lang="en-US" sz="3200" b="1" dirty="0" smtClean="0"/>
          </a:p>
          <a:p>
            <a:pPr marL="0" indent="0">
              <a:buNone/>
            </a:pPr>
            <a:endParaRPr lang="en-US" sz="2400" b="1" dirty="0" smtClean="0"/>
          </a:p>
          <a:p>
            <a:endParaRPr lang="en-US" sz="2400" b="1" dirty="0"/>
          </a:p>
          <a:p>
            <a:endParaRPr lang="en-US" sz="2400" b="1" dirty="0"/>
          </a:p>
          <a:p>
            <a:endParaRPr lang="en-US" dirty="0"/>
          </a:p>
        </p:txBody>
      </p:sp>
    </p:spTree>
    <p:extLst>
      <p:ext uri="{BB962C8B-B14F-4D97-AF65-F5344CB8AC3E}">
        <p14:creationId xmlns:p14="http://schemas.microsoft.com/office/powerpoint/2010/main" val="164053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LATE POSTING CHARGES</a:t>
            </a:r>
            <a:endParaRPr lang="en-US" sz="7200" b="1" dirty="0"/>
          </a:p>
        </p:txBody>
      </p:sp>
      <p:sp>
        <p:nvSpPr>
          <p:cNvPr id="3" name="Content Placeholder 2"/>
          <p:cNvSpPr>
            <a:spLocks noGrp="1"/>
          </p:cNvSpPr>
          <p:nvPr>
            <p:ph idx="1"/>
          </p:nvPr>
        </p:nvSpPr>
        <p:spPr>
          <a:xfrm>
            <a:off x="224444" y="1878676"/>
            <a:ext cx="11770821" cy="4862946"/>
          </a:xfrm>
        </p:spPr>
        <p:txBody>
          <a:bodyPr>
            <a:normAutofit/>
          </a:bodyPr>
          <a:lstStyle/>
          <a:p>
            <a:r>
              <a:rPr lang="en-US" sz="3200" b="1" dirty="0" smtClean="0"/>
              <a:t>If a final invoice or report has already been submitted to the sponsor you will need to follow up with them regarding the late posting charges and get approval for a revised invoice/report</a:t>
            </a:r>
          </a:p>
          <a:p>
            <a:pPr lvl="2"/>
            <a:r>
              <a:rPr lang="en-US" sz="2800" b="1" dirty="0" smtClean="0"/>
              <a:t>We need the approval in writing and it must be submitted with the Pending Transaction Spreadsheet to GCA</a:t>
            </a:r>
            <a:endParaRPr lang="en-US" sz="2800" b="1" dirty="0" smtClean="0"/>
          </a:p>
          <a:p>
            <a:endParaRPr lang="en-US" sz="2400" b="1" dirty="0" smtClean="0"/>
          </a:p>
          <a:p>
            <a:endParaRPr lang="en-US" sz="2400" b="1" dirty="0"/>
          </a:p>
          <a:p>
            <a:endParaRPr lang="en-US" sz="2400" b="1" dirty="0"/>
          </a:p>
          <a:p>
            <a:endParaRPr lang="en-US" dirty="0"/>
          </a:p>
        </p:txBody>
      </p:sp>
    </p:spTree>
    <p:extLst>
      <p:ext uri="{BB962C8B-B14F-4D97-AF65-F5344CB8AC3E}">
        <p14:creationId xmlns:p14="http://schemas.microsoft.com/office/powerpoint/2010/main" val="1506958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BUDGET TO STATUS 4</a:t>
            </a:r>
            <a:endParaRPr lang="en-US" sz="7200" b="1" dirty="0"/>
          </a:p>
        </p:txBody>
      </p:sp>
      <p:sp>
        <p:nvSpPr>
          <p:cNvPr id="3" name="Content Placeholder 2"/>
          <p:cNvSpPr>
            <a:spLocks noGrp="1"/>
          </p:cNvSpPr>
          <p:nvPr>
            <p:ph idx="1"/>
          </p:nvPr>
        </p:nvSpPr>
        <p:spPr>
          <a:xfrm>
            <a:off x="299258" y="1870363"/>
            <a:ext cx="11612879" cy="4838007"/>
          </a:xfrm>
        </p:spPr>
        <p:txBody>
          <a:bodyPr>
            <a:noAutofit/>
          </a:bodyPr>
          <a:lstStyle/>
          <a:p>
            <a:r>
              <a:rPr lang="en-US" sz="3200" b="1" dirty="0" smtClean="0"/>
              <a:t>Due to Biennium close we were not allowed to put budgets in status 4 in July</a:t>
            </a:r>
          </a:p>
          <a:p>
            <a:endParaRPr lang="en-US" sz="3200" b="1" dirty="0" smtClean="0"/>
          </a:p>
          <a:p>
            <a:r>
              <a:rPr lang="en-US" sz="3200" b="1" dirty="0" smtClean="0"/>
              <a:t>GCA was able to resume using status 4 on August 5</a:t>
            </a:r>
            <a:r>
              <a:rPr lang="en-US" sz="3200" b="1" baseline="30000" dirty="0" smtClean="0"/>
              <a:t>th</a:t>
            </a:r>
          </a:p>
          <a:p>
            <a:endParaRPr lang="en-US" sz="3200" b="1" dirty="0" smtClean="0"/>
          </a:p>
          <a:p>
            <a:r>
              <a:rPr lang="en-US" sz="3200" b="1" dirty="0" smtClean="0"/>
              <a:t>We have a backlog of budget closings from July on</a:t>
            </a:r>
          </a:p>
          <a:p>
            <a:endParaRPr lang="en-US" sz="3200" b="1" dirty="0" smtClean="0"/>
          </a:p>
        </p:txBody>
      </p:sp>
    </p:spTree>
    <p:extLst>
      <p:ext uri="{BB962C8B-B14F-4D97-AF65-F5344CB8AC3E}">
        <p14:creationId xmlns:p14="http://schemas.microsoft.com/office/powerpoint/2010/main" val="2295167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BUDGET TO STATUS 4</a:t>
            </a:r>
            <a:endParaRPr lang="en-US" sz="7200" b="1" dirty="0"/>
          </a:p>
        </p:txBody>
      </p:sp>
      <p:sp>
        <p:nvSpPr>
          <p:cNvPr id="3" name="Content Placeholder 2"/>
          <p:cNvSpPr>
            <a:spLocks noGrp="1"/>
          </p:cNvSpPr>
          <p:nvPr>
            <p:ph idx="1"/>
          </p:nvPr>
        </p:nvSpPr>
        <p:spPr>
          <a:xfrm>
            <a:off x="299258" y="1870363"/>
            <a:ext cx="11612879" cy="4838007"/>
          </a:xfrm>
        </p:spPr>
        <p:txBody>
          <a:bodyPr>
            <a:noAutofit/>
          </a:bodyPr>
          <a:lstStyle/>
          <a:p>
            <a:r>
              <a:rPr lang="en-US" sz="3200" b="1" dirty="0" smtClean="0"/>
              <a:t>If you sent GCA a request to close out your budget please allow up to 4 weeks for us to complete your request</a:t>
            </a:r>
          </a:p>
          <a:p>
            <a:endParaRPr lang="en-US" sz="3200" b="1" dirty="0" smtClean="0"/>
          </a:p>
          <a:p>
            <a:r>
              <a:rPr lang="en-US" sz="3200" b="1" dirty="0"/>
              <a:t>Y</a:t>
            </a:r>
            <a:r>
              <a:rPr lang="en-US" sz="3200" b="1" dirty="0" smtClean="0"/>
              <a:t>ou will be notified once that request has been completed.</a:t>
            </a:r>
          </a:p>
        </p:txBody>
      </p:sp>
    </p:spTree>
    <p:extLst>
      <p:ext uri="{BB962C8B-B14F-4D97-AF65-F5344CB8AC3E}">
        <p14:creationId xmlns:p14="http://schemas.microsoft.com/office/powerpoint/2010/main" val="267370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t>Invoicing at </a:t>
            </a:r>
            <a:r>
              <a:rPr lang="en-US" sz="7200" b="1" dirty="0" err="1" smtClean="0"/>
              <a:t>gca</a:t>
            </a:r>
            <a:endParaRPr lang="en-US" sz="7200" b="1" dirty="0"/>
          </a:p>
        </p:txBody>
      </p:sp>
      <p:sp>
        <p:nvSpPr>
          <p:cNvPr id="3" name="Subtitle 2"/>
          <p:cNvSpPr>
            <a:spLocks noGrp="1"/>
          </p:cNvSpPr>
          <p:nvPr>
            <p:ph type="subTitle" idx="1"/>
          </p:nvPr>
        </p:nvSpPr>
        <p:spPr>
          <a:xfrm>
            <a:off x="347472" y="3858216"/>
            <a:ext cx="11506200" cy="457200"/>
          </a:xfrm>
        </p:spPr>
        <p:txBody>
          <a:bodyPr>
            <a:noAutofit/>
          </a:bodyPr>
          <a:lstStyle/>
          <a:p>
            <a:r>
              <a:rPr lang="en-US" sz="3200" b="1" dirty="0" smtClean="0"/>
              <a:t>How do we will bill for different awards?</a:t>
            </a:r>
            <a:endParaRPr lang="en-US" sz="3200" b="1" dirty="0"/>
          </a:p>
        </p:txBody>
      </p:sp>
      <p:sp>
        <p:nvSpPr>
          <p:cNvPr id="4" name="TextBox 3"/>
          <p:cNvSpPr txBox="1"/>
          <p:nvPr/>
        </p:nvSpPr>
        <p:spPr>
          <a:xfrm>
            <a:off x="4433455" y="4424218"/>
            <a:ext cx="3082895" cy="584775"/>
          </a:xfrm>
          <a:prstGeom prst="rect">
            <a:avLst/>
          </a:prstGeom>
          <a:noFill/>
        </p:spPr>
        <p:txBody>
          <a:bodyPr wrap="none" rtlCol="0">
            <a:spAutoFit/>
          </a:bodyPr>
          <a:lstStyle/>
          <a:p>
            <a:r>
              <a:rPr lang="en-US" sz="3200" b="1" dirty="0" smtClean="0"/>
              <a:t>Austin Campbell</a:t>
            </a:r>
            <a:endParaRPr lang="en-US" sz="3200" b="1" dirty="0"/>
          </a:p>
        </p:txBody>
      </p:sp>
    </p:spTree>
    <p:extLst>
      <p:ext uri="{BB962C8B-B14F-4D97-AF65-F5344CB8AC3E}">
        <p14:creationId xmlns:p14="http://schemas.microsoft.com/office/powerpoint/2010/main" val="2548297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smtClean="0"/>
              <a:t>GrantTracker Email Contacts</a:t>
            </a:r>
            <a:endParaRPr lang="en-US" sz="7200" b="1" dirty="0"/>
          </a:p>
        </p:txBody>
      </p:sp>
      <p:sp>
        <p:nvSpPr>
          <p:cNvPr id="3" name="Subtitle 2"/>
          <p:cNvSpPr>
            <a:spLocks noGrp="1"/>
          </p:cNvSpPr>
          <p:nvPr>
            <p:ph type="subTitle" idx="1"/>
          </p:nvPr>
        </p:nvSpPr>
        <p:spPr/>
        <p:txBody>
          <a:bodyPr>
            <a:normAutofit fontScale="92500" lnSpcReduction="10000"/>
          </a:bodyPr>
          <a:lstStyle/>
          <a:p>
            <a:r>
              <a:rPr lang="en-US" sz="3200" b="1" dirty="0" smtClean="0"/>
              <a:t>Setup and Updates</a:t>
            </a:r>
            <a:endParaRPr lang="en-US" sz="3200" b="1" dirty="0"/>
          </a:p>
        </p:txBody>
      </p:sp>
      <p:sp>
        <p:nvSpPr>
          <p:cNvPr id="4" name="TextBox 3"/>
          <p:cNvSpPr txBox="1"/>
          <p:nvPr/>
        </p:nvSpPr>
        <p:spPr>
          <a:xfrm>
            <a:off x="4941455" y="4378753"/>
            <a:ext cx="2606739" cy="523220"/>
          </a:xfrm>
          <a:prstGeom prst="rect">
            <a:avLst/>
          </a:prstGeom>
          <a:noFill/>
        </p:spPr>
        <p:txBody>
          <a:bodyPr wrap="none" rtlCol="0">
            <a:spAutoFit/>
          </a:bodyPr>
          <a:lstStyle/>
          <a:p>
            <a:r>
              <a:rPr lang="en-US" sz="2800" b="1" dirty="0" smtClean="0"/>
              <a:t>Susan Wilbanks</a:t>
            </a:r>
            <a:endParaRPr lang="en-US" sz="2800" b="1" dirty="0"/>
          </a:p>
        </p:txBody>
      </p:sp>
    </p:spTree>
    <p:extLst>
      <p:ext uri="{BB962C8B-B14F-4D97-AF65-F5344CB8AC3E}">
        <p14:creationId xmlns:p14="http://schemas.microsoft.com/office/powerpoint/2010/main" val="3468808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Why should you set up campus contacts?</a:t>
            </a:r>
            <a:endParaRPr lang="en-US" sz="6600" b="1" dirty="0"/>
          </a:p>
        </p:txBody>
      </p:sp>
      <p:sp>
        <p:nvSpPr>
          <p:cNvPr id="3" name="Content Placeholder 2"/>
          <p:cNvSpPr>
            <a:spLocks noGrp="1"/>
          </p:cNvSpPr>
          <p:nvPr>
            <p:ph idx="1"/>
          </p:nvPr>
        </p:nvSpPr>
        <p:spPr>
          <a:xfrm>
            <a:off x="184727" y="2011680"/>
            <a:ext cx="11776364" cy="4684684"/>
          </a:xfrm>
        </p:spPr>
        <p:txBody>
          <a:bodyPr>
            <a:normAutofit/>
          </a:bodyPr>
          <a:lstStyle/>
          <a:p>
            <a:r>
              <a:rPr lang="en-US" sz="4000" b="1" dirty="0" smtClean="0"/>
              <a:t>First place GCA looks when we need to contact someone in the department about a budget-specific issue</a:t>
            </a:r>
          </a:p>
          <a:p>
            <a:r>
              <a:rPr lang="en-US" sz="4000" b="1" dirty="0" smtClean="0"/>
              <a:t>Having up-to-date contacts helps us get the right information to the right people, right away</a:t>
            </a:r>
          </a:p>
          <a:p>
            <a:r>
              <a:rPr lang="en-US" sz="4000" b="1" dirty="0" smtClean="0"/>
              <a:t>Better service for everyone—departments, GCA, and sponsors too</a:t>
            </a:r>
            <a:endParaRPr lang="en-US" sz="4000" b="1" dirty="0"/>
          </a:p>
        </p:txBody>
      </p:sp>
    </p:spTree>
    <p:extLst>
      <p:ext uri="{BB962C8B-B14F-4D97-AF65-F5344CB8AC3E}">
        <p14:creationId xmlns:p14="http://schemas.microsoft.com/office/powerpoint/2010/main" val="1076663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Where to find existing contact information</a:t>
            </a:r>
            <a:endParaRPr lang="en-US" sz="6000" b="1" dirty="0"/>
          </a:p>
        </p:txBody>
      </p:sp>
      <p:sp>
        <p:nvSpPr>
          <p:cNvPr id="3" name="Text Placeholder 2"/>
          <p:cNvSpPr>
            <a:spLocks noGrp="1"/>
          </p:cNvSpPr>
          <p:nvPr>
            <p:ph type="body" idx="1"/>
          </p:nvPr>
        </p:nvSpPr>
        <p:spPr>
          <a:xfrm>
            <a:off x="449626" y="1962185"/>
            <a:ext cx="4754880" cy="743094"/>
          </a:xfrm>
        </p:spPr>
        <p:txBody>
          <a:bodyPr>
            <a:normAutofit/>
          </a:bodyPr>
          <a:lstStyle/>
          <a:p>
            <a:r>
              <a:rPr lang="en-US" sz="3600" dirty="0" smtClean="0"/>
              <a:t>Budget with contacts</a:t>
            </a:r>
            <a:endParaRPr lang="en-US" sz="3600" dirty="0"/>
          </a:p>
        </p:txBody>
      </p:sp>
      <p:pic>
        <p:nvPicPr>
          <p:cNvPr id="7" name="Content Placeholder 6"/>
          <p:cNvPicPr>
            <a:picLocks noGrp="1" noChangeAspect="1"/>
          </p:cNvPicPr>
          <p:nvPr>
            <p:ph sz="half" idx="2"/>
          </p:nvPr>
        </p:nvPicPr>
        <p:blipFill>
          <a:blip r:embed="rId2"/>
          <a:stretch>
            <a:fillRect/>
          </a:stretch>
        </p:blipFill>
        <p:spPr>
          <a:xfrm>
            <a:off x="780139" y="2867311"/>
            <a:ext cx="3815015" cy="3684588"/>
          </a:xfrm>
          <a:prstGeom prst="rect">
            <a:avLst/>
          </a:prstGeom>
        </p:spPr>
      </p:pic>
      <p:sp>
        <p:nvSpPr>
          <p:cNvPr id="5" name="Text Placeholder 4"/>
          <p:cNvSpPr>
            <a:spLocks noGrp="1"/>
          </p:cNvSpPr>
          <p:nvPr>
            <p:ph type="body" sz="quarter" idx="3"/>
          </p:nvPr>
        </p:nvSpPr>
        <p:spPr>
          <a:xfrm>
            <a:off x="6342066" y="1962185"/>
            <a:ext cx="5692915" cy="743094"/>
          </a:xfrm>
        </p:spPr>
        <p:txBody>
          <a:bodyPr>
            <a:noAutofit/>
          </a:bodyPr>
          <a:lstStyle/>
          <a:p>
            <a:r>
              <a:rPr lang="en-US" sz="3600" dirty="0" smtClean="0"/>
              <a:t>Budget without contacts</a:t>
            </a:r>
            <a:endParaRPr lang="en-US" sz="3600" dirty="0"/>
          </a:p>
        </p:txBody>
      </p:sp>
      <p:pic>
        <p:nvPicPr>
          <p:cNvPr id="8" name="Content Placeholder 7"/>
          <p:cNvPicPr>
            <a:picLocks noGrp="1" noChangeAspect="1"/>
          </p:cNvPicPr>
          <p:nvPr>
            <p:ph sz="quarter" idx="4"/>
          </p:nvPr>
        </p:nvPicPr>
        <p:blipFill>
          <a:blip r:embed="rId3"/>
          <a:stretch>
            <a:fillRect/>
          </a:stretch>
        </p:blipFill>
        <p:spPr>
          <a:xfrm>
            <a:off x="6849871" y="2867311"/>
            <a:ext cx="4229491" cy="3684588"/>
          </a:xfrm>
          <a:prstGeom prst="rect">
            <a:avLst/>
          </a:prstGeom>
        </p:spPr>
      </p:pic>
    </p:spTree>
    <p:extLst>
      <p:ext uri="{BB962C8B-B14F-4D97-AF65-F5344CB8AC3E}">
        <p14:creationId xmlns:p14="http://schemas.microsoft.com/office/powerpoint/2010/main" val="303743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Also here:</a:t>
            </a:r>
            <a:endParaRPr lang="en-US" sz="6600" b="1" dirty="0"/>
          </a:p>
        </p:txBody>
      </p:sp>
      <p:pic>
        <p:nvPicPr>
          <p:cNvPr id="4" name="Content Placeholder 3"/>
          <p:cNvPicPr>
            <a:picLocks noGrp="1" noChangeAspect="1"/>
          </p:cNvPicPr>
          <p:nvPr>
            <p:ph idx="1"/>
          </p:nvPr>
        </p:nvPicPr>
        <p:blipFill>
          <a:blip r:embed="rId2"/>
          <a:stretch>
            <a:fillRect/>
          </a:stretch>
        </p:blipFill>
        <p:spPr>
          <a:xfrm>
            <a:off x="659957" y="2234516"/>
            <a:ext cx="11050728" cy="2034443"/>
          </a:xfrm>
          <a:prstGeom prst="rect">
            <a:avLst/>
          </a:prstGeom>
        </p:spPr>
      </p:pic>
    </p:spTree>
    <p:extLst>
      <p:ext uri="{BB962C8B-B14F-4D97-AF65-F5344CB8AC3E}">
        <p14:creationId xmlns:p14="http://schemas.microsoft.com/office/powerpoint/2010/main" val="79760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Campus Contacts Email Maintenance Page</a:t>
            </a:r>
            <a:endParaRPr lang="en-US" sz="6000" b="1" dirty="0"/>
          </a:p>
        </p:txBody>
      </p:sp>
      <p:pic>
        <p:nvPicPr>
          <p:cNvPr id="6" name="Content Placeholder 5"/>
          <p:cNvPicPr>
            <a:picLocks noGrp="1" noChangeAspect="1"/>
          </p:cNvPicPr>
          <p:nvPr>
            <p:ph idx="1"/>
          </p:nvPr>
        </p:nvPicPr>
        <p:blipFill>
          <a:blip r:embed="rId3"/>
          <a:stretch>
            <a:fillRect/>
          </a:stretch>
        </p:blipFill>
        <p:spPr>
          <a:xfrm>
            <a:off x="5199483" y="1900181"/>
            <a:ext cx="6172200" cy="4869524"/>
          </a:xfrm>
          <a:prstGeom prst="rect">
            <a:avLst/>
          </a:prstGeom>
        </p:spPr>
      </p:pic>
      <p:sp>
        <p:nvSpPr>
          <p:cNvPr id="5" name="Text Placeholder 4"/>
          <p:cNvSpPr>
            <a:spLocks noGrp="1"/>
          </p:cNvSpPr>
          <p:nvPr>
            <p:ph type="body" sz="half" idx="2"/>
          </p:nvPr>
        </p:nvSpPr>
        <p:spPr>
          <a:xfrm>
            <a:off x="746295" y="2352502"/>
            <a:ext cx="4070468" cy="3744260"/>
          </a:xfrm>
        </p:spPr>
        <p:txBody>
          <a:bodyPr>
            <a:normAutofit/>
          </a:bodyPr>
          <a:lstStyle/>
          <a:p>
            <a:pPr marL="285750" indent="-285750">
              <a:buFont typeface="Arial" panose="020B0604020202020204" pitchFamily="34" charset="0"/>
              <a:buChar char="•"/>
            </a:pPr>
            <a:r>
              <a:rPr lang="en-US" sz="2400" b="1" dirty="0"/>
              <a:t>U</a:t>
            </a:r>
            <a:r>
              <a:rPr lang="en-US" sz="2400" b="1" dirty="0" smtClean="0"/>
              <a:t>pdate by individual budget, org code, or PI</a:t>
            </a:r>
          </a:p>
          <a:p>
            <a:pPr marL="285750" indent="-285750">
              <a:buFont typeface="Arial" panose="020B0604020202020204" pitchFamily="34" charset="0"/>
              <a:buChar char="•"/>
            </a:pPr>
            <a:r>
              <a:rPr lang="en-US" sz="2400" b="1" dirty="0" smtClean="0"/>
              <a:t>Use commas to separate addresses</a:t>
            </a:r>
          </a:p>
          <a:p>
            <a:pPr marL="285750" indent="-285750">
              <a:buFont typeface="Arial" panose="020B0604020202020204" pitchFamily="34" charset="0"/>
              <a:buChar char="•"/>
            </a:pPr>
            <a:r>
              <a:rPr lang="en-US" sz="2400" b="1" dirty="0" smtClean="0"/>
              <a:t>CAREFUL: Using Bulk Edit will </a:t>
            </a:r>
            <a:r>
              <a:rPr lang="en-US" sz="2400" b="1" i="1" dirty="0" smtClean="0"/>
              <a:t>OVERWRITE</a:t>
            </a:r>
            <a:r>
              <a:rPr lang="en-US" sz="2400" b="1" dirty="0" smtClean="0"/>
              <a:t> any existing contacts for the selected </a:t>
            </a:r>
            <a:r>
              <a:rPr lang="en-US" sz="2400" b="1" dirty="0" smtClean="0"/>
              <a:t>budgets</a:t>
            </a:r>
            <a:endParaRPr lang="en-US" sz="2400" b="1" dirty="0" smtClean="0"/>
          </a:p>
        </p:txBody>
      </p:sp>
    </p:spTree>
    <p:extLst>
      <p:ext uri="{BB962C8B-B14F-4D97-AF65-F5344CB8AC3E}">
        <p14:creationId xmlns:p14="http://schemas.microsoft.com/office/powerpoint/2010/main" val="1838271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75173" y="1097280"/>
            <a:ext cx="9966960" cy="4524315"/>
          </a:xfrm>
          <a:prstGeom prst="rect">
            <a:avLst/>
          </a:prstGeom>
          <a:noFill/>
        </p:spPr>
        <p:txBody>
          <a:bodyPr wrap="square" rtlCol="0">
            <a:spAutoFit/>
          </a:bodyPr>
          <a:lstStyle/>
          <a:p>
            <a:r>
              <a:rPr lang="en-US" sz="4800" b="1" dirty="0" smtClean="0"/>
              <a:t>Detailed instructions are available on the GCA website:</a:t>
            </a:r>
          </a:p>
          <a:p>
            <a:r>
              <a:rPr lang="en-US" sz="4800" b="1" dirty="0" smtClean="0">
                <a:hlinkClick r:id="rId2"/>
              </a:rPr>
              <a:t>https://finance.uw.edu/gca/resources/post-award-help/granttracker-users-guide/updating-campus-contacts-granttracker</a:t>
            </a:r>
            <a:endParaRPr lang="en-US" sz="4800" b="1" dirty="0"/>
          </a:p>
        </p:txBody>
      </p:sp>
    </p:spTree>
    <p:extLst>
      <p:ext uri="{BB962C8B-B14F-4D97-AF65-F5344CB8AC3E}">
        <p14:creationId xmlns:p14="http://schemas.microsoft.com/office/powerpoint/2010/main" val="197751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t>TRAINING GRANT SEASON</a:t>
            </a:r>
            <a:endParaRPr lang="en-US" sz="8000" b="1" dirty="0"/>
          </a:p>
        </p:txBody>
      </p:sp>
      <p:sp>
        <p:nvSpPr>
          <p:cNvPr id="3" name="Subtitle 2"/>
          <p:cNvSpPr>
            <a:spLocks noGrp="1"/>
          </p:cNvSpPr>
          <p:nvPr>
            <p:ph type="subTitle" idx="1"/>
          </p:nvPr>
        </p:nvSpPr>
        <p:spPr>
          <a:xfrm>
            <a:off x="345948" y="3812079"/>
            <a:ext cx="11506200" cy="457200"/>
          </a:xfrm>
        </p:spPr>
        <p:txBody>
          <a:bodyPr>
            <a:noAutofit/>
          </a:bodyPr>
          <a:lstStyle/>
          <a:p>
            <a:r>
              <a:rPr lang="en-US" sz="3600" b="1" dirty="0" smtClean="0"/>
              <a:t>Doug Pistoresi </a:t>
            </a:r>
            <a:endParaRPr lang="en-US" sz="3600" b="1" dirty="0"/>
          </a:p>
        </p:txBody>
      </p:sp>
    </p:spTree>
    <p:extLst>
      <p:ext uri="{BB962C8B-B14F-4D97-AF65-F5344CB8AC3E}">
        <p14:creationId xmlns:p14="http://schemas.microsoft.com/office/powerpoint/2010/main" val="3229661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RESPOND TO GCA REQUESTS</a:t>
            </a:r>
            <a:endParaRPr lang="en-US" sz="6600" b="1" dirty="0"/>
          </a:p>
        </p:txBody>
      </p:sp>
      <p:sp>
        <p:nvSpPr>
          <p:cNvPr id="3" name="Content Placeholder 2"/>
          <p:cNvSpPr>
            <a:spLocks noGrp="1"/>
          </p:cNvSpPr>
          <p:nvPr>
            <p:ph idx="1"/>
          </p:nvPr>
        </p:nvSpPr>
        <p:spPr>
          <a:xfrm>
            <a:off x="387927" y="2011680"/>
            <a:ext cx="11480800" cy="4684684"/>
          </a:xfrm>
        </p:spPr>
        <p:txBody>
          <a:bodyPr>
            <a:noAutofit/>
          </a:bodyPr>
          <a:lstStyle/>
          <a:p>
            <a:r>
              <a:rPr lang="en-US" sz="3200" b="1" dirty="0" smtClean="0"/>
              <a:t>After GCA reconciles your Training Grant you may receive a communication from us via GrantTracker about the following:</a:t>
            </a:r>
          </a:p>
          <a:p>
            <a:pPr lvl="2"/>
            <a:r>
              <a:rPr lang="en-US" sz="3200" b="1" dirty="0" smtClean="0"/>
              <a:t>Discrepancies discovered during the reconciliation process that require resolution</a:t>
            </a:r>
          </a:p>
          <a:p>
            <a:pPr lvl="2"/>
            <a:r>
              <a:rPr lang="en-US" sz="3200" b="1" dirty="0" smtClean="0"/>
              <a:t>Reviewing the draft Outstanding Trainee Obligations (OTO) we created</a:t>
            </a:r>
          </a:p>
          <a:p>
            <a:pPr lvl="2"/>
            <a:r>
              <a:rPr lang="en-US" sz="3200" b="1" dirty="0" smtClean="0"/>
              <a:t>Balance of Funds available for tuition obligation</a:t>
            </a:r>
          </a:p>
          <a:p>
            <a:pPr lvl="2"/>
            <a:r>
              <a:rPr lang="en-US" sz="3200" b="1" dirty="0" smtClean="0"/>
              <a:t>The deficit balance and transfer options</a:t>
            </a:r>
            <a:endParaRPr lang="en-US" sz="3200" b="1" dirty="0"/>
          </a:p>
        </p:txBody>
      </p:sp>
    </p:spTree>
    <p:extLst>
      <p:ext uri="{BB962C8B-B14F-4D97-AF65-F5344CB8AC3E}">
        <p14:creationId xmlns:p14="http://schemas.microsoft.com/office/powerpoint/2010/main" val="14686964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DEPARTMENT RECONCILIATION</a:t>
            </a:r>
            <a:endParaRPr lang="en-US" sz="6600" b="1" dirty="0"/>
          </a:p>
        </p:txBody>
      </p:sp>
      <p:sp>
        <p:nvSpPr>
          <p:cNvPr id="3" name="Content Placeholder 2"/>
          <p:cNvSpPr>
            <a:spLocks noGrp="1"/>
          </p:cNvSpPr>
          <p:nvPr>
            <p:ph idx="1"/>
          </p:nvPr>
        </p:nvSpPr>
        <p:spPr>
          <a:xfrm>
            <a:off x="188304" y="1976582"/>
            <a:ext cx="11813309" cy="4599710"/>
          </a:xfrm>
        </p:spPr>
        <p:txBody>
          <a:bodyPr>
            <a:noAutofit/>
          </a:bodyPr>
          <a:lstStyle/>
          <a:p>
            <a:r>
              <a:rPr lang="en-US" sz="3200" b="1" dirty="0" smtClean="0"/>
              <a:t>Review the OTO’s</a:t>
            </a:r>
          </a:p>
          <a:p>
            <a:endParaRPr lang="en-US" sz="3200" b="1" dirty="0" smtClean="0"/>
          </a:p>
          <a:p>
            <a:r>
              <a:rPr lang="en-US" sz="3200" b="1" dirty="0" smtClean="0"/>
              <a:t>Obligate tuition for the continuation year</a:t>
            </a:r>
          </a:p>
          <a:p>
            <a:endParaRPr lang="en-US" sz="3200" b="1" dirty="0" smtClean="0"/>
          </a:p>
          <a:p>
            <a:r>
              <a:rPr lang="en-US" sz="3200" b="1" dirty="0" smtClean="0"/>
              <a:t>Submit completed OTO form to GCA via GrantTracker</a:t>
            </a:r>
          </a:p>
          <a:p>
            <a:pPr marL="0" indent="0">
              <a:buNone/>
            </a:pPr>
            <a:endParaRPr lang="en-US" sz="2400" b="1" dirty="0" smtClean="0"/>
          </a:p>
        </p:txBody>
      </p:sp>
    </p:spTree>
    <p:extLst>
      <p:ext uri="{BB962C8B-B14F-4D97-AF65-F5344CB8AC3E}">
        <p14:creationId xmlns:p14="http://schemas.microsoft.com/office/powerpoint/2010/main" val="2138061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DEPARTMENT RECONCILIATION</a:t>
            </a:r>
            <a:endParaRPr lang="en-US" sz="6600" b="1" dirty="0"/>
          </a:p>
        </p:txBody>
      </p:sp>
      <p:sp>
        <p:nvSpPr>
          <p:cNvPr id="3" name="Content Placeholder 2"/>
          <p:cNvSpPr>
            <a:spLocks noGrp="1"/>
          </p:cNvSpPr>
          <p:nvPr>
            <p:ph idx="1"/>
          </p:nvPr>
        </p:nvSpPr>
        <p:spPr>
          <a:xfrm>
            <a:off x="188304" y="2068945"/>
            <a:ext cx="11813309" cy="3694546"/>
          </a:xfrm>
        </p:spPr>
        <p:txBody>
          <a:bodyPr>
            <a:noAutofit/>
          </a:bodyPr>
          <a:lstStyle/>
          <a:p>
            <a:r>
              <a:rPr lang="en-US" sz="3200" b="1" dirty="0" smtClean="0"/>
              <a:t>If necessary</a:t>
            </a:r>
            <a:r>
              <a:rPr lang="en-US" sz="3200" b="1" dirty="0" smtClean="0"/>
              <a:t>:</a:t>
            </a:r>
            <a:endParaRPr lang="en-US" sz="3200" b="1" dirty="0" smtClean="0"/>
          </a:p>
          <a:p>
            <a:pPr lvl="2"/>
            <a:r>
              <a:rPr lang="en-US" sz="3200" b="1" dirty="0" smtClean="0"/>
              <a:t>Make any stipend corrections</a:t>
            </a:r>
          </a:p>
          <a:p>
            <a:pPr lvl="2"/>
            <a:r>
              <a:rPr lang="en-US" sz="3200" b="1" dirty="0" smtClean="0"/>
              <a:t>Remove any unallowable expenditures </a:t>
            </a:r>
          </a:p>
          <a:p>
            <a:pPr lvl="2"/>
            <a:r>
              <a:rPr lang="en-US" sz="3200" b="1" dirty="0" smtClean="0"/>
              <a:t>Provide a budget number for a deficit transfer</a:t>
            </a:r>
            <a:endParaRPr lang="en-US" sz="3200" b="1" dirty="0"/>
          </a:p>
        </p:txBody>
      </p:sp>
    </p:spTree>
    <p:extLst>
      <p:ext uri="{BB962C8B-B14F-4D97-AF65-F5344CB8AC3E}">
        <p14:creationId xmlns:p14="http://schemas.microsoft.com/office/powerpoint/2010/main" val="521959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Overview</a:t>
            </a:r>
            <a:endParaRPr lang="en-US" sz="7200" b="1" dirty="0"/>
          </a:p>
        </p:txBody>
      </p:sp>
      <p:sp>
        <p:nvSpPr>
          <p:cNvPr id="3" name="Content Placeholder 2"/>
          <p:cNvSpPr>
            <a:spLocks noGrp="1"/>
          </p:cNvSpPr>
          <p:nvPr>
            <p:ph idx="1"/>
          </p:nvPr>
        </p:nvSpPr>
        <p:spPr>
          <a:xfrm>
            <a:off x="258618" y="2011679"/>
            <a:ext cx="11693237" cy="4712393"/>
          </a:xfrm>
        </p:spPr>
        <p:txBody>
          <a:bodyPr>
            <a:normAutofit/>
          </a:bodyPr>
          <a:lstStyle/>
          <a:p>
            <a:r>
              <a:rPr lang="en-US" sz="2400" b="1" dirty="0" smtClean="0"/>
              <a:t>Three standard invoicing types</a:t>
            </a:r>
          </a:p>
          <a:p>
            <a:pPr lvl="1"/>
            <a:r>
              <a:rPr lang="en-US" sz="2400" b="1" dirty="0" smtClean="0"/>
              <a:t>Scheduled payment</a:t>
            </a:r>
          </a:p>
          <a:p>
            <a:pPr lvl="1"/>
            <a:r>
              <a:rPr lang="en-US" sz="2400" b="1" dirty="0" smtClean="0"/>
              <a:t>Milestone</a:t>
            </a:r>
          </a:p>
          <a:p>
            <a:pPr lvl="1"/>
            <a:r>
              <a:rPr lang="en-US" sz="2400" b="1" dirty="0" smtClean="0"/>
              <a:t>Cost reimbursable (interim, final, special handling)</a:t>
            </a:r>
          </a:p>
          <a:p>
            <a:r>
              <a:rPr lang="en-US" sz="2400" b="1" dirty="0" smtClean="0"/>
              <a:t>GCA uses a separate system for invoicing</a:t>
            </a:r>
          </a:p>
          <a:p>
            <a:pPr lvl="1"/>
            <a:r>
              <a:rPr lang="en-US" sz="2400" b="1" dirty="0" smtClean="0"/>
              <a:t>For cost reimbursable awards, these are the same transactions that show in MyFD</a:t>
            </a:r>
          </a:p>
          <a:p>
            <a:pPr lvl="1"/>
            <a:r>
              <a:rPr lang="en-US" sz="2400" b="1" dirty="0" smtClean="0"/>
              <a:t>Scheduled payments are entered at budget setup</a:t>
            </a:r>
          </a:p>
          <a:p>
            <a:pPr lvl="1"/>
            <a:r>
              <a:rPr lang="en-US" sz="2400" b="1" dirty="0" smtClean="0"/>
              <a:t>Milestone payments are either entered at budget setup or reduced as billed (if the payments are unclear or deliverables are variable)</a:t>
            </a:r>
          </a:p>
          <a:p>
            <a:r>
              <a:rPr lang="en-US" sz="2400" b="1" dirty="0" smtClean="0"/>
              <a:t>GCA does not invoice while budgets are in advance status</a:t>
            </a:r>
          </a:p>
          <a:p>
            <a:pPr lvl="1"/>
            <a:r>
              <a:rPr lang="en-US" sz="2400" b="1" dirty="0" smtClean="0"/>
              <a:t>Invoicing is put on hold and charges are billed when the budget is out of advance</a:t>
            </a:r>
          </a:p>
        </p:txBody>
      </p:sp>
    </p:spTree>
    <p:extLst>
      <p:ext uri="{BB962C8B-B14F-4D97-AF65-F5344CB8AC3E}">
        <p14:creationId xmlns:p14="http://schemas.microsoft.com/office/powerpoint/2010/main" val="4182945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2392218"/>
            <a:ext cx="10982036" cy="1569660"/>
          </a:xfrm>
          <a:prstGeom prst="rect">
            <a:avLst/>
          </a:prstGeom>
          <a:noFill/>
        </p:spPr>
        <p:txBody>
          <a:bodyPr wrap="square" rtlCol="0">
            <a:spAutoFit/>
          </a:bodyPr>
          <a:lstStyle/>
          <a:p>
            <a:pPr algn="ctr"/>
            <a:r>
              <a:rPr lang="en-US" sz="9600" b="1" dirty="0" smtClean="0"/>
              <a:t>SURVEY</a:t>
            </a:r>
            <a:endParaRPr lang="en-US" sz="9600" b="1" dirty="0"/>
          </a:p>
        </p:txBody>
      </p:sp>
    </p:spTree>
    <p:extLst>
      <p:ext uri="{BB962C8B-B14F-4D97-AF65-F5344CB8AC3E}">
        <p14:creationId xmlns:p14="http://schemas.microsoft.com/office/powerpoint/2010/main" val="1519478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3" y="748145"/>
            <a:ext cx="10982036" cy="5170646"/>
          </a:xfrm>
          <a:prstGeom prst="rect">
            <a:avLst/>
          </a:prstGeom>
          <a:noFill/>
        </p:spPr>
        <p:txBody>
          <a:bodyPr wrap="square" rtlCol="0">
            <a:spAutoFit/>
          </a:bodyPr>
          <a:lstStyle/>
          <a:p>
            <a:pPr algn="ctr"/>
            <a:r>
              <a:rPr lang="en-US" sz="6600" b="1" dirty="0" smtClean="0"/>
              <a:t>GCA/OSP JOINT FORUM</a:t>
            </a:r>
            <a:r>
              <a:rPr lang="en-US" sz="6600" b="1" dirty="0"/>
              <a:t/>
            </a:r>
            <a:br>
              <a:rPr lang="en-US" sz="6600" b="1" dirty="0"/>
            </a:br>
            <a:r>
              <a:rPr lang="en-US" sz="6600" b="1" dirty="0" smtClean="0"/>
              <a:t>OCTOBER 2019</a:t>
            </a:r>
            <a:r>
              <a:rPr lang="en-US" sz="6600" b="1" dirty="0"/>
              <a:t/>
            </a:r>
            <a:br>
              <a:rPr lang="en-US" sz="6600" b="1" dirty="0"/>
            </a:br>
            <a:r>
              <a:rPr lang="en-US" sz="6600" b="1" dirty="0" smtClean="0"/>
              <a:t>UW TOWER</a:t>
            </a:r>
          </a:p>
          <a:p>
            <a:pPr algn="ctr"/>
            <a:endParaRPr lang="en-US" sz="6600" b="1" dirty="0"/>
          </a:p>
          <a:p>
            <a:pPr algn="ctr"/>
            <a:r>
              <a:rPr lang="en-US" sz="6600" b="1" dirty="0" smtClean="0"/>
              <a:t>MORE INFO TO COME!</a:t>
            </a:r>
            <a:endParaRPr lang="en-US" sz="6600" b="1" dirty="0"/>
          </a:p>
        </p:txBody>
      </p:sp>
    </p:spTree>
    <p:extLst>
      <p:ext uri="{BB962C8B-B14F-4D97-AF65-F5344CB8AC3E}">
        <p14:creationId xmlns:p14="http://schemas.microsoft.com/office/powerpoint/2010/main" val="934133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scheduled payment</a:t>
            </a:r>
            <a:endParaRPr lang="en-US" sz="7200" b="1" dirty="0"/>
          </a:p>
        </p:txBody>
      </p:sp>
      <p:sp>
        <p:nvSpPr>
          <p:cNvPr id="3" name="Content Placeholder 2"/>
          <p:cNvSpPr>
            <a:spLocks noGrp="1"/>
          </p:cNvSpPr>
          <p:nvPr>
            <p:ph idx="1"/>
          </p:nvPr>
        </p:nvSpPr>
        <p:spPr>
          <a:xfrm>
            <a:off x="240144" y="1874983"/>
            <a:ext cx="11702473" cy="4765962"/>
          </a:xfrm>
        </p:spPr>
        <p:txBody>
          <a:bodyPr>
            <a:noAutofit/>
          </a:bodyPr>
          <a:lstStyle/>
          <a:p>
            <a:r>
              <a:rPr lang="en-US" sz="2800" b="1" dirty="0" smtClean="0"/>
              <a:t>Clear schedule of payments in the award</a:t>
            </a:r>
          </a:p>
          <a:p>
            <a:r>
              <a:rPr lang="en-US" sz="2800" b="1" dirty="0" smtClean="0"/>
              <a:t>Invoices are automatically generated 2x a month</a:t>
            </a:r>
          </a:p>
          <a:p>
            <a:pPr lvl="1"/>
            <a:r>
              <a:rPr lang="en-US" sz="2800" b="1" dirty="0" smtClean="0"/>
              <a:t>Beginning and mid-month, based on the calendar</a:t>
            </a:r>
          </a:p>
          <a:p>
            <a:r>
              <a:rPr lang="en-US" sz="2800" b="1" dirty="0" smtClean="0"/>
              <a:t>All payments scheduled for that month are picked up in the batch</a:t>
            </a:r>
          </a:p>
          <a:p>
            <a:pPr lvl="1"/>
            <a:r>
              <a:rPr lang="en-US" sz="2800" b="1" dirty="0" smtClean="0"/>
              <a:t>(i.e. if your payment is scheduled for 8/30, it will get picked up in the 8/1 batch)</a:t>
            </a:r>
          </a:p>
          <a:p>
            <a:r>
              <a:rPr lang="en-US" sz="2800" b="1" dirty="0" smtClean="0"/>
              <a:t>If there are new payments entered or anything missed in the first batch of the month, it will get picked up in the mid-month batch</a:t>
            </a:r>
          </a:p>
          <a:p>
            <a:r>
              <a:rPr lang="en-US" sz="2800" b="1" dirty="0" smtClean="0"/>
              <a:t>Invoices are either automatically emailed, mailed, or internal (receivable only, if the sponsor does not require an invoice)</a:t>
            </a:r>
          </a:p>
        </p:txBody>
      </p:sp>
    </p:spTree>
    <p:extLst>
      <p:ext uri="{BB962C8B-B14F-4D97-AF65-F5344CB8AC3E}">
        <p14:creationId xmlns:p14="http://schemas.microsoft.com/office/powerpoint/2010/main" val="2194331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Milestone</a:t>
            </a:r>
            <a:endParaRPr lang="en-US" sz="7200" b="1" dirty="0"/>
          </a:p>
        </p:txBody>
      </p:sp>
      <p:sp>
        <p:nvSpPr>
          <p:cNvPr id="3" name="Content Placeholder 2"/>
          <p:cNvSpPr>
            <a:spLocks noGrp="1"/>
          </p:cNvSpPr>
          <p:nvPr>
            <p:ph idx="1"/>
          </p:nvPr>
        </p:nvSpPr>
        <p:spPr>
          <a:xfrm>
            <a:off x="323272" y="2011679"/>
            <a:ext cx="11610109" cy="4712394"/>
          </a:xfrm>
        </p:spPr>
        <p:txBody>
          <a:bodyPr>
            <a:normAutofit fontScale="92500" lnSpcReduction="10000"/>
          </a:bodyPr>
          <a:lstStyle/>
          <a:p>
            <a:r>
              <a:rPr lang="en-US" b="1" dirty="0" smtClean="0"/>
              <a:t>Payments are contingent on deliverables/progress made on the project</a:t>
            </a:r>
          </a:p>
          <a:p>
            <a:r>
              <a:rPr lang="en-US" b="1" dirty="0" smtClean="0"/>
              <a:t>Usually set amounts for different deliverables, but can also be “reduced as billed” which means the payments might be unclear or billed at a rate</a:t>
            </a:r>
          </a:p>
          <a:p>
            <a:pPr lvl="1"/>
            <a:r>
              <a:rPr lang="en-US" sz="2200" b="1" dirty="0" smtClean="0"/>
              <a:t>(i.e. $4,000 is allocated for sampling, but only 3 samples at $250 each need to be billed)</a:t>
            </a:r>
          </a:p>
          <a:p>
            <a:r>
              <a:rPr lang="en-US" b="1" dirty="0" smtClean="0"/>
              <a:t>These are not automatically generated</a:t>
            </a:r>
          </a:p>
          <a:p>
            <a:pPr lvl="1"/>
            <a:r>
              <a:rPr lang="en-US" sz="2200" b="1" dirty="0" smtClean="0"/>
              <a:t>Department needs to notify GCA when deliverables can be invoiced for</a:t>
            </a:r>
            <a:endParaRPr lang="en-US" sz="2200" b="1" dirty="0"/>
          </a:p>
          <a:p>
            <a:r>
              <a:rPr lang="en-US" b="1" dirty="0" smtClean="0"/>
              <a:t>GCA does run a report of unbilled milestones to follow-up on each month</a:t>
            </a:r>
          </a:p>
          <a:p>
            <a:pPr lvl="1"/>
            <a:r>
              <a:rPr lang="en-US" sz="2200" b="1" dirty="0" smtClean="0"/>
              <a:t>Analysis is performed and communication is sent to the department if necessary</a:t>
            </a:r>
          </a:p>
          <a:p>
            <a:pPr lvl="1"/>
            <a:r>
              <a:rPr lang="en-US" sz="2200" b="1" i="1" dirty="0" smtClean="0"/>
              <a:t>Question for campus:</a:t>
            </a:r>
            <a:r>
              <a:rPr lang="en-US" sz="2200" b="1" dirty="0" smtClean="0"/>
              <a:t> Is this helpful?</a:t>
            </a:r>
          </a:p>
          <a:p>
            <a:r>
              <a:rPr lang="en-US" b="1" dirty="0" smtClean="0"/>
              <a:t>Invoices </a:t>
            </a:r>
            <a:r>
              <a:rPr lang="en-US" b="1" dirty="0"/>
              <a:t>are either </a:t>
            </a:r>
            <a:r>
              <a:rPr lang="en-US" b="1" dirty="0" smtClean="0"/>
              <a:t>emailed</a:t>
            </a:r>
            <a:r>
              <a:rPr lang="en-US" b="1" dirty="0"/>
              <a:t>, mailed, or internal (receivable only, if the sponsor does not require an </a:t>
            </a:r>
            <a:r>
              <a:rPr lang="en-US" b="1" dirty="0" smtClean="0"/>
              <a:t>invoice from GCA or after we receive a cash payment)</a:t>
            </a:r>
          </a:p>
          <a:p>
            <a:r>
              <a:rPr lang="en-US" b="1" dirty="0" smtClean="0"/>
              <a:t>Some may require special handling to submit (sponsor format or online submission) or the department submits on behalf of GCA</a:t>
            </a:r>
            <a:endParaRPr lang="en-US" b="1" dirty="0"/>
          </a:p>
          <a:p>
            <a:endParaRPr lang="en-US" dirty="0"/>
          </a:p>
        </p:txBody>
      </p:sp>
    </p:spTree>
    <p:extLst>
      <p:ext uri="{BB962C8B-B14F-4D97-AF65-F5344CB8AC3E}">
        <p14:creationId xmlns:p14="http://schemas.microsoft.com/office/powerpoint/2010/main" val="240042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Cost reimbursable</a:t>
            </a:r>
            <a:endParaRPr lang="en-US" sz="7200" b="1" dirty="0"/>
          </a:p>
        </p:txBody>
      </p:sp>
      <p:sp>
        <p:nvSpPr>
          <p:cNvPr id="3" name="Content Placeholder 2"/>
          <p:cNvSpPr>
            <a:spLocks noGrp="1"/>
          </p:cNvSpPr>
          <p:nvPr>
            <p:ph idx="1"/>
          </p:nvPr>
        </p:nvSpPr>
        <p:spPr>
          <a:xfrm>
            <a:off x="295564" y="1882370"/>
            <a:ext cx="11610109" cy="4846321"/>
          </a:xfrm>
        </p:spPr>
        <p:txBody>
          <a:bodyPr>
            <a:normAutofit/>
          </a:bodyPr>
          <a:lstStyle/>
          <a:p>
            <a:r>
              <a:rPr lang="en-US" b="1" dirty="0" smtClean="0"/>
              <a:t>Invoicing based on actual expenditures</a:t>
            </a:r>
          </a:p>
          <a:p>
            <a:pPr lvl="1"/>
            <a:r>
              <a:rPr lang="en-US" b="1" dirty="0" smtClean="0"/>
              <a:t>Must wait for prior month to close</a:t>
            </a:r>
          </a:p>
          <a:p>
            <a:r>
              <a:rPr lang="en-US" b="1" dirty="0" smtClean="0"/>
              <a:t>For straightforward invoicing (no special handling required) invoices are generated automatically 3x a month</a:t>
            </a:r>
          </a:p>
          <a:p>
            <a:pPr lvl="1"/>
            <a:r>
              <a:rPr lang="en-US" b="1" dirty="0" smtClean="0"/>
              <a:t>Starting after the prior month closes and at ~10 day intervals following</a:t>
            </a:r>
          </a:p>
          <a:p>
            <a:pPr lvl="1"/>
            <a:r>
              <a:rPr lang="en-US" b="1" dirty="0" smtClean="0"/>
              <a:t>These are either automatically emailed or mailed to the sponsor</a:t>
            </a:r>
          </a:p>
          <a:p>
            <a:r>
              <a:rPr lang="en-US" b="1" dirty="0" smtClean="0"/>
              <a:t>For budgets with special invoicing requirements, invoices are generated automatically 1x a month (mid-month)</a:t>
            </a:r>
          </a:p>
          <a:p>
            <a:pPr lvl="1"/>
            <a:r>
              <a:rPr lang="en-US" b="1" dirty="0" smtClean="0"/>
              <a:t>These could require a sponsor format invoice, online submission, department backup, or any other special attention prior to submission (or special submission requirements)</a:t>
            </a:r>
            <a:endParaRPr lang="en-US" b="1" dirty="0"/>
          </a:p>
          <a:p>
            <a:r>
              <a:rPr lang="en-US" b="1" dirty="0" smtClean="0"/>
              <a:t>GCA previously had to manually email invoices to personal emails. Last October, we implemented a new process allowing for automatic billing to individuals. This has saved our invoicing team from having to manually submit over 200 invoices a month!</a:t>
            </a:r>
            <a:endParaRPr lang="en-US" b="1" dirty="0"/>
          </a:p>
        </p:txBody>
      </p:sp>
    </p:spTree>
    <p:extLst>
      <p:ext uri="{BB962C8B-B14F-4D97-AF65-F5344CB8AC3E}">
        <p14:creationId xmlns:p14="http://schemas.microsoft.com/office/powerpoint/2010/main" val="2725210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340</TotalTime>
  <Words>2377</Words>
  <Application>Microsoft Office PowerPoint</Application>
  <PresentationFormat>Widescreen</PresentationFormat>
  <Paragraphs>292</Paragraphs>
  <Slides>61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Corbel</vt:lpstr>
      <vt:lpstr>Wingdings</vt:lpstr>
      <vt:lpstr>Banded</vt:lpstr>
      <vt:lpstr>Gca forum</vt:lpstr>
      <vt:lpstr>welcome</vt:lpstr>
      <vt:lpstr>SHORT INTRODUCTION</vt:lpstr>
      <vt:lpstr>AGENDA</vt:lpstr>
      <vt:lpstr>Invoicing at gca</vt:lpstr>
      <vt:lpstr>Overview</vt:lpstr>
      <vt:lpstr>scheduled payment</vt:lpstr>
      <vt:lpstr>Milestone</vt:lpstr>
      <vt:lpstr>Cost reimbursable</vt:lpstr>
      <vt:lpstr>Final invoices</vt:lpstr>
      <vt:lpstr>Additional information</vt:lpstr>
      <vt:lpstr>Understanding Sponsor Requirements </vt:lpstr>
      <vt:lpstr>Tips for Compliance</vt:lpstr>
      <vt:lpstr>PowerPoint Presentation</vt:lpstr>
      <vt:lpstr>#1 set limits on the maximum hourly rate they will pay for the Investigators’ time which is tracked in their system:</vt:lpstr>
      <vt:lpstr>PowerPoint Presentation</vt:lpstr>
      <vt:lpstr>#2 </vt:lpstr>
      <vt:lpstr>PowerPoint Presentation</vt:lpstr>
      <vt:lpstr>PowerPoint Presentation</vt:lpstr>
      <vt:lpstr>PowerPoint Presentation</vt:lpstr>
      <vt:lpstr>#3 Budgeting Restrictions</vt:lpstr>
      <vt:lpstr>PowerPoint Presentation</vt:lpstr>
      <vt:lpstr>Invoicing due to rebudgeting restrictions</vt:lpstr>
      <vt:lpstr>#4 Awards issued in Foreign Currency</vt:lpstr>
      <vt:lpstr>Yes, we have no U.S. dollars</vt:lpstr>
      <vt:lpstr>How Are these awards set up?</vt:lpstr>
      <vt:lpstr>OSP estimates the dollar amount for the eGC1 at the time of award</vt:lpstr>
      <vt:lpstr>The estimated amount stays on the eGC1 and subsequent FA</vt:lpstr>
      <vt:lpstr>OSP and GCA include notes on the Funding Action Notification</vt:lpstr>
      <vt:lpstr>Actual Funds</vt:lpstr>
      <vt:lpstr>Best practices</vt:lpstr>
      <vt:lpstr>Post award</vt:lpstr>
      <vt:lpstr> </vt:lpstr>
      <vt:lpstr>Deficit Transfers vs.  Expense Transfers</vt:lpstr>
      <vt:lpstr>When to submit a deficit transfer</vt:lpstr>
      <vt:lpstr>Where can the deficit go?</vt:lpstr>
      <vt:lpstr>How to submit a deficit transfer</vt:lpstr>
      <vt:lpstr>When to submit an expense transfer</vt:lpstr>
      <vt:lpstr>GIM 15:  Transfer of Expenditures Between Budgets</vt:lpstr>
      <vt:lpstr>How to submit an expense transfer</vt:lpstr>
      <vt:lpstr>Compliance Risks</vt:lpstr>
      <vt:lpstr>Light Reading/Learning</vt:lpstr>
      <vt:lpstr>CLOSING PROCESS REFRESHER</vt:lpstr>
      <vt:lpstr>FINAL ACTION DATE</vt:lpstr>
      <vt:lpstr>FINAL ACTION DATE</vt:lpstr>
      <vt:lpstr>LATE POSTING CHARGES</vt:lpstr>
      <vt:lpstr>LATE POSTING CHARGES</vt:lpstr>
      <vt:lpstr>BUDGET TO STATUS 4</vt:lpstr>
      <vt:lpstr>BUDGET TO STATUS 4</vt:lpstr>
      <vt:lpstr>GrantTracker Email Contacts</vt:lpstr>
      <vt:lpstr>Why should you set up campus contacts?</vt:lpstr>
      <vt:lpstr>Where to find existing contact information</vt:lpstr>
      <vt:lpstr>Also here:</vt:lpstr>
      <vt:lpstr>Campus Contacts Email Maintenance Page</vt:lpstr>
      <vt:lpstr>PowerPoint Presentation</vt:lpstr>
      <vt:lpstr>TRAINING GRANT SEASON</vt:lpstr>
      <vt:lpstr>RESPOND TO GCA REQUESTS</vt:lpstr>
      <vt:lpstr>DEPARTMENT RECONCILIATION</vt:lpstr>
      <vt:lpstr>DEPARTMENT RECONCILIATION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31</cp:revision>
  <dcterms:created xsi:type="dcterms:W3CDTF">2019-08-08T15:03:23Z</dcterms:created>
  <dcterms:modified xsi:type="dcterms:W3CDTF">2019-08-13T16:01:32Z</dcterms:modified>
</cp:coreProperties>
</file>