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2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9" name="Google Shape;19;p2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8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washington.edu/research/announcements/for-the-record-october-12-2021-a-new-tutorial-updated-guidance/?mkt_tok=MTMxLUFRTy0yMjUAAAGEKg3cbtaqfAiOxmOjQgLq-TbFFHQfr13VzMxJJIPzVvMAxWX3ixKkddJ8XstOPPPLQDD0Qf-ycccE9WLMiBz43cPY4ZsQQNpJ_vM-40I5muc9aQ#a2" TargetMode="External"/><Relationship Id="rId5" Type="http://schemas.openxmlformats.org/officeDocument/2006/relationships/hyperlink" Target="https://www.washington.edu/research/forms-and-templates/template-exempt/?mkt_tok=MTMxLUFRTy0yMjUAAAGEKg3cbkTobAY2Qea0YMGRRKH-BCT8GoU-7fFjDnoGXjmgNlEFXqMAhvtjOblFys6ik8z-Hggfo-dPO6i-XxD2ildMvwb5G2bD1f7aD5Ac2dUqcQ" TargetMode="External"/><Relationship Id="rId6" Type="http://schemas.openxmlformats.org/officeDocument/2006/relationships/hyperlink" Target="https://www.washington.edu/research/forms-and-templates/example-exempt/?mkt_tok=MTMxLUFRTy0yMjUAAAGEKg3cbg5layw1jmSdrg_-6Wa1ikkx43xKXks-f9COtrtpb0qE2HBbYSPrTo6Mi7JjMj82zDgR1uDJc08qEwlUTgTdzn6H-Ga0OT6rpxKegBgZjA" TargetMode="External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discover.uw.edu/MTMxLUFRTy0yMjUAAAGEKg3cbiwC5bdOp2ZiyZqfDI3oJgQUNblDcwKcinHkpe4QYI-VPn2z-IojUNdWZg4AXpHqJc0=" TargetMode="External"/><Relationship Id="rId5" Type="http://schemas.openxmlformats.org/officeDocument/2006/relationships/hyperlink" Target="http://discover.uw.edu/MTMxLUFRTy0yMjUAAAGEKg3cbg8gWUydHTZY8ta7oBIL_ElmRzd9x1AmIvhcdnjUjGeTSfJGaMXfI8pIqcc81sEOP2k=" TargetMode="External"/><Relationship Id="rId6" Type="http://schemas.openxmlformats.org/officeDocument/2006/relationships/hyperlink" Target="http://discover.uw.edu/MTMxLUFRTy0yMjUAAAGEKg3cbi7qieyW82s67Hsy4O2-G9UPcqLll-tcD7Vv1J-dpwfXne4C573JLiZ3_XvXeUuSlVc=" TargetMode="External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discover.uw.edu/MTMxLUFRTy0yMjUAAAGEKg3cbuIwrHkNkeISkwzhCbVpDJ9X-p_OxfabsnzV0tjTUGIr1D3nKmvHBU1nYS-29WrNC7w=" TargetMode="External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1049858" y="508677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DE5F3"/>
              </a:buClr>
              <a:buSzPts val="3600"/>
              <a:buFont typeface="Calibri"/>
              <a:buNone/>
            </a:pPr>
            <a:r>
              <a:rPr lang="en-US">
                <a:solidFill>
                  <a:srgbClr val="EDE5F3"/>
                </a:solidFill>
              </a:rPr>
              <a:t>Highlights from the May 3</a:t>
            </a:r>
            <a:r>
              <a:rPr baseline="30000" lang="en-US">
                <a:solidFill>
                  <a:srgbClr val="EDE5F3"/>
                </a:solidFill>
              </a:rPr>
              <a:t>rd</a:t>
            </a:r>
            <a:r>
              <a:rPr lang="en-US">
                <a:solidFill>
                  <a:srgbClr val="EDE5F3"/>
                </a:solidFill>
              </a:rPr>
              <a:t> issue</a:t>
            </a:r>
            <a:endParaRPr/>
          </a:p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1215851" y="6015485"/>
            <a:ext cx="7257534" cy="351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Maria Savage, Associate Director, Human Subjects Division</a:t>
            </a: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00" y="932450"/>
            <a:ext cx="8839200" cy="294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3840" y="5439028"/>
            <a:ext cx="1264444" cy="141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>
            <p:ph type="title"/>
          </p:nvPr>
        </p:nvSpPr>
        <p:spPr>
          <a:xfrm>
            <a:off x="246459" y="2743164"/>
            <a:ext cx="2400300" cy="13716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Calibri"/>
              <a:buNone/>
            </a:pPr>
            <a:r>
              <a:rPr lang="en-US" sz="2250"/>
              <a:t>New Consent Template for Exempt Research</a:t>
            </a:r>
            <a:endParaRPr/>
          </a:p>
        </p:txBody>
      </p:sp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494962" y="800100"/>
            <a:ext cx="4757788" cy="5253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As part of HSD’s ongoing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Consent Revision Project</a:t>
            </a:r>
            <a:r>
              <a:rPr lang="en-US"/>
              <a:t>, we have published a new consent template: </a:t>
            </a:r>
            <a:r>
              <a:rPr b="1" lang="en-US" u="sng">
                <a:solidFill>
                  <a:schemeClr val="hlink"/>
                </a:solidFill>
                <a:hlinkClick r:id="rId5"/>
              </a:rPr>
              <a:t>TEMPLATE Consent, Exempt Research</a:t>
            </a:r>
            <a:r>
              <a:rPr lang="en-US"/>
              <a:t>. It is important to know that: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• HSD does </a:t>
            </a:r>
            <a:r>
              <a:rPr lang="en-US" u="sng"/>
              <a:t>not</a:t>
            </a:r>
            <a:r>
              <a:rPr lang="en-US"/>
              <a:t> review or approve consent materials for exempt research and consent materials should not be uploaded to Zipline for these studies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• Researchers are responsible for providing subjects with particular information prior to their agreement to participate in the study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This optional and highly editable template is intended to assist researchers with providing this information. HSD has also posted examples of what a consent form for exemptions might look like depending on the study design (</a:t>
            </a:r>
            <a:r>
              <a:rPr b="1" lang="en-US" u="sng">
                <a:solidFill>
                  <a:schemeClr val="hlink"/>
                </a:solidFill>
                <a:hlinkClick r:id="rId6"/>
              </a:rPr>
              <a:t>EXAMPLE Consent, Exempt Research</a:t>
            </a:r>
            <a:r>
              <a:rPr lang="en-US"/>
              <a:t>).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54783" y="2399687"/>
            <a:ext cx="21645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Highlights from the May 3</a:t>
            </a:r>
            <a:r>
              <a:rPr b="0" baseline="30000" i="1" lang="en-US" sz="1050" u="none" cap="none" strike="noStrike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1" lang="en-US" sz="1050" u="none" cap="none" strike="noStrike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 issue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950" y="1404000"/>
            <a:ext cx="2724250" cy="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352" y="5163947"/>
            <a:ext cx="1264444" cy="141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>
            <p:ph type="title"/>
          </p:nvPr>
        </p:nvSpPr>
        <p:spPr>
          <a:xfrm>
            <a:off x="161073" y="2399688"/>
            <a:ext cx="2432447" cy="13716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Calibri"/>
              <a:buNone/>
            </a:pPr>
            <a:r>
              <a:rPr lang="en-US" sz="2250"/>
              <a:t>Updated Guidance for Exempt Research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3561090" y="984567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3D3D3D"/>
                </a:solidFill>
              </a:rPr>
              <a:t>As part of </a:t>
            </a:r>
            <a:r>
              <a:rPr lang="en-US" u="sng">
                <a:solidFill>
                  <a:srgbClr val="3D3D3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another ongoing project</a:t>
            </a:r>
            <a:r>
              <a:rPr lang="en-US">
                <a:solidFill>
                  <a:srgbClr val="3D3D3D"/>
                </a:solidFill>
              </a:rPr>
              <a:t>, HSD is turning Word-based guidance documents into webpages and consolidating them into a single </a:t>
            </a:r>
            <a:r>
              <a:rPr lang="en-US" u="sng">
                <a:solidFill>
                  <a:srgbClr val="3D3D3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Guidance section</a:t>
            </a:r>
            <a:r>
              <a:rPr lang="en-US">
                <a:solidFill>
                  <a:srgbClr val="3D3D3D"/>
                </a:solidFill>
              </a:rPr>
              <a:t> on our website.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3D3D3D"/>
                </a:solidFill>
              </a:rPr>
              <a:t>We have now also transformed the </a:t>
            </a:r>
            <a:r>
              <a:rPr b="1" lang="en-US" u="sng">
                <a:solidFill>
                  <a:srgbClr val="3D3D3D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GUIDANCE Exempt Research</a:t>
            </a:r>
            <a:r>
              <a:rPr lang="en-US">
                <a:solidFill>
                  <a:srgbClr val="3D3D3D"/>
                </a:solidFill>
              </a:rPr>
              <a:t> from a Word document into a webpage.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3D3D3D"/>
                </a:solidFill>
              </a:rPr>
              <a:t>As part of that revision, information about what would exclude a study from being exempt and the details about each exempt category were relocated from the retiring </a:t>
            </a:r>
            <a:r>
              <a:rPr b="1" lang="en-US">
                <a:solidFill>
                  <a:srgbClr val="3D3D3D"/>
                </a:solidFill>
              </a:rPr>
              <a:t>WORKSHEET Exempt Determinations</a:t>
            </a:r>
            <a:r>
              <a:rPr lang="en-US">
                <a:solidFill>
                  <a:srgbClr val="3D3D3D"/>
                </a:solidFill>
              </a:rPr>
              <a:t> into the web guidance.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3D3D3D"/>
                </a:solidFill>
              </a:rPr>
              <a:t>This means there is now a single location for all information about exempt research. 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54783" y="2399687"/>
            <a:ext cx="21645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Highlights from the May 3</a:t>
            </a:r>
            <a:r>
              <a:rPr baseline="30000"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 issue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950" y="1404000"/>
            <a:ext cx="2724250" cy="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076" y="5175774"/>
            <a:ext cx="1264444" cy="141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type="title"/>
          </p:nvPr>
        </p:nvSpPr>
        <p:spPr>
          <a:xfrm>
            <a:off x="161073" y="2363865"/>
            <a:ext cx="2432447" cy="13716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Calibri"/>
              <a:buNone/>
            </a:pPr>
            <a:r>
              <a:rPr lang="en-US" sz="2250"/>
              <a:t>Return to in-person PAVE visits</a:t>
            </a:r>
            <a:endParaRPr/>
          </a:p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3571805" y="1078028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rgbClr val="3D3D3D"/>
                </a:solidFill>
              </a:rPr>
              <a:t>The Human Subjects Division’s Post-approval Verification and Education (PAVE) program is now offering researchers the option to have their PAVE visit conducted in-person or remotely.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rgbClr val="3D3D3D"/>
                </a:solidFill>
              </a:rPr>
              <a:t>Your preference will be solicited during the scheduling process. For in-person visits, we will abide by any COVID-related restrictions your location requires (e.g., masking in clinical care areas of UW Medicine).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>
                <a:solidFill>
                  <a:srgbClr val="3D3D3D"/>
                </a:solidFill>
              </a:rPr>
              <a:t>Check out our </a:t>
            </a:r>
            <a:r>
              <a:rPr b="1" lang="en-US" u="sng">
                <a:solidFill>
                  <a:srgbClr val="3D3D3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PAVE FAQ</a:t>
            </a:r>
            <a:r>
              <a:rPr b="1" lang="en-US">
                <a:solidFill>
                  <a:srgbClr val="3D3D3D"/>
                </a:solidFill>
              </a:rPr>
              <a:t> </a:t>
            </a:r>
            <a:r>
              <a:rPr lang="en-US">
                <a:solidFill>
                  <a:srgbClr val="3D3D3D"/>
                </a:solidFill>
              </a:rPr>
              <a:t>for more information about the program and the differences between in-person and remote visits. </a:t>
            </a:r>
            <a:endParaRPr>
              <a:solidFill>
                <a:srgbClr val="3D3D3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61071" y="2431835"/>
            <a:ext cx="21645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Highlights from the May 3</a:t>
            </a:r>
            <a:r>
              <a:rPr baseline="30000"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i="1" lang="en-US" sz="1050">
                <a:solidFill>
                  <a:srgbClr val="EDE5F3"/>
                </a:solidFill>
                <a:latin typeface="Calibri"/>
                <a:ea typeface="Calibri"/>
                <a:cs typeface="Calibri"/>
                <a:sym typeface="Calibri"/>
              </a:rPr>
              <a:t> issue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950" y="1404000"/>
            <a:ext cx="2724250" cy="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