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8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7.xml"/>
  <Override ContentType="application/vnd.openxmlformats-officedocument.presentationml.slideMaster+xml" PartName="/ppt/slideMasters/slideMaster6.xml"/>
  <Override ContentType="application/vnd.openxmlformats-officedocument.presentationml.slideMaster+xml" PartName="/ppt/slideMasters/slideMaster5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7.xml"/>
  <Override ContentType="application/vnd.openxmlformats-officedocument.theme+xml" PartName="/ppt/theme/theme6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  <Override ContentType="application/vnd.openxmlformats-officedocument.theme+xml" PartName="/ppt/theme/theme8.xml"/>
  <Override ContentType="application/vnd.openxmlformats-officedocument.theme+xml" PartName="/ppt/theme/theme9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700" r:id="rId5"/>
    <p:sldMasterId id="2147483701" r:id="rId6"/>
    <p:sldMasterId id="2147483702" r:id="rId7"/>
    <p:sldMasterId id="2147483703" r:id="rId8"/>
    <p:sldMasterId id="2147483704" r:id="rId9"/>
    <p:sldMasterId id="2147483705" r:id="rId10"/>
    <p:sldMasterId id="2147483706" r:id="rId11"/>
    <p:sldMasterId id="2147483707" r:id="rId12"/>
  </p:sldMasterIdLst>
  <p:notesMasterIdLst>
    <p:notesMasterId r:id="rId13"/>
  </p:notesMasterIdLst>
  <p:sldIdLst>
    <p:sldId id="256" r:id="rId14"/>
    <p:sldId id="257" r:id="rId15"/>
    <p:sldId id="258" r:id="rId16"/>
    <p:sldId id="259" r:id="rId17"/>
    <p:sldId id="260" r:id="rId18"/>
    <p:sldId id="261" r:id="rId19"/>
    <p:sldId id="262" r:id="rId20"/>
    <p:sldId id="263" r:id="rId21"/>
    <p:sldId id="264" r:id="rId22"/>
    <p:sldId id="265" r:id="rId23"/>
    <p:sldId id="266" r:id="rId24"/>
    <p:sldId id="267" r:id="rId25"/>
    <p:sldId id="268" r:id="rId26"/>
    <p:sldId id="269" r:id="rId27"/>
    <p:sldId id="270" r:id="rId28"/>
    <p:sldId id="271" r:id="rId29"/>
    <p:sldId id="272" r:id="rId30"/>
    <p:sldId id="273" r:id="rId31"/>
    <p:sldId id="274" r:id="rId32"/>
    <p:sldId id="275" r:id="rId33"/>
    <p:sldId id="276" r:id="rId34"/>
    <p:sldId id="277" r:id="rId35"/>
    <p:sldId id="278" r:id="rId36"/>
    <p:sldId id="279" r:id="rId37"/>
    <p:sldId id="280" r:id="rId38"/>
    <p:sldId id="281" r:id="rId39"/>
    <p:sldId id="282" r:id="rId40"/>
    <p:sldId id="283" r:id="rId41"/>
    <p:sldId id="284" r:id="rId42"/>
    <p:sldId id="285" r:id="rId43"/>
    <p:sldId id="286" r:id="rId44"/>
    <p:sldId id="287" r:id="rId45"/>
    <p:sldId id="288" r:id="rId46"/>
    <p:sldId id="289" r:id="rId47"/>
    <p:sldId id="290" r:id="rId48"/>
    <p:sldId id="291" r:id="rId49"/>
    <p:sldId id="292" r:id="rId50"/>
    <p:sldId id="293" r:id="rId51"/>
  </p:sldIdLst>
  <p:sldSz cy="6858000" cx="9144000"/>
  <p:notesSz cx="6858000" cy="9144000"/>
  <p:embeddedFontLst>
    <p:embeddedFont>
      <p:font typeface="Roboto"/>
      <p:regular r:id="rId52"/>
      <p:bold r:id="rId53"/>
      <p:italic r:id="rId54"/>
      <p:boldItalic r:id="rId55"/>
    </p:embeddedFont>
    <p:embeddedFont>
      <p:font typeface="Encode Sans"/>
      <p:regular r:id="rId56"/>
      <p:bold r:id="rId57"/>
    </p:embeddedFont>
    <p:embeddedFont>
      <p:font typeface="Encode Sans Black"/>
      <p:bold r:id="rId58"/>
    </p:embeddedFont>
    <p:embeddedFont>
      <p:font typeface="Open Sans Light"/>
      <p:regular r:id="rId59"/>
      <p:bold r:id="rId60"/>
      <p:italic r:id="rId61"/>
      <p:boldItalic r:id="rId62"/>
    </p:embeddedFont>
    <p:embeddedFont>
      <p:font typeface="Open Sans"/>
      <p:regular r:id="rId63"/>
      <p:bold r:id="rId64"/>
      <p:italic r:id="rId65"/>
      <p:boldItalic r:id="rId6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E6534E7F-8EE1-402B-A68D-AA362A2DBCE2}">
  <a:tblStyle styleId="{E6534E7F-8EE1-402B-A68D-AA362A2DBCE2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fill>
          <a:solidFill>
            <a:srgbClr val="CFD7E7"/>
          </a:solidFill>
        </a:fill>
      </a:tcStyle>
    </a:band1H>
    <a:band2H>
      <a:tcTxStyle/>
    </a:band2H>
    <a:band1V>
      <a:tcTxStyle/>
      <a:tcStyle>
        <a:fill>
          <a:solidFill>
            <a:srgbClr val="CFD7E7"/>
          </a:solidFill>
        </a:fill>
      </a:tcStyle>
    </a:band1V>
    <a:band2V>
      <a:tcTxStyle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  <a:tblStyle styleId="{7AAA2DF5-4A09-4AF8-9584-FC1D4D2CCC73}" styleName="Table_1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27.xml"/><Relationship Id="rId42" Type="http://schemas.openxmlformats.org/officeDocument/2006/relationships/slide" Target="slides/slide29.xml"/><Relationship Id="rId41" Type="http://schemas.openxmlformats.org/officeDocument/2006/relationships/slide" Target="slides/slide28.xml"/><Relationship Id="rId44" Type="http://schemas.openxmlformats.org/officeDocument/2006/relationships/slide" Target="slides/slide31.xml"/><Relationship Id="rId43" Type="http://schemas.openxmlformats.org/officeDocument/2006/relationships/slide" Target="slides/slide30.xml"/><Relationship Id="rId46" Type="http://schemas.openxmlformats.org/officeDocument/2006/relationships/slide" Target="slides/slide33.xml"/><Relationship Id="rId45" Type="http://schemas.openxmlformats.org/officeDocument/2006/relationships/slide" Target="slides/slide32.xml"/><Relationship Id="rId1" Type="http://schemas.openxmlformats.org/officeDocument/2006/relationships/theme" Target="theme/theme5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Master" Target="slideMasters/slideMaster5.xml"/><Relationship Id="rId48" Type="http://schemas.openxmlformats.org/officeDocument/2006/relationships/slide" Target="slides/slide35.xml"/><Relationship Id="rId47" Type="http://schemas.openxmlformats.org/officeDocument/2006/relationships/slide" Target="slides/slide34.xml"/><Relationship Id="rId49" Type="http://schemas.openxmlformats.org/officeDocument/2006/relationships/slide" Target="slides/slide36.xml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7" Type="http://schemas.openxmlformats.org/officeDocument/2006/relationships/slideMaster" Target="slideMasters/slideMaster3.xml"/><Relationship Id="rId8" Type="http://schemas.openxmlformats.org/officeDocument/2006/relationships/slideMaster" Target="slideMasters/slideMaster4.xml"/><Relationship Id="rId31" Type="http://schemas.openxmlformats.org/officeDocument/2006/relationships/slide" Target="slides/slide18.xml"/><Relationship Id="rId30" Type="http://schemas.openxmlformats.org/officeDocument/2006/relationships/slide" Target="slides/slide17.xml"/><Relationship Id="rId33" Type="http://schemas.openxmlformats.org/officeDocument/2006/relationships/slide" Target="slides/slide20.xml"/><Relationship Id="rId32" Type="http://schemas.openxmlformats.org/officeDocument/2006/relationships/slide" Target="slides/slide19.xml"/><Relationship Id="rId35" Type="http://schemas.openxmlformats.org/officeDocument/2006/relationships/slide" Target="slides/slide22.xml"/><Relationship Id="rId34" Type="http://schemas.openxmlformats.org/officeDocument/2006/relationships/slide" Target="slides/slide21.xml"/><Relationship Id="rId37" Type="http://schemas.openxmlformats.org/officeDocument/2006/relationships/slide" Target="slides/slide24.xml"/><Relationship Id="rId36" Type="http://schemas.openxmlformats.org/officeDocument/2006/relationships/slide" Target="slides/slide23.xml"/><Relationship Id="rId39" Type="http://schemas.openxmlformats.org/officeDocument/2006/relationships/slide" Target="slides/slide26.xml"/><Relationship Id="rId38" Type="http://schemas.openxmlformats.org/officeDocument/2006/relationships/slide" Target="slides/slide25.xml"/><Relationship Id="rId62" Type="http://schemas.openxmlformats.org/officeDocument/2006/relationships/font" Target="fonts/OpenSansLight-boldItalic.fntdata"/><Relationship Id="rId61" Type="http://schemas.openxmlformats.org/officeDocument/2006/relationships/font" Target="fonts/OpenSansLight-italic.fntdata"/><Relationship Id="rId20" Type="http://schemas.openxmlformats.org/officeDocument/2006/relationships/slide" Target="slides/slide7.xml"/><Relationship Id="rId64" Type="http://schemas.openxmlformats.org/officeDocument/2006/relationships/font" Target="fonts/OpenSans-bold.fntdata"/><Relationship Id="rId63" Type="http://schemas.openxmlformats.org/officeDocument/2006/relationships/font" Target="fonts/OpenSans-regular.fntdata"/><Relationship Id="rId22" Type="http://schemas.openxmlformats.org/officeDocument/2006/relationships/slide" Target="slides/slide9.xml"/><Relationship Id="rId66" Type="http://schemas.openxmlformats.org/officeDocument/2006/relationships/font" Target="fonts/OpenSans-boldItalic.fntdata"/><Relationship Id="rId21" Type="http://schemas.openxmlformats.org/officeDocument/2006/relationships/slide" Target="slides/slide8.xml"/><Relationship Id="rId65" Type="http://schemas.openxmlformats.org/officeDocument/2006/relationships/font" Target="fonts/OpenSans-italic.fntdata"/><Relationship Id="rId24" Type="http://schemas.openxmlformats.org/officeDocument/2006/relationships/slide" Target="slides/slide11.xml"/><Relationship Id="rId23" Type="http://schemas.openxmlformats.org/officeDocument/2006/relationships/slide" Target="slides/slide10.xml"/><Relationship Id="rId60" Type="http://schemas.openxmlformats.org/officeDocument/2006/relationships/font" Target="fonts/OpenSansLight-bold.fntdata"/><Relationship Id="rId26" Type="http://schemas.openxmlformats.org/officeDocument/2006/relationships/slide" Target="slides/slide13.xml"/><Relationship Id="rId25" Type="http://schemas.openxmlformats.org/officeDocument/2006/relationships/slide" Target="slides/slide12.xml"/><Relationship Id="rId28" Type="http://schemas.openxmlformats.org/officeDocument/2006/relationships/slide" Target="slides/slide15.xml"/><Relationship Id="rId27" Type="http://schemas.openxmlformats.org/officeDocument/2006/relationships/slide" Target="slides/slide14.xml"/><Relationship Id="rId29" Type="http://schemas.openxmlformats.org/officeDocument/2006/relationships/slide" Target="slides/slide16.xml"/><Relationship Id="rId51" Type="http://schemas.openxmlformats.org/officeDocument/2006/relationships/slide" Target="slides/slide38.xml"/><Relationship Id="rId50" Type="http://schemas.openxmlformats.org/officeDocument/2006/relationships/slide" Target="slides/slide37.xml"/><Relationship Id="rId53" Type="http://schemas.openxmlformats.org/officeDocument/2006/relationships/font" Target="fonts/Roboto-bold.fntdata"/><Relationship Id="rId52" Type="http://schemas.openxmlformats.org/officeDocument/2006/relationships/font" Target="fonts/Roboto-regular.fntdata"/><Relationship Id="rId11" Type="http://schemas.openxmlformats.org/officeDocument/2006/relationships/slideMaster" Target="slideMasters/slideMaster7.xml"/><Relationship Id="rId55" Type="http://schemas.openxmlformats.org/officeDocument/2006/relationships/font" Target="fonts/Roboto-boldItalic.fntdata"/><Relationship Id="rId10" Type="http://schemas.openxmlformats.org/officeDocument/2006/relationships/slideMaster" Target="slideMasters/slideMaster6.xml"/><Relationship Id="rId54" Type="http://schemas.openxmlformats.org/officeDocument/2006/relationships/font" Target="fonts/Roboto-italic.fntdata"/><Relationship Id="rId13" Type="http://schemas.openxmlformats.org/officeDocument/2006/relationships/notesMaster" Target="notesMasters/notesMaster1.xml"/><Relationship Id="rId57" Type="http://schemas.openxmlformats.org/officeDocument/2006/relationships/font" Target="fonts/EncodeSans-bold.fntdata"/><Relationship Id="rId12" Type="http://schemas.openxmlformats.org/officeDocument/2006/relationships/slideMaster" Target="slideMasters/slideMaster8.xml"/><Relationship Id="rId56" Type="http://schemas.openxmlformats.org/officeDocument/2006/relationships/font" Target="fonts/EncodeSans-regular.fntdata"/><Relationship Id="rId15" Type="http://schemas.openxmlformats.org/officeDocument/2006/relationships/slide" Target="slides/slide2.xml"/><Relationship Id="rId59" Type="http://schemas.openxmlformats.org/officeDocument/2006/relationships/font" Target="fonts/OpenSansLight-regular.fntdata"/><Relationship Id="rId14" Type="http://schemas.openxmlformats.org/officeDocument/2006/relationships/slide" Target="slides/slide1.xml"/><Relationship Id="rId58" Type="http://schemas.openxmlformats.org/officeDocument/2006/relationships/font" Target="fonts/EncodeSansBlack-bold.fntdata"/><Relationship Id="rId17" Type="http://schemas.openxmlformats.org/officeDocument/2006/relationships/slide" Target="slides/slide4.xml"/><Relationship Id="rId16" Type="http://schemas.openxmlformats.org/officeDocument/2006/relationships/slide" Target="slides/slide3.xml"/><Relationship Id="rId19" Type="http://schemas.openxmlformats.org/officeDocument/2006/relationships/slide" Target="slides/slide6.xml"/><Relationship Id="rId18" Type="http://schemas.openxmlformats.org/officeDocument/2006/relationships/slide" Target="slides/slide5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13208cef87f_0_80:notes"/>
          <p:cNvSpPr/>
          <p:nvPr>
            <p:ph idx="2" type="sldImg"/>
          </p:nvPr>
        </p:nvSpPr>
        <p:spPr>
          <a:xfrm>
            <a:off x="1403450" y="1143000"/>
            <a:ext cx="4051200" cy="3085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9" name="Google Shape;289;g13208cef87f_0_80:notes"/>
          <p:cNvSpPr txBox="1"/>
          <p:nvPr>
            <p:ph idx="1" type="body"/>
          </p:nvPr>
        </p:nvSpPr>
        <p:spPr>
          <a:xfrm>
            <a:off x="685643" y="4400472"/>
            <a:ext cx="54867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4825" lIns="89625" spcFirstLastPara="1" rIns="89625" wrap="square" tIns="448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0" name="Google Shape;290;g13208cef87f_0_80:notes"/>
          <p:cNvSpPr txBox="1"/>
          <p:nvPr>
            <p:ph idx="12" type="sldNum"/>
          </p:nvPr>
        </p:nvSpPr>
        <p:spPr>
          <a:xfrm>
            <a:off x="3885313" y="8685554"/>
            <a:ext cx="29712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4825" lIns="89625" spcFirstLastPara="1" rIns="89625" wrap="square" tIns="4482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g1324b9b344a_0_2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5" name="Google Shape;345;g1324b9b344a_0_26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g1324b9b344a_0_2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0" name="Google Shape;350;g1324b9b344a_0_27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g1324b9b344a_0_2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6" name="Google Shape;356;g1324b9b344a_0_27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1324b9b344a_0_2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2" name="Google Shape;362;g1324b9b344a_0_28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1324b9b344a_0_2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8" name="Google Shape;368;g1324b9b344a_0_28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g1324b9b344a_1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5" name="Google Shape;375;g1324b9b344a_1_4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g1324b9b344a_1_5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1" name="Google Shape;381;g1324b9b344a_1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will be final reminder of the deadline for submitting to OSP. SNAP-eligible RPPRs, which do not need to be submitted via OSP, are not affected by the change to the budget forms.</a:t>
            </a:r>
            <a:endParaRPr/>
          </a:p>
        </p:txBody>
      </p:sp>
      <p:sp>
        <p:nvSpPr>
          <p:cNvPr id="382" name="Google Shape;382;g1324b9b344a_1_5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1324b9b344a_1_6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1324b9b344a_1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Look and feel is being updated consistent with other recently updated eRA Commons modules such as prior approval.</a:t>
            </a:r>
            <a:endParaRPr/>
          </a:p>
        </p:txBody>
      </p:sp>
      <p:sp>
        <p:nvSpPr>
          <p:cNvPr id="389" name="Google Shape;389;g1324b9b344a_1_6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1324b9b344a_1_6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" name="Google Shape;395;g1324b9b344a_1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The content revisions to the RPPR Instruction Guide include updates related to many of the notices listed. We have a lot of links here, these are mostly topics that have been covered recently so not revisiting in detail now.</a:t>
            </a:r>
            <a:endParaRPr sz="1100"/>
          </a:p>
        </p:txBody>
      </p:sp>
      <p:sp>
        <p:nvSpPr>
          <p:cNvPr id="396" name="Google Shape;396;g1324b9b344a_1_6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g1324b9b344a_1_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2" name="Google Shape;402;g1324b9b344a_1_7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132cae82210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95" name="Google Shape;295;g132cae82210_0_3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g1324b9b344a_0_61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Amanda</a:t>
            </a:r>
            <a:endParaRPr/>
          </a:p>
        </p:txBody>
      </p:sp>
      <p:sp>
        <p:nvSpPr>
          <p:cNvPr id="407" name="Google Shape;407;g1324b9b344a_0_61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g1324b9b344a_0_61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Amanda - One thing we know has been of great interest to you is the use of SAGE Budget when Workday goes live.</a:t>
            </a:r>
            <a:endParaRPr/>
          </a:p>
        </p:txBody>
      </p:sp>
      <p:sp>
        <p:nvSpPr>
          <p:cNvPr id="414" name="Google Shape;414;g1324b9b344a_0_618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g1324b9b344a_0_62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sz="1050">
                <a:solidFill>
                  <a:srgbClr val="3C4043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Amanda </a:t>
            </a:r>
            <a:endParaRPr/>
          </a:p>
        </p:txBody>
      </p:sp>
      <p:sp>
        <p:nvSpPr>
          <p:cNvPr id="420" name="Google Shape;420;g1324b9b344a_0_62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g1324b9b344a_0_62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Juan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This slide highlights all the different ways that we can receive a budget in current state. Quick call of each one. </a:t>
            </a:r>
            <a:endParaRPr/>
          </a:p>
        </p:txBody>
      </p:sp>
      <p:sp>
        <p:nvSpPr>
          <p:cNvPr id="426" name="Google Shape;426;g1324b9b344a_0_628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g1324b9b344a_0_65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Juan</a:t>
            </a:r>
            <a:endParaRPr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Having so many different ways we can receive a budget comes with pain points that we’ve had to live with in current state. For Reviewers: Do award totals match the budget? Is F&amp;A calculated correctly? Many times we can’t even tell because the budget doesn’t go into enough detail for us to duplicate calculation. </a:t>
            </a:r>
            <a:endParaRPr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Campus entry - OSP entry into comments - GCA verification of comments and then entry into Financial system</a:t>
            </a:r>
            <a:endParaRPr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Post award setup - Even more ways that we currently make updates to budgets. </a:t>
            </a:r>
            <a:endParaRPr/>
          </a:p>
        </p:txBody>
      </p:sp>
      <p:sp>
        <p:nvSpPr>
          <p:cNvPr id="450" name="Google Shape;450;g1324b9b344a_0_65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4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g1324b9b344a_0_65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Juan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Focus on the mechanics of how it will flow and how this is streamlining the work. </a:t>
            </a:r>
            <a:endParaRPr/>
          </a:p>
        </p:txBody>
      </p:sp>
      <p:sp>
        <p:nvSpPr>
          <p:cNvPr id="456" name="Google Shape;456;g1324b9b344a_0_656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3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g1324b9b344a_0_67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Juan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"/>
              <a:t>Fewer variables in how campus is communicating with OSP and GCA. When central offices have clarity around a process, it should make the review and processing of the award.</a:t>
            </a:r>
            <a:endParaRPr/>
          </a:p>
        </p:txBody>
      </p:sp>
      <p:sp>
        <p:nvSpPr>
          <p:cNvPr id="475" name="Google Shape;475;g1324b9b344a_0_674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9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g1324b9b344a_0_679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1" name="Google Shape;481;g1324b9b344a_0_67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Amanda - Although it won’t be required, there are benefits to using SAGE Budget at the time of proposal and you can start doing so right now.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2" name="Google Shape;482;g1324b9b344a_0_67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7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g1324b9b344a_0_68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Amanda</a:t>
            </a:r>
            <a:endParaRPr/>
          </a:p>
        </p:txBody>
      </p:sp>
      <p:sp>
        <p:nvSpPr>
          <p:cNvPr id="489" name="Google Shape;489;g1324b9b344a_0_686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4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g1324b9b344a_0_69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Amanda</a:t>
            </a:r>
            <a:endParaRPr/>
          </a:p>
        </p:txBody>
      </p:sp>
      <p:sp>
        <p:nvSpPr>
          <p:cNvPr id="496" name="Google Shape;496;g1324b9b344a_0_69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1324b9b344a_0_2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1" name="Google Shape;301;g1324b9b344a_0_23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g1324b9b344a_0_69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03" name="Google Shape;503;g1324b9b344a_0_698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8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g1324b9b344a_0_88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0" name="Google Shape;510;g1324b9b344a_0_888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4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g1324b9b344a_0_89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16" name="Google Shape;516;g1324b9b344a_0_89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7" name="Google Shape;517;g1324b9b344a_0_89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3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g1324b9b344a_0_90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5" name="Google Shape;525;g1324b9b344a_0_90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6" name="Google Shape;526;g1324b9b344a_0_90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2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g1324b9b344a_0_909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34" name="Google Shape;534;g1324b9b344a_0_90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5" name="Google Shape;535;g1324b9b344a_0_90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0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g1324b9b344a_0_916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42" name="Google Shape;542;g1324b9b344a_0_91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3" name="Google Shape;543;g1324b9b344a_0_91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8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g1324b9b344a_0_92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50" name="Google Shape;550;g1324b9b344a_0_92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1" name="Google Shape;551;g1324b9b344a_0_92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6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g1324b9b344a_0_93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58" name="Google Shape;558;g1324b9b344a_0_93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9" name="Google Shape;559;g1324b9b344a_0_93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4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g1324b9b344a_0_937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66" name="Google Shape;566;g1324b9b344a_0_93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7" name="Google Shape;567;g1324b9b344a_0_93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1324b9b344a_0_2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7" name="Google Shape;307;g1324b9b344a_0_23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1324b9b344a_0_2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3" name="Google Shape;313;g1324b9b344a_0_24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1324b9b344a_0_2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1" name="Google Shape;321;g1324b9b344a_0_24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1324b9b344a_0_2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7" name="Google Shape;327;g1324b9b344a_0_25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1324b9b344a_0_2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3" name="Google Shape;333;g1324b9b344a_0_25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1324b9b344a_0_2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9" name="Google Shape;339;g1324b9b344a_0_26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Relationship Id="rId3" Type="http://schemas.openxmlformats.org/officeDocument/2006/relationships/image" Target="../media/image3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.png"/><Relationship Id="rId3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4.png"/><Relationship Id="rId3" Type="http://schemas.openxmlformats.org/officeDocument/2006/relationships/image" Target="../media/image3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4.png"/><Relationship Id="rId3" Type="http://schemas.openxmlformats.org/officeDocument/2006/relationships/image" Target="../media/image3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1.png"/><Relationship Id="rId3" Type="http://schemas.openxmlformats.org/officeDocument/2006/relationships/image" Target="../media/image6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6.png"/><Relationship Id="rId3" Type="http://schemas.openxmlformats.org/officeDocument/2006/relationships/image" Target="../media/image8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6.png"/><Relationship Id="rId3" Type="http://schemas.openxmlformats.org/officeDocument/2006/relationships/image" Target="../media/image8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9.png"/><Relationship Id="rId3" Type="http://schemas.openxmlformats.org/officeDocument/2006/relationships/image" Target="../media/image7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9.png"/><Relationship Id="rId3" Type="http://schemas.openxmlformats.org/officeDocument/2006/relationships/image" Target="../media/image7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8.png"/><Relationship Id="rId3" Type="http://schemas.openxmlformats.org/officeDocument/2006/relationships/image" Target="../media/image9.png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0.png"/><Relationship Id="rId3" Type="http://schemas.openxmlformats.org/officeDocument/2006/relationships/image" Target="../media/image24.png"/><Relationship Id="rId4" Type="http://schemas.openxmlformats.org/officeDocument/2006/relationships/image" Target="../media/image14.png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24.png"/><Relationship Id="rId3" Type="http://schemas.openxmlformats.org/officeDocument/2006/relationships/image" Target="../media/image12.png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3.png"/><Relationship Id="rId3" Type="http://schemas.openxmlformats.org/officeDocument/2006/relationships/image" Target="../media/image1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24.png"/><Relationship Id="rId3" Type="http://schemas.openxmlformats.org/officeDocument/2006/relationships/image" Target="../media/image12.png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7.png"/><Relationship Id="rId3" Type="http://schemas.openxmlformats.org/officeDocument/2006/relationships/image" Target="../media/image12.png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8.png"/><Relationship Id="rId3" Type="http://schemas.openxmlformats.org/officeDocument/2006/relationships/image" Target="../media/image15.png"/><Relationship Id="rId4" Type="http://schemas.openxmlformats.org/officeDocument/2006/relationships/image" Target="../media/image12.png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5.png"/><Relationship Id="rId3" Type="http://schemas.openxmlformats.org/officeDocument/2006/relationships/image" Target="../media/image12.png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5.png"/><Relationship Id="rId3" Type="http://schemas.openxmlformats.org/officeDocument/2006/relationships/image" Target="../media/image12.png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22.png"/><Relationship Id="rId3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22.png"/><Relationship Id="rId3" Type="http://schemas.openxmlformats.org/officeDocument/2006/relationships/image" Target="../media/image20.png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21.png"/><Relationship Id="rId3" Type="http://schemas.openxmlformats.org/officeDocument/2006/relationships/image" Target="../media/image20.png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21.png"/><Relationship Id="rId3" Type="http://schemas.openxmlformats.org/officeDocument/2006/relationships/image" Target="../media/image20.png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26.png"/><Relationship Id="rId3" Type="http://schemas.openxmlformats.org/officeDocument/2006/relationships/image" Target="../media/image25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23.png"/><Relationship Id="rId3" Type="http://schemas.openxmlformats.org/officeDocument/2006/relationships/image" Target="../media/image30.png"/><Relationship Id="rId4" Type="http://schemas.openxmlformats.org/officeDocument/2006/relationships/image" Target="../media/image31.png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30.png"/><Relationship Id="rId3" Type="http://schemas.openxmlformats.org/officeDocument/2006/relationships/image" Target="../media/image31.png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30.png"/><Relationship Id="rId3" Type="http://schemas.openxmlformats.org/officeDocument/2006/relationships/image" Target="../media/image3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992767"/>
            <a:ext cx="8520600" cy="273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474833"/>
            <a:ext cx="8520600" cy="2618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4202967"/>
            <a:ext cx="8520600" cy="173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" name="Google Shape;58;p14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" name="Google Shape;59;p14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5"/>
          <p:cNvSpPr txBox="1"/>
          <p:nvPr>
            <p:ph type="ctrTitle"/>
          </p:nvPr>
        </p:nvSpPr>
        <p:spPr>
          <a:xfrm>
            <a:off x="685800" y="2130425"/>
            <a:ext cx="7772400" cy="14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2" name="Google Shape;62;p15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" name="Google Shape;63;p15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15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" name="Google Shape;65;p15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8" name="Google Shape;68;p16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" name="Google Shape;69;p16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" name="Google Shape;70;p16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" name="Google Shape;71;p16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7"/>
          <p:cNvSpPr txBox="1"/>
          <p:nvPr>
            <p:ph type="title"/>
          </p:nvPr>
        </p:nvSpPr>
        <p:spPr>
          <a:xfrm>
            <a:off x="722313" y="4406900"/>
            <a:ext cx="7772400" cy="13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4" name="Google Shape;74;p17"/>
          <p:cNvSpPr txBox="1"/>
          <p:nvPr>
            <p:ph idx="1" type="body"/>
          </p:nvPr>
        </p:nvSpPr>
        <p:spPr>
          <a:xfrm>
            <a:off x="722313" y="2906713"/>
            <a:ext cx="7772400" cy="15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5" name="Google Shape;75;p17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" name="Google Shape;76;p17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" name="Google Shape;77;p17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0" name="Google Shape;80;p18"/>
          <p:cNvSpPr txBox="1"/>
          <p:nvPr>
            <p:ph idx="1" type="body"/>
          </p:nvPr>
        </p:nvSpPr>
        <p:spPr>
          <a:xfrm>
            <a:off x="457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" name="Google Shape;81;p18"/>
          <p:cNvSpPr txBox="1"/>
          <p:nvPr>
            <p:ph idx="2" type="body"/>
          </p:nvPr>
        </p:nvSpPr>
        <p:spPr>
          <a:xfrm>
            <a:off x="4648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2" name="Google Shape;82;p18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" name="Google Shape;83;p18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" name="Google Shape;84;p18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7" name="Google Shape;87;p19"/>
          <p:cNvSpPr txBox="1"/>
          <p:nvPr>
            <p:ph idx="1" type="body"/>
          </p:nvPr>
        </p:nvSpPr>
        <p:spPr>
          <a:xfrm>
            <a:off x="457200" y="1535113"/>
            <a:ext cx="4040100" cy="639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" name="Google Shape;88;p19"/>
          <p:cNvSpPr txBox="1"/>
          <p:nvPr>
            <p:ph idx="2" type="body"/>
          </p:nvPr>
        </p:nvSpPr>
        <p:spPr>
          <a:xfrm>
            <a:off x="457200" y="2174875"/>
            <a:ext cx="4040100" cy="39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9" name="Google Shape;89;p19"/>
          <p:cNvSpPr txBox="1"/>
          <p:nvPr>
            <p:ph idx="3" type="body"/>
          </p:nvPr>
        </p:nvSpPr>
        <p:spPr>
          <a:xfrm>
            <a:off x="4645025" y="1535113"/>
            <a:ext cx="4041900" cy="639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0" name="Google Shape;90;p19"/>
          <p:cNvSpPr txBox="1"/>
          <p:nvPr>
            <p:ph idx="4" type="body"/>
          </p:nvPr>
        </p:nvSpPr>
        <p:spPr>
          <a:xfrm>
            <a:off x="4645025" y="2174875"/>
            <a:ext cx="4041900" cy="39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1" name="Google Shape;91;p19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2" name="Google Shape;92;p19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3" name="Google Shape;93;p19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96" name="Google Shape;96;p20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7" name="Google Shape;97;p20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8" name="Google Shape;98;p20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1"/>
          <p:cNvSpPr txBox="1"/>
          <p:nvPr>
            <p:ph type="title"/>
          </p:nvPr>
        </p:nvSpPr>
        <p:spPr>
          <a:xfrm>
            <a:off x="457200" y="273050"/>
            <a:ext cx="3008400" cy="1161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01" name="Google Shape;101;p21"/>
          <p:cNvSpPr txBox="1"/>
          <p:nvPr>
            <p:ph idx="1" type="body"/>
          </p:nvPr>
        </p:nvSpPr>
        <p:spPr>
          <a:xfrm>
            <a:off x="3575050" y="273050"/>
            <a:ext cx="5111700" cy="58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2" name="Google Shape;102;p21"/>
          <p:cNvSpPr txBox="1"/>
          <p:nvPr>
            <p:ph idx="2" type="body"/>
          </p:nvPr>
        </p:nvSpPr>
        <p:spPr>
          <a:xfrm>
            <a:off x="457200" y="1435100"/>
            <a:ext cx="3008400" cy="469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3" name="Google Shape;103;p21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4" name="Google Shape;104;p21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5" name="Google Shape;105;p21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867800"/>
            <a:ext cx="8520600" cy="1122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2"/>
          <p:cNvSpPr txBox="1"/>
          <p:nvPr>
            <p:ph type="title"/>
          </p:nvPr>
        </p:nvSpPr>
        <p:spPr>
          <a:xfrm>
            <a:off x="1792288" y="4800600"/>
            <a:ext cx="5486400" cy="566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08" name="Google Shape;108;p22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9" name="Google Shape;109;p22"/>
          <p:cNvSpPr txBox="1"/>
          <p:nvPr>
            <p:ph idx="1" type="body"/>
          </p:nvPr>
        </p:nvSpPr>
        <p:spPr>
          <a:xfrm>
            <a:off x="1792288" y="5367338"/>
            <a:ext cx="5486400" cy="80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0" name="Google Shape;110;p22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1" name="Google Shape;111;p22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2" name="Google Shape;112;p22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5" name="Google Shape;115;p23"/>
          <p:cNvSpPr txBox="1"/>
          <p:nvPr>
            <p:ph idx="1" type="body"/>
          </p:nvPr>
        </p:nvSpPr>
        <p:spPr>
          <a:xfrm rot="5400000">
            <a:off x="2308950" y="-251550"/>
            <a:ext cx="4526100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6" name="Google Shape;116;p23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7" name="Google Shape;117;p23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8" name="Google Shape;118;p23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4"/>
          <p:cNvSpPr txBox="1"/>
          <p:nvPr>
            <p:ph type="title"/>
          </p:nvPr>
        </p:nvSpPr>
        <p:spPr>
          <a:xfrm rot="5400000">
            <a:off x="4732350" y="2171688"/>
            <a:ext cx="5851500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21" name="Google Shape;121;p24"/>
          <p:cNvSpPr txBox="1"/>
          <p:nvPr>
            <p:ph idx="1" type="body"/>
          </p:nvPr>
        </p:nvSpPr>
        <p:spPr>
          <a:xfrm rot="5400000">
            <a:off x="541350" y="190488"/>
            <a:ext cx="5851500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2" name="Google Shape;122;p24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3" name="Google Shape;123;p24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4" name="Google Shape;124;p24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Slide">
  <p:cSld name="1_Title Slide">
    <p:bg>
      <p:bgPr>
        <a:solidFill>
          <a:srgbClr val="4B2E83"/>
        </a:solidFill>
      </p:bgPr>
    </p:bg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UW_W Logo_White.png" id="127" name="Google Shape;127;p2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445815" y="5945854"/>
            <a:ext cx="1371600" cy="923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7334" y="6354234"/>
            <a:ext cx="2540000" cy="2667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ar_RtAngle_7502_RGB.png" id="129" name="Google Shape;129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13587" y="4006085"/>
            <a:ext cx="2284305" cy="112770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26"/>
          <p:cNvSpPr txBox="1"/>
          <p:nvPr>
            <p:ph type="title"/>
          </p:nvPr>
        </p:nvSpPr>
        <p:spPr>
          <a:xfrm>
            <a:off x="671757" y="1179824"/>
            <a:ext cx="6972300" cy="2641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000"/>
              <a:buFont typeface="Encode Sans Black"/>
              <a:buNone/>
              <a:defRPr b="1" i="0" sz="5000" u="none" cap="none" strike="noStrike">
                <a:solidFill>
                  <a:schemeClr val="lt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er + Subheader + Content">
  <p:cSld name="Header + Subheader + Content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7"/>
          <p:cNvSpPr txBox="1"/>
          <p:nvPr>
            <p:ph idx="1" type="body"/>
          </p:nvPr>
        </p:nvSpPr>
        <p:spPr>
          <a:xfrm>
            <a:off x="659305" y="2320239"/>
            <a:ext cx="8197200" cy="381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erriweather Sans"/>
              <a:buChar char="&gt;"/>
              <a:defRPr b="1" i="0" sz="24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55600" lvl="1" marL="914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–"/>
              <a:defRPr b="1" i="0" sz="2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429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erriweather Sans"/>
              <a:buChar char="&gt;"/>
              <a:defRPr b="1" i="0" sz="18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302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Char char="–"/>
              <a:defRPr b="1" i="0" sz="16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erriweather Sans"/>
              <a:buChar char="&gt;"/>
              <a:defRPr b="1" i="0" sz="14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3" name="Google Shape;133;p27"/>
          <p:cNvSpPr txBox="1"/>
          <p:nvPr>
            <p:ph idx="2" type="body"/>
          </p:nvPr>
        </p:nvSpPr>
        <p:spPr>
          <a:xfrm>
            <a:off x="671757" y="1730667"/>
            <a:ext cx="8184600" cy="41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34" name="Google Shape;134;p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248401" y="6354234"/>
            <a:ext cx="2540000" cy="2667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ar_RtAngle_7502_RGB.png" id="135" name="Google Shape;135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4225" y="1437805"/>
            <a:ext cx="1358183" cy="67050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27"/>
          <p:cNvSpPr txBox="1"/>
          <p:nvPr>
            <p:ph type="title"/>
          </p:nvPr>
        </p:nvSpPr>
        <p:spPr>
          <a:xfrm>
            <a:off x="671757" y="365069"/>
            <a:ext cx="8184600" cy="998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Encode Sans Black"/>
              <a:buNone/>
              <a:defRPr b="1" i="0" sz="3000" u="none" cap="none" strike="noStrike">
                <a:solidFill>
                  <a:schemeClr val="lt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er + Content">
  <p:cSld name="Header + Content">
    <p:bg>
      <p:bgPr>
        <a:solidFill>
          <a:srgbClr val="4B2E83"/>
        </a:solidFill>
      </p:bgPr>
    </p:bg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UW_W Logo_White.png" id="138" name="Google Shape;138;p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445815" y="5945854"/>
            <a:ext cx="1371600" cy="923544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28"/>
          <p:cNvSpPr txBox="1"/>
          <p:nvPr>
            <p:ph idx="1" type="body"/>
          </p:nvPr>
        </p:nvSpPr>
        <p:spPr>
          <a:xfrm>
            <a:off x="659305" y="1736725"/>
            <a:ext cx="8076900" cy="40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erriweather Sans"/>
              <a:buChar char="&gt;"/>
              <a:defRPr b="1" i="0" sz="24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55600" lvl="1" marL="914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–"/>
              <a:defRPr b="1" i="0" sz="2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429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erriweather Sans"/>
              <a:buChar char="&gt;"/>
              <a:defRPr b="1" i="0" sz="18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302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Char char="–"/>
              <a:defRPr b="1" i="0" sz="16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erriweather Sans"/>
              <a:buChar char="&gt;"/>
              <a:defRPr b="1" i="0" sz="14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Bar_RtAngle_7502_RGB.png" id="140" name="Google Shape;140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4225" y="1437805"/>
            <a:ext cx="1358183" cy="67050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28"/>
          <p:cNvSpPr txBox="1"/>
          <p:nvPr>
            <p:ph type="title"/>
          </p:nvPr>
        </p:nvSpPr>
        <p:spPr>
          <a:xfrm>
            <a:off x="671756" y="371511"/>
            <a:ext cx="80646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Encode Sans Black"/>
              <a:buNone/>
              <a:defRPr b="1" i="0" sz="3000" u="none" cap="none" strike="noStrike">
                <a:solidFill>
                  <a:schemeClr val="lt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er + Graphic">
  <p:cSld name="Header + Graphic">
    <p:bg>
      <p:bgPr>
        <a:solidFill>
          <a:srgbClr val="4B2E83"/>
        </a:solidFill>
      </p:bgPr>
    </p:bg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Google Shape;143;p2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248401" y="6354234"/>
            <a:ext cx="2540000" cy="266700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29"/>
          <p:cNvSpPr/>
          <p:nvPr>
            <p:ph idx="2" type="chart"/>
          </p:nvPr>
        </p:nvSpPr>
        <p:spPr>
          <a:xfrm>
            <a:off x="766763" y="1736725"/>
            <a:ext cx="8021700" cy="443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b="0" i="1" sz="2400" u="none" cap="none" strike="noStrike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Bar_RtAngle_7502_RGB.png" id="145" name="Google Shape;145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4225" y="1437805"/>
            <a:ext cx="1358183" cy="67050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29"/>
          <p:cNvSpPr txBox="1"/>
          <p:nvPr>
            <p:ph type="title"/>
          </p:nvPr>
        </p:nvSpPr>
        <p:spPr>
          <a:xfrm>
            <a:off x="671756" y="371511"/>
            <a:ext cx="81165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Encode Sans Black"/>
              <a:buNone/>
              <a:defRPr b="1" i="0" sz="3000" u="none" cap="none" strike="noStrike">
                <a:solidFill>
                  <a:schemeClr val="lt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er + Content">
  <p:cSld name="Header + Content"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31"/>
          <p:cNvSpPr txBox="1"/>
          <p:nvPr>
            <p:ph idx="1" type="body"/>
          </p:nvPr>
        </p:nvSpPr>
        <p:spPr>
          <a:xfrm>
            <a:off x="659305" y="1736725"/>
            <a:ext cx="8196300" cy="40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  <a:defRPr b="1" i="0" sz="24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55600" lvl="1" marL="914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Char char="–"/>
              <a:defRPr b="1" i="0" sz="20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429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  <a:defRPr b="1" i="0" sz="18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302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Arial"/>
              <a:buChar char="–"/>
              <a:defRPr b="1" i="0" sz="16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ts val="1400"/>
              <a:buFont typeface="Merriweather Sans"/>
              <a:buChar char="&gt;"/>
              <a:defRPr b="1" i="0" sz="14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W Logo_Purple_2685_HEX.png" id="150" name="Google Shape;150;p3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448139" y="5949410"/>
            <a:ext cx="1371600" cy="92354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ar_RtAngle_7502_RGB.png" id="151" name="Google Shape;151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4225" y="1437805"/>
            <a:ext cx="1358183" cy="67050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31"/>
          <p:cNvSpPr txBox="1"/>
          <p:nvPr>
            <p:ph type="title"/>
          </p:nvPr>
        </p:nvSpPr>
        <p:spPr>
          <a:xfrm>
            <a:off x="671756" y="371511"/>
            <a:ext cx="81837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ncode Sans Black"/>
              <a:buNone/>
              <a:defRPr b="1" i="0" sz="3000" u="none" cap="none" strike="noStrike">
                <a:solidFill>
                  <a:schemeClr val="dk1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W Logo_Purple_2685_HEX.png" id="154" name="Google Shape;154;p3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448139" y="5949410"/>
            <a:ext cx="1371600" cy="92354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Wordmark_center_Purple_HEX.png" id="155" name="Google Shape;155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2039" y="6487457"/>
            <a:ext cx="2425296" cy="1633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ar_RtAngle_7502_RGB.png" id="156" name="Google Shape;156;p3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13587" y="4006085"/>
            <a:ext cx="2284305" cy="112770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32"/>
          <p:cNvSpPr txBox="1"/>
          <p:nvPr>
            <p:ph type="title"/>
          </p:nvPr>
        </p:nvSpPr>
        <p:spPr>
          <a:xfrm>
            <a:off x="671757" y="1167124"/>
            <a:ext cx="6972300" cy="2641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5000"/>
              <a:buFont typeface="Encode Sans Black"/>
              <a:buNone/>
              <a:defRPr b="1" i="0" sz="5000" u="none" cap="none" strike="noStrik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er + Subheader + Content">
  <p:cSld name="Header + Subheader + Content"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3"/>
          <p:cNvSpPr txBox="1"/>
          <p:nvPr>
            <p:ph idx="1" type="body"/>
          </p:nvPr>
        </p:nvSpPr>
        <p:spPr>
          <a:xfrm>
            <a:off x="659305" y="2320239"/>
            <a:ext cx="8197200" cy="381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  <a:defRPr b="1" i="0" sz="24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55600" lvl="1" marL="914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Char char="–"/>
              <a:defRPr b="1" i="0" sz="20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429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  <a:defRPr b="1" i="0" sz="18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302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Arial"/>
              <a:buChar char="–"/>
              <a:defRPr b="1" i="0" sz="16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ts val="1400"/>
              <a:buFont typeface="Merriweather Sans"/>
              <a:buChar char="&gt;"/>
              <a:defRPr b="1" i="0" sz="14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0" name="Google Shape;160;p33"/>
          <p:cNvSpPr txBox="1"/>
          <p:nvPr>
            <p:ph idx="2" type="body"/>
          </p:nvPr>
        </p:nvSpPr>
        <p:spPr>
          <a:xfrm>
            <a:off x="671757" y="1730667"/>
            <a:ext cx="8184600" cy="41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Wordmark_center_Purple_HEX.png" id="161" name="Google Shape;161;p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382155" y="6487457"/>
            <a:ext cx="2425296" cy="1633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ar_RtAngle_7502_RGB.png" id="162" name="Google Shape;162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4225" y="1437805"/>
            <a:ext cx="1358183" cy="67050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33"/>
          <p:cNvSpPr txBox="1"/>
          <p:nvPr>
            <p:ph type="title"/>
          </p:nvPr>
        </p:nvSpPr>
        <p:spPr>
          <a:xfrm>
            <a:off x="671756" y="371511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Encode Sans Black"/>
              <a:buNone/>
              <a:defRPr b="1" i="0" sz="3000" u="none" cap="none" strike="noStrik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er + Graphic">
  <p:cSld name="Header + Graphic"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4"/>
          <p:cNvSpPr/>
          <p:nvPr>
            <p:ph idx="2" type="chart"/>
          </p:nvPr>
        </p:nvSpPr>
        <p:spPr>
          <a:xfrm>
            <a:off x="766763" y="1736725"/>
            <a:ext cx="8021700" cy="443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Arial"/>
              <a:buNone/>
              <a:defRPr b="0" i="1" sz="2400" u="none" cap="none" strike="noStrike">
                <a:solidFill>
                  <a:srgbClr val="99999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Wordmark_center_Purple_HEX.png" id="166" name="Google Shape;166;p3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363105" y="6487457"/>
            <a:ext cx="2425296" cy="1633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ar_RtAngle_7502_RGB.png" id="167" name="Google Shape;167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4225" y="1437805"/>
            <a:ext cx="1358183" cy="67050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34"/>
          <p:cNvSpPr txBox="1"/>
          <p:nvPr>
            <p:ph type="title"/>
          </p:nvPr>
        </p:nvSpPr>
        <p:spPr>
          <a:xfrm>
            <a:off x="671756" y="371511"/>
            <a:ext cx="81165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ncode Sans Black"/>
              <a:buNone/>
              <a:defRPr b="1" i="0" sz="3000" u="none" cap="none" strike="noStrike">
                <a:solidFill>
                  <a:schemeClr val="dk1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er + Content 1">
  <p:cSld name="Header + Content_1"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35"/>
          <p:cNvSpPr txBox="1"/>
          <p:nvPr>
            <p:ph idx="1" type="body"/>
          </p:nvPr>
        </p:nvSpPr>
        <p:spPr>
          <a:xfrm>
            <a:off x="469937" y="371510"/>
            <a:ext cx="83865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3006F"/>
              </a:buClr>
              <a:buSzPts val="1400"/>
              <a:buFont typeface="Arial"/>
              <a:buNone/>
              <a:defRPr b="0" i="0" sz="3000" u="none" cap="none" strike="noStrike">
                <a:solidFill>
                  <a:srgbClr val="33006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1400"/>
              <a:buFont typeface="Arial"/>
              <a:buNone/>
              <a:defRPr b="0" i="0" sz="2800" u="none" cap="none" strike="noStrik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1" name="Google Shape;171;p35"/>
          <p:cNvSpPr txBox="1"/>
          <p:nvPr>
            <p:ph idx="2" type="body"/>
          </p:nvPr>
        </p:nvSpPr>
        <p:spPr>
          <a:xfrm>
            <a:off x="457200" y="1363509"/>
            <a:ext cx="8398200" cy="438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rgbClr val="151516"/>
              </a:buClr>
              <a:buSzPts val="2400"/>
              <a:buFont typeface="Merriweather Sans"/>
              <a:buChar char="&gt;"/>
              <a:defRPr b="0" i="0" sz="2400" u="none" cap="none" strike="noStrike">
                <a:solidFill>
                  <a:srgbClr val="151516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rgbClr val="151516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rgbClr val="151516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rgbClr val="151516"/>
              </a:buClr>
              <a:buSzPts val="1800"/>
              <a:buFont typeface="Merriweather Sans"/>
              <a:buChar char="&gt;"/>
              <a:defRPr b="0" i="0" sz="1800" u="none" cap="none" strike="noStrike">
                <a:solidFill>
                  <a:srgbClr val="151516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rgbClr val="151516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rgbClr val="151516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 marR="0" rtl="0" algn="l">
              <a:spcBef>
                <a:spcPts val="280"/>
              </a:spcBef>
              <a:spcAft>
                <a:spcPts val="0"/>
              </a:spcAft>
              <a:buClr>
                <a:srgbClr val="151516"/>
              </a:buClr>
              <a:buSzPts val="1400"/>
              <a:buFont typeface="Merriweather Sans"/>
              <a:buChar char="&gt;"/>
              <a:defRPr b="0" i="0" sz="1400" u="none" cap="none" strike="noStrike">
                <a:solidFill>
                  <a:srgbClr val="151516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72" name="Google Shape;172;p3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72619" y="914400"/>
            <a:ext cx="1103700" cy="9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83915" y="5945854"/>
            <a:ext cx="1371600" cy="92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er + Content 2">
  <p:cSld name="Header + Content_2"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6"/>
          <p:cNvSpPr txBox="1"/>
          <p:nvPr>
            <p:ph idx="1" type="body"/>
          </p:nvPr>
        </p:nvSpPr>
        <p:spPr>
          <a:xfrm>
            <a:off x="469937" y="371510"/>
            <a:ext cx="83865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3006F"/>
              </a:buClr>
              <a:buSzPts val="1400"/>
              <a:buFont typeface="Arial"/>
              <a:buNone/>
              <a:defRPr b="0" i="0" sz="3000" u="none" cap="none" strike="noStrike">
                <a:solidFill>
                  <a:srgbClr val="33006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1400"/>
              <a:buFont typeface="Arial"/>
              <a:buNone/>
              <a:defRPr b="0" i="0" sz="2800" u="none" cap="none" strike="noStrik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6" name="Google Shape;176;p36"/>
          <p:cNvSpPr txBox="1"/>
          <p:nvPr>
            <p:ph idx="2" type="body"/>
          </p:nvPr>
        </p:nvSpPr>
        <p:spPr>
          <a:xfrm>
            <a:off x="457200" y="1363509"/>
            <a:ext cx="8398200" cy="438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rgbClr val="151516"/>
              </a:buClr>
              <a:buSzPts val="2400"/>
              <a:buFont typeface="Merriweather Sans"/>
              <a:buChar char="&gt;"/>
              <a:defRPr b="0" i="0" sz="2400" u="none" cap="none" strike="noStrike">
                <a:solidFill>
                  <a:srgbClr val="151516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rgbClr val="151516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rgbClr val="151516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rgbClr val="151516"/>
              </a:buClr>
              <a:buSzPts val="1800"/>
              <a:buFont typeface="Merriweather Sans"/>
              <a:buChar char="&gt;"/>
              <a:defRPr b="0" i="0" sz="1800" u="none" cap="none" strike="noStrike">
                <a:solidFill>
                  <a:srgbClr val="151516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rgbClr val="151516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rgbClr val="151516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 marR="0" rtl="0" algn="l">
              <a:spcBef>
                <a:spcPts val="280"/>
              </a:spcBef>
              <a:spcAft>
                <a:spcPts val="0"/>
              </a:spcAft>
              <a:buClr>
                <a:srgbClr val="151516"/>
              </a:buClr>
              <a:buSzPts val="1400"/>
              <a:buFont typeface="Merriweather Sans"/>
              <a:buChar char="&gt;"/>
              <a:defRPr b="0" i="0" sz="1400" u="none" cap="none" strike="noStrike">
                <a:solidFill>
                  <a:srgbClr val="151516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77" name="Google Shape;177;p3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72619" y="914400"/>
            <a:ext cx="1103700" cy="9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83915" y="5945854"/>
            <a:ext cx="1371600" cy="92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er + Content 3">
  <p:cSld name="Header + Content_3"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7"/>
          <p:cNvSpPr txBox="1"/>
          <p:nvPr>
            <p:ph idx="1" type="body"/>
          </p:nvPr>
        </p:nvSpPr>
        <p:spPr>
          <a:xfrm>
            <a:off x="469937" y="371510"/>
            <a:ext cx="83865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3006F"/>
              </a:buClr>
              <a:buSzPts val="1400"/>
              <a:buFont typeface="Arial"/>
              <a:buNone/>
              <a:defRPr b="0" i="0" sz="3000" u="none" cap="none" strike="noStrike">
                <a:solidFill>
                  <a:srgbClr val="33006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1400"/>
              <a:buFont typeface="Arial"/>
              <a:buNone/>
              <a:defRPr b="0" i="0" sz="2800" u="none" cap="none" strike="noStrik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1" name="Google Shape;181;p37"/>
          <p:cNvSpPr txBox="1"/>
          <p:nvPr>
            <p:ph idx="2" type="body"/>
          </p:nvPr>
        </p:nvSpPr>
        <p:spPr>
          <a:xfrm>
            <a:off x="457200" y="1363509"/>
            <a:ext cx="8398200" cy="438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rgbClr val="151516"/>
              </a:buClr>
              <a:buSzPts val="2400"/>
              <a:buFont typeface="Merriweather Sans"/>
              <a:buChar char="&gt;"/>
              <a:defRPr b="0" i="0" sz="2400" u="none" cap="none" strike="noStrike">
                <a:solidFill>
                  <a:srgbClr val="151516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rgbClr val="151516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rgbClr val="151516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rgbClr val="151516"/>
              </a:buClr>
              <a:buSzPts val="1800"/>
              <a:buFont typeface="Merriweather Sans"/>
              <a:buChar char="&gt;"/>
              <a:defRPr b="0" i="0" sz="1800" u="none" cap="none" strike="noStrike">
                <a:solidFill>
                  <a:srgbClr val="151516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rgbClr val="151516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rgbClr val="151516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 marR="0" rtl="0" algn="l">
              <a:spcBef>
                <a:spcPts val="280"/>
              </a:spcBef>
              <a:spcAft>
                <a:spcPts val="0"/>
              </a:spcAft>
              <a:buClr>
                <a:srgbClr val="151516"/>
              </a:buClr>
              <a:buSzPts val="1400"/>
              <a:buFont typeface="Merriweather Sans"/>
              <a:buChar char="&gt;"/>
              <a:defRPr b="0" i="0" sz="1400" u="none" cap="none" strike="noStrike">
                <a:solidFill>
                  <a:srgbClr val="151516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82" name="Google Shape;182;p3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72619" y="914400"/>
            <a:ext cx="1103700" cy="9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83915" y="5945854"/>
            <a:ext cx="1371600" cy="92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er + Content 4">
  <p:cSld name="Header + Content_4"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8"/>
          <p:cNvSpPr txBox="1"/>
          <p:nvPr>
            <p:ph idx="1" type="body"/>
          </p:nvPr>
        </p:nvSpPr>
        <p:spPr>
          <a:xfrm>
            <a:off x="469937" y="371510"/>
            <a:ext cx="83865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3006F"/>
              </a:buClr>
              <a:buSzPts val="1400"/>
              <a:buFont typeface="Arial"/>
              <a:buNone/>
              <a:defRPr b="0" i="0" sz="3000" u="none" cap="none" strike="noStrike">
                <a:solidFill>
                  <a:srgbClr val="33006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1400"/>
              <a:buFont typeface="Arial"/>
              <a:buNone/>
              <a:defRPr b="0" i="0" sz="2800" u="none" cap="none" strike="noStrik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6" name="Google Shape;186;p38"/>
          <p:cNvSpPr txBox="1"/>
          <p:nvPr>
            <p:ph idx="2" type="body"/>
          </p:nvPr>
        </p:nvSpPr>
        <p:spPr>
          <a:xfrm>
            <a:off x="457200" y="1363509"/>
            <a:ext cx="8398200" cy="438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rgbClr val="151516"/>
              </a:buClr>
              <a:buSzPts val="2400"/>
              <a:buFont typeface="Merriweather Sans"/>
              <a:buChar char="&gt;"/>
              <a:defRPr b="0" i="0" sz="2400" u="none" cap="none" strike="noStrike">
                <a:solidFill>
                  <a:srgbClr val="151516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rgbClr val="151516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rgbClr val="151516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rgbClr val="151516"/>
              </a:buClr>
              <a:buSzPts val="1800"/>
              <a:buFont typeface="Merriweather Sans"/>
              <a:buChar char="&gt;"/>
              <a:defRPr b="0" i="0" sz="1800" u="none" cap="none" strike="noStrike">
                <a:solidFill>
                  <a:srgbClr val="151516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rgbClr val="151516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rgbClr val="151516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 marR="0" rtl="0" algn="l">
              <a:spcBef>
                <a:spcPts val="280"/>
              </a:spcBef>
              <a:spcAft>
                <a:spcPts val="0"/>
              </a:spcAft>
              <a:buClr>
                <a:srgbClr val="151516"/>
              </a:buClr>
              <a:buSzPts val="1400"/>
              <a:buFont typeface="Merriweather Sans"/>
              <a:buChar char="&gt;"/>
              <a:defRPr b="0" i="0" sz="1400" u="none" cap="none" strike="noStrike">
                <a:solidFill>
                  <a:srgbClr val="151516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87" name="Google Shape;187;p3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72619" y="914400"/>
            <a:ext cx="1103700" cy="9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83915" y="5945854"/>
            <a:ext cx="1371600" cy="92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er + Content 5">
  <p:cSld name="Header + Content_5"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9"/>
          <p:cNvSpPr txBox="1"/>
          <p:nvPr>
            <p:ph idx="1" type="body"/>
          </p:nvPr>
        </p:nvSpPr>
        <p:spPr>
          <a:xfrm>
            <a:off x="469937" y="371510"/>
            <a:ext cx="83865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3006F"/>
              </a:buClr>
              <a:buSzPts val="1400"/>
              <a:buFont typeface="Arial"/>
              <a:buNone/>
              <a:defRPr b="0" i="0" sz="3000" u="none" cap="none" strike="noStrike">
                <a:solidFill>
                  <a:srgbClr val="33006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1400"/>
              <a:buFont typeface="Arial"/>
              <a:buNone/>
              <a:defRPr b="0" i="0" sz="2800" u="none" cap="none" strike="noStrik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1" name="Google Shape;191;p39"/>
          <p:cNvSpPr txBox="1"/>
          <p:nvPr>
            <p:ph idx="2" type="body"/>
          </p:nvPr>
        </p:nvSpPr>
        <p:spPr>
          <a:xfrm>
            <a:off x="457200" y="1363509"/>
            <a:ext cx="8398200" cy="438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rgbClr val="151516"/>
              </a:buClr>
              <a:buSzPts val="2400"/>
              <a:buFont typeface="Merriweather Sans"/>
              <a:buChar char="&gt;"/>
              <a:defRPr b="0" i="0" sz="2400" u="none" cap="none" strike="noStrike">
                <a:solidFill>
                  <a:srgbClr val="151516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rgbClr val="151516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rgbClr val="151516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rgbClr val="151516"/>
              </a:buClr>
              <a:buSzPts val="1800"/>
              <a:buFont typeface="Merriweather Sans"/>
              <a:buChar char="&gt;"/>
              <a:defRPr b="0" i="0" sz="1800" u="none" cap="none" strike="noStrike">
                <a:solidFill>
                  <a:srgbClr val="151516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rgbClr val="151516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rgbClr val="151516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 marR="0" rtl="0" algn="l">
              <a:spcBef>
                <a:spcPts val="280"/>
              </a:spcBef>
              <a:spcAft>
                <a:spcPts val="0"/>
              </a:spcAft>
              <a:buClr>
                <a:srgbClr val="151516"/>
              </a:buClr>
              <a:buSzPts val="1400"/>
              <a:buFont typeface="Merriweather Sans"/>
              <a:buChar char="&gt;"/>
              <a:defRPr b="0" i="0" sz="1400" u="none" cap="none" strike="noStrike">
                <a:solidFill>
                  <a:srgbClr val="151516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92" name="Google Shape;192;p3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72619" y="914400"/>
            <a:ext cx="1103700" cy="9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83915" y="5945854"/>
            <a:ext cx="1371600" cy="92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er + Content 6">
  <p:cSld name="Header + Content_6"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40"/>
          <p:cNvSpPr txBox="1"/>
          <p:nvPr>
            <p:ph idx="1" type="body"/>
          </p:nvPr>
        </p:nvSpPr>
        <p:spPr>
          <a:xfrm>
            <a:off x="469937" y="371510"/>
            <a:ext cx="83865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3006F"/>
              </a:buClr>
              <a:buSzPts val="1400"/>
              <a:buFont typeface="Arial"/>
              <a:buNone/>
              <a:defRPr b="0" i="0" sz="3000" u="none" cap="none" strike="noStrike">
                <a:solidFill>
                  <a:srgbClr val="33006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1400"/>
              <a:buFont typeface="Arial"/>
              <a:buNone/>
              <a:defRPr b="0" i="0" sz="2800" u="none" cap="none" strike="noStrik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6" name="Google Shape;196;p40"/>
          <p:cNvSpPr txBox="1"/>
          <p:nvPr>
            <p:ph idx="2" type="body"/>
          </p:nvPr>
        </p:nvSpPr>
        <p:spPr>
          <a:xfrm>
            <a:off x="457200" y="1363509"/>
            <a:ext cx="8398200" cy="438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rgbClr val="151516"/>
              </a:buClr>
              <a:buSzPts val="2400"/>
              <a:buFont typeface="Merriweather Sans"/>
              <a:buChar char="&gt;"/>
              <a:defRPr b="0" i="0" sz="2400" u="none" cap="none" strike="noStrike">
                <a:solidFill>
                  <a:srgbClr val="151516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rgbClr val="151516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rgbClr val="151516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rgbClr val="151516"/>
              </a:buClr>
              <a:buSzPts val="1800"/>
              <a:buFont typeface="Merriweather Sans"/>
              <a:buChar char="&gt;"/>
              <a:defRPr b="0" i="0" sz="1800" u="none" cap="none" strike="noStrike">
                <a:solidFill>
                  <a:srgbClr val="151516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rgbClr val="151516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rgbClr val="151516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 marR="0" rtl="0" algn="l">
              <a:spcBef>
                <a:spcPts val="280"/>
              </a:spcBef>
              <a:spcAft>
                <a:spcPts val="0"/>
              </a:spcAft>
              <a:buClr>
                <a:srgbClr val="151516"/>
              </a:buClr>
              <a:buSzPts val="1400"/>
              <a:buFont typeface="Merriweather Sans"/>
              <a:buChar char="&gt;"/>
              <a:defRPr b="0" i="0" sz="1400" u="none" cap="none" strike="noStrike">
                <a:solidFill>
                  <a:srgbClr val="151516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97" name="Google Shape;197;p4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72619" y="914400"/>
            <a:ext cx="1103700" cy="9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83915" y="5945854"/>
            <a:ext cx="1371600" cy="92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Slide">
  <p:cSld name="1_Title Slide">
    <p:bg>
      <p:bgPr>
        <a:solidFill>
          <a:srgbClr val="4B2E83"/>
        </a:solidFill>
      </p:bgPr>
    </p:bg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UW_W Logo_White.png" id="201" name="Google Shape;201;p4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445815" y="5945854"/>
            <a:ext cx="1371600" cy="923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7334" y="6354234"/>
            <a:ext cx="2540002" cy="266700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42"/>
          <p:cNvSpPr txBox="1"/>
          <p:nvPr>
            <p:ph idx="1" type="body"/>
          </p:nvPr>
        </p:nvSpPr>
        <p:spPr>
          <a:xfrm>
            <a:off x="671757" y="1179824"/>
            <a:ext cx="6972300" cy="2641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5000"/>
              <a:buFont typeface="Arial"/>
              <a:buNone/>
              <a:defRPr b="0" i="0" sz="5000" u="none" cap="none" strike="noStrike">
                <a:solidFill>
                  <a:schemeClr val="accent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indent="-228600" lvl="1" marL="914400" marR="0" rtl="0" algn="l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indent="-228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indent="-228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Bar_RtAngle_7502_RGB.png" id="204" name="Google Shape;204;p4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13587" y="4006085"/>
            <a:ext cx="2284305" cy="1127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er + Subheader + Content">
  <p:cSld name="Header + Subheader + Content"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43"/>
          <p:cNvSpPr txBox="1"/>
          <p:nvPr>
            <p:ph idx="1" type="body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FFFFFF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indent="-228600" lvl="1" marL="914400" marR="0" rtl="0" algn="l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indent="-228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indent="-228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7" name="Google Shape;207;p43"/>
          <p:cNvSpPr txBox="1"/>
          <p:nvPr>
            <p:ph idx="2" type="body"/>
          </p:nvPr>
        </p:nvSpPr>
        <p:spPr>
          <a:xfrm>
            <a:off x="659305" y="2320239"/>
            <a:ext cx="8197200" cy="381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erriweather Sans"/>
              <a:buChar char="&gt;"/>
              <a:defRPr b="1" i="0" sz="24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–"/>
              <a:defRPr b="1" i="0" sz="2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erriweather Sans"/>
              <a:buChar char="&gt;"/>
              <a:defRPr b="1" i="0" sz="18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Char char="–"/>
              <a:defRPr b="1" i="0" sz="16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 marR="0" rtl="0" algn="l">
              <a:spcBef>
                <a:spcPts val="28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erriweather Sans"/>
              <a:buChar char="&gt;"/>
              <a:defRPr b="1" i="0" sz="14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8" name="Google Shape;208;p43"/>
          <p:cNvSpPr txBox="1"/>
          <p:nvPr>
            <p:ph idx="3" type="body"/>
          </p:nvPr>
        </p:nvSpPr>
        <p:spPr>
          <a:xfrm>
            <a:off x="671757" y="1730667"/>
            <a:ext cx="8184600" cy="41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indent="-228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indent="-228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209" name="Google Shape;209;p4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248401" y="6354234"/>
            <a:ext cx="2540002" cy="2667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ar_RtAngle_7502_RGB.png" id="210" name="Google Shape;210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4225" y="1437805"/>
            <a:ext cx="1358183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er + Content">
  <p:cSld name="Header + Content">
    <p:bg>
      <p:bgPr>
        <a:solidFill>
          <a:srgbClr val="4B2E83"/>
        </a:solidFill>
      </p:bgPr>
    </p:bg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UW_W Logo_White.png" id="212" name="Google Shape;212;p4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445815" y="5945854"/>
            <a:ext cx="1371600" cy="923544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44"/>
          <p:cNvSpPr txBox="1"/>
          <p:nvPr>
            <p:ph idx="1" type="body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FFFFFF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indent="-228600" lvl="1" marL="914400" marR="0" rtl="0" algn="l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indent="-228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indent="-228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4" name="Google Shape;214;p44"/>
          <p:cNvSpPr txBox="1"/>
          <p:nvPr>
            <p:ph idx="2" type="body"/>
          </p:nvPr>
        </p:nvSpPr>
        <p:spPr>
          <a:xfrm>
            <a:off x="659305" y="1736725"/>
            <a:ext cx="8076900" cy="40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erriweather Sans"/>
              <a:buChar char="&gt;"/>
              <a:defRPr b="1" i="0" sz="24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–"/>
              <a:defRPr b="1" i="0" sz="2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erriweather Sans"/>
              <a:buChar char="&gt;"/>
              <a:defRPr b="1" i="0" sz="18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Char char="–"/>
              <a:defRPr b="1" i="0" sz="16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 marR="0" rtl="0" algn="l">
              <a:spcBef>
                <a:spcPts val="28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erriweather Sans"/>
              <a:buChar char="&gt;"/>
              <a:defRPr b="1" i="0" sz="14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Bar_RtAngle_7502_RGB.png" id="215" name="Google Shape;215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4225" y="1437805"/>
            <a:ext cx="1358183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er + Graphic">
  <p:cSld name="Header + Graphic">
    <p:bg>
      <p:bgPr>
        <a:solidFill>
          <a:srgbClr val="4B2E83"/>
        </a:solidFill>
      </p:bgPr>
    </p:bg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Google Shape;217;p4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248401" y="6354234"/>
            <a:ext cx="2540002" cy="266700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45"/>
          <p:cNvSpPr/>
          <p:nvPr>
            <p:ph idx="2" type="chart"/>
          </p:nvPr>
        </p:nvSpPr>
        <p:spPr>
          <a:xfrm>
            <a:off x="766763" y="1736725"/>
            <a:ext cx="8021700" cy="443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b="0" i="1" sz="2400" u="none" cap="none" strike="noStrike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9" name="Google Shape;219;p45"/>
          <p:cNvSpPr txBox="1"/>
          <p:nvPr>
            <p:ph idx="1" type="body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FFFFFF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indent="-228600" lvl="1" marL="914400" marR="0" rtl="0" algn="l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indent="-228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indent="-228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Bar_RtAngle_7502_RGB.png" id="220" name="Google Shape;220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4225" y="1437805"/>
            <a:ext cx="1358183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er + Content">
  <p:cSld name="Header + Content"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47"/>
          <p:cNvSpPr txBox="1"/>
          <p:nvPr>
            <p:ph idx="1" type="body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indent="-228600" lvl="1" marL="914400" marR="0" rtl="0" algn="l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indent="-228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indent="-228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4" name="Google Shape;224;p47"/>
          <p:cNvSpPr txBox="1"/>
          <p:nvPr>
            <p:ph idx="2" type="body"/>
          </p:nvPr>
        </p:nvSpPr>
        <p:spPr>
          <a:xfrm>
            <a:off x="659305" y="1736725"/>
            <a:ext cx="8196300" cy="40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  <a:defRPr b="1" i="0" sz="24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Char char="–"/>
              <a:defRPr b="1" i="0" sz="20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  <a:defRPr b="1" i="0" sz="18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Arial"/>
              <a:buChar char="–"/>
              <a:defRPr b="1" i="0" sz="16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 marR="0" rtl="0" algn="l"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ts val="1400"/>
              <a:buFont typeface="Merriweather Sans"/>
              <a:buChar char="&gt;"/>
              <a:defRPr b="1" i="0" sz="14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W Logo_Purple_2685_HEX.png" id="225" name="Google Shape;225;p4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448139" y="5949410"/>
            <a:ext cx="1371600" cy="92354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ar_RtAngle_7502_RGB.png" id="226" name="Google Shape;226;p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4225" y="1437805"/>
            <a:ext cx="1358183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48"/>
          <p:cNvSpPr txBox="1"/>
          <p:nvPr>
            <p:ph idx="1" type="body"/>
          </p:nvPr>
        </p:nvSpPr>
        <p:spPr>
          <a:xfrm>
            <a:off x="671757" y="1167124"/>
            <a:ext cx="6972300" cy="2641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B2E83"/>
              </a:buClr>
              <a:buSzPts val="5000"/>
              <a:buFont typeface="Arial"/>
              <a:buNone/>
              <a:defRPr b="0" i="0" sz="5000" u="none" cap="none" strike="noStrik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indent="-228600" lvl="1" marL="914400" marR="0" rtl="0" algn="l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indent="-228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indent="-228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W Logo_Purple_2685_HEX.png" id="229" name="Google Shape;229;p4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448139" y="5949410"/>
            <a:ext cx="1371600" cy="92354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Wordmark_center_Purple_HEX.png" id="230" name="Google Shape;230;p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2039" y="6487457"/>
            <a:ext cx="2425296" cy="1633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ar_RtAngle_7502_RGB.png" id="231" name="Google Shape;231;p4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13587" y="4006085"/>
            <a:ext cx="2284305" cy="1127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er + Subheader + Content">
  <p:cSld name="Header + Subheader + Content"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49"/>
          <p:cNvSpPr txBox="1"/>
          <p:nvPr>
            <p:ph idx="1" type="body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indent="-228600" lvl="1" marL="914400" marR="0" rtl="0" algn="l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indent="-228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indent="-228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4" name="Google Shape;234;p49"/>
          <p:cNvSpPr txBox="1"/>
          <p:nvPr>
            <p:ph idx="2" type="body"/>
          </p:nvPr>
        </p:nvSpPr>
        <p:spPr>
          <a:xfrm>
            <a:off x="659305" y="2320239"/>
            <a:ext cx="8197200" cy="381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  <a:defRPr b="1" i="0" sz="24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Char char="–"/>
              <a:defRPr b="1" i="0" sz="20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  <a:defRPr b="1" i="0" sz="18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Arial"/>
              <a:buChar char="–"/>
              <a:defRPr b="1" i="0" sz="16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 marR="0" rtl="0" algn="l"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ts val="1400"/>
              <a:buFont typeface="Merriweather Sans"/>
              <a:buChar char="&gt;"/>
              <a:defRPr b="1" i="0" sz="14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5" name="Google Shape;235;p49"/>
          <p:cNvSpPr txBox="1"/>
          <p:nvPr>
            <p:ph idx="3" type="body"/>
          </p:nvPr>
        </p:nvSpPr>
        <p:spPr>
          <a:xfrm>
            <a:off x="671757" y="1730667"/>
            <a:ext cx="8184600" cy="41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indent="-228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indent="-228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Wordmark_center_Purple_HEX.png" id="236" name="Google Shape;236;p4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382155" y="6487457"/>
            <a:ext cx="2425296" cy="1633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ar_RtAngle_7502_RGB.png" id="237" name="Google Shape;237;p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4225" y="1437805"/>
            <a:ext cx="1358183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er + Graphic">
  <p:cSld name="Header + Graphic"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50"/>
          <p:cNvSpPr/>
          <p:nvPr>
            <p:ph idx="2" type="chart"/>
          </p:nvPr>
        </p:nvSpPr>
        <p:spPr>
          <a:xfrm>
            <a:off x="766763" y="1736725"/>
            <a:ext cx="8021700" cy="443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48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Arial"/>
              <a:buNone/>
              <a:defRPr b="0" i="1" sz="2400" u="none" cap="none" strike="noStrike">
                <a:solidFill>
                  <a:srgbClr val="99999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0" name="Google Shape;240;p50"/>
          <p:cNvSpPr txBox="1"/>
          <p:nvPr>
            <p:ph idx="1" type="body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indent="-228600" lvl="1" marL="914400" marR="0" rtl="0" algn="l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indent="-228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indent="-228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Wordmark_center_Purple_HEX.png" id="241" name="Google Shape;241;p5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363105" y="6487457"/>
            <a:ext cx="2425296" cy="1633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ar_RtAngle_7502_RGB.png" id="242" name="Google Shape;242;p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4225" y="1437805"/>
            <a:ext cx="1358183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52"/>
          <p:cNvSpPr txBox="1"/>
          <p:nvPr>
            <p:ph idx="1" type="body"/>
          </p:nvPr>
        </p:nvSpPr>
        <p:spPr>
          <a:xfrm>
            <a:off x="671757" y="1167124"/>
            <a:ext cx="6972300" cy="2641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5461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B2E83"/>
              </a:buClr>
              <a:buSzPts val="5000"/>
              <a:buFont typeface="Arial"/>
              <a:buChar char="●"/>
              <a:defRPr b="0" i="0" sz="50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b="0" i="0" sz="28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b="0" i="0" sz="24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W Logo_Purple_2685_HEX.png" id="246" name="Google Shape;246;p5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448139" y="5949410"/>
            <a:ext cx="1368171" cy="92345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Wordmark_center_Purple_HEX.png" id="247" name="Google Shape;247;p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2039" y="6487457"/>
            <a:ext cx="2407146" cy="16336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ar_RtAngle_7502_RGB.png" id="248" name="Google Shape;248;p5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13587" y="4006085"/>
            <a:ext cx="2264489" cy="1127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er + Content">
  <p:cSld name="Header + Content"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53"/>
          <p:cNvSpPr txBox="1"/>
          <p:nvPr>
            <p:ph idx="1" type="body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Char char="●"/>
              <a:defRPr b="0" i="0" sz="30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b="0" i="0" sz="28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b="0" i="0" sz="24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1" name="Google Shape;251;p53"/>
          <p:cNvSpPr txBox="1"/>
          <p:nvPr>
            <p:ph idx="2" type="body"/>
          </p:nvPr>
        </p:nvSpPr>
        <p:spPr>
          <a:xfrm>
            <a:off x="659305" y="1736725"/>
            <a:ext cx="8196300" cy="40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  <a:defRPr b="0" i="0" sz="24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55600" lvl="1" marL="914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Open Sans"/>
              <a:buChar char="–"/>
              <a:defRPr b="0" i="0" sz="20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429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  <a:defRPr b="0" i="0" sz="18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302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Open Sans"/>
              <a:buChar char="–"/>
              <a:defRPr b="0" i="0" sz="16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ts val="1400"/>
              <a:buFont typeface="Merriweather Sans"/>
              <a:buChar char="&gt;"/>
              <a:defRPr b="0" i="0" sz="14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W Logo_Purple_2685_HEX.png" id="252" name="Google Shape;252;p5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448139" y="5949410"/>
            <a:ext cx="1368171" cy="92345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ar_RtAngle_7502_RGB.png" id="253" name="Google Shape;253;p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4225" y="1437805"/>
            <a:ext cx="1346402" cy="670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er + Subheader + Content">
  <p:cSld name="Header + Subheader + Content"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54"/>
          <p:cNvSpPr txBox="1"/>
          <p:nvPr>
            <p:ph idx="1" type="body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Char char="●"/>
              <a:defRPr b="0" i="0" sz="30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b="0" i="0" sz="28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b="0" i="0" sz="24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6" name="Google Shape;256;p54"/>
          <p:cNvSpPr txBox="1"/>
          <p:nvPr>
            <p:ph idx="2" type="body"/>
          </p:nvPr>
        </p:nvSpPr>
        <p:spPr>
          <a:xfrm>
            <a:off x="659305" y="2320239"/>
            <a:ext cx="8197200" cy="381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  <a:defRPr b="1" i="0" sz="24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55600" lvl="1" marL="914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Char char="–"/>
              <a:defRPr b="1" i="0" sz="20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429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  <a:defRPr b="1" i="0" sz="18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302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Arial"/>
              <a:buChar char="–"/>
              <a:defRPr b="1" i="0" sz="16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ts val="1400"/>
              <a:buFont typeface="Merriweather Sans"/>
              <a:buChar char="&gt;"/>
              <a:defRPr b="1" i="0" sz="14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7" name="Google Shape;257;p54"/>
          <p:cNvSpPr txBox="1"/>
          <p:nvPr>
            <p:ph idx="3" type="body"/>
          </p:nvPr>
        </p:nvSpPr>
        <p:spPr>
          <a:xfrm>
            <a:off x="671757" y="1730667"/>
            <a:ext cx="8184600" cy="41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Arial"/>
              <a:buChar char="●"/>
              <a:defRPr b="0" i="0" sz="24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b="0" i="0" sz="28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b="0" i="0" sz="24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Wordmark_center_Purple_HEX.png" id="258" name="Google Shape;258;p5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382155" y="6487457"/>
            <a:ext cx="2407146" cy="16336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ar_RtAngle_7502_RGB.png" id="259" name="Google Shape;259;p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4225" y="1437805"/>
            <a:ext cx="1346402" cy="670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er + Graphic">
  <p:cSld name="Header + Graphic"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55"/>
          <p:cNvSpPr/>
          <p:nvPr>
            <p:ph idx="2" type="chart"/>
          </p:nvPr>
        </p:nvSpPr>
        <p:spPr>
          <a:xfrm>
            <a:off x="766763" y="1736725"/>
            <a:ext cx="8021700" cy="443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Arial"/>
              <a:buNone/>
              <a:defRPr b="0" i="1" sz="2400" u="none" cap="none" strike="noStrike">
                <a:solidFill>
                  <a:srgbClr val="99999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indent="-1079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2" name="Google Shape;262;p55"/>
          <p:cNvSpPr txBox="1"/>
          <p:nvPr>
            <p:ph idx="1" type="body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Char char="●"/>
              <a:defRPr b="0" i="0" sz="30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b="0" i="0" sz="28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b="0" i="0" sz="24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Wordmark_center_Purple_HEX.png" id="263" name="Google Shape;263;p5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363105" y="6487457"/>
            <a:ext cx="2407146" cy="16336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ar_RtAngle_7502_RGB.png" id="264" name="Google Shape;264;p5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4225" y="1437805"/>
            <a:ext cx="1346402" cy="670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er + Content">
  <p:cSld name="Header + Content"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57"/>
          <p:cNvSpPr txBox="1"/>
          <p:nvPr>
            <p:ph idx="1" type="body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8" name="Google Shape;268;p57"/>
          <p:cNvSpPr txBox="1"/>
          <p:nvPr>
            <p:ph idx="2" type="body"/>
          </p:nvPr>
        </p:nvSpPr>
        <p:spPr>
          <a:xfrm>
            <a:off x="659305" y="1736725"/>
            <a:ext cx="8196300" cy="40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  <a:defRPr b="1" i="0" sz="24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55600" lvl="1" marL="914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Char char="–"/>
              <a:defRPr b="1" i="0" sz="20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429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  <a:defRPr b="1" i="0" sz="18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302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Arial"/>
              <a:buChar char="–"/>
              <a:defRPr b="1" i="0" sz="16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ts val="1400"/>
              <a:buFont typeface="Merriweather Sans"/>
              <a:buChar char="&gt;"/>
              <a:defRPr b="1" i="0" sz="14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W Logo_Purple_2685_HEX.png" id="269" name="Google Shape;269;p5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448139" y="5949410"/>
            <a:ext cx="1371600" cy="92354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ar_RtAngle_7502_RGB.png" id="270" name="Google Shape;270;p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4225" y="1437805"/>
            <a:ext cx="1358183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58"/>
          <p:cNvSpPr txBox="1"/>
          <p:nvPr>
            <p:ph idx="1" type="body"/>
          </p:nvPr>
        </p:nvSpPr>
        <p:spPr>
          <a:xfrm>
            <a:off x="671757" y="1167124"/>
            <a:ext cx="6972300" cy="2641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B2E83"/>
              </a:buClr>
              <a:buSzPts val="5000"/>
              <a:buFont typeface="Arial"/>
              <a:buNone/>
              <a:defRPr b="0" i="0" sz="5000" u="none" cap="none" strike="noStrik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W Logo_Purple_2685_HEX.png" id="273" name="Google Shape;273;p5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448139" y="5949410"/>
            <a:ext cx="1371600" cy="92354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Wordmark_center_Purple_HEX.png" id="274" name="Google Shape;274;p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2039" y="6487457"/>
            <a:ext cx="2425296" cy="1633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ar_RtAngle_7502_RGB.png" id="275" name="Google Shape;275;p5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13587" y="4006085"/>
            <a:ext cx="2284305" cy="1127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er + Subheader + Content">
  <p:cSld name="Header + Subheader + Content"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59"/>
          <p:cNvSpPr txBox="1"/>
          <p:nvPr>
            <p:ph idx="1" type="body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8" name="Google Shape;278;p59"/>
          <p:cNvSpPr txBox="1"/>
          <p:nvPr>
            <p:ph idx="2" type="body"/>
          </p:nvPr>
        </p:nvSpPr>
        <p:spPr>
          <a:xfrm>
            <a:off x="659305" y="2320239"/>
            <a:ext cx="8197200" cy="381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  <a:defRPr b="1" i="0" sz="24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55600" lvl="1" marL="914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Char char="–"/>
              <a:defRPr b="1" i="0" sz="20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429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  <a:defRPr b="1" i="0" sz="18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302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Arial"/>
              <a:buChar char="–"/>
              <a:defRPr b="1" i="0" sz="16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ts val="1400"/>
              <a:buFont typeface="Merriweather Sans"/>
              <a:buChar char="&gt;"/>
              <a:defRPr b="1" i="0" sz="14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9" name="Google Shape;279;p59"/>
          <p:cNvSpPr txBox="1"/>
          <p:nvPr>
            <p:ph idx="3" type="body"/>
          </p:nvPr>
        </p:nvSpPr>
        <p:spPr>
          <a:xfrm>
            <a:off x="671757" y="1730667"/>
            <a:ext cx="8184600" cy="41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Wordmark_center_Purple_HEX.png" id="280" name="Google Shape;280;p5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382155" y="6487457"/>
            <a:ext cx="2425296" cy="1633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ar_RtAngle_7502_RGB.png" id="281" name="Google Shape;281;p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4225" y="1437805"/>
            <a:ext cx="1358183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er + Graphic">
  <p:cSld name="Header + Graphic"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60"/>
          <p:cNvSpPr/>
          <p:nvPr>
            <p:ph idx="2" type="chart"/>
          </p:nvPr>
        </p:nvSpPr>
        <p:spPr>
          <a:xfrm>
            <a:off x="766763" y="1736725"/>
            <a:ext cx="8021700" cy="443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Arial"/>
              <a:buNone/>
              <a:defRPr b="0" i="1" sz="2400" u="none" cap="none" strike="noStrike">
                <a:solidFill>
                  <a:srgbClr val="99999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4" name="Google Shape;284;p60"/>
          <p:cNvSpPr txBox="1"/>
          <p:nvPr>
            <p:ph idx="1" type="body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Wordmark_center_Purple_HEX.png" id="285" name="Google Shape;285;p6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363105" y="6487457"/>
            <a:ext cx="2425296" cy="1633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ar_RtAngle_7502_RGB.png" id="286" name="Google Shape;286;p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4225" y="1437805"/>
            <a:ext cx="1358183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600200"/>
            <a:ext cx="6367800" cy="545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67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3737433"/>
            <a:ext cx="4045200" cy="164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965433"/>
            <a:ext cx="3837000" cy="4926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5640767"/>
            <a:ext cx="5998800" cy="80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5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theme" Target="../theme/theme7.xml"/></Relationships>
</file>

<file path=ppt/slideMasters/_rels/slideMaster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9.xml"/><Relationship Id="rId4" Type="http://schemas.openxmlformats.org/officeDocument/2006/relationships/slideLayout" Target="../slideLayouts/slideLayout30.xml"/><Relationship Id="rId11" Type="http://schemas.openxmlformats.org/officeDocument/2006/relationships/theme" Target="../theme/theme3.xml"/><Relationship Id="rId10" Type="http://schemas.openxmlformats.org/officeDocument/2006/relationships/slideLayout" Target="../slideLayouts/slideLayout36.xml"/><Relationship Id="rId9" Type="http://schemas.openxmlformats.org/officeDocument/2006/relationships/slideLayout" Target="../slideLayouts/slideLayout35.xml"/><Relationship Id="rId5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3.xml"/><Relationship Id="rId8" Type="http://schemas.openxmlformats.org/officeDocument/2006/relationships/slideLayout" Target="../slideLayouts/slideLayout34.xml"/></Relationships>
</file>

<file path=ppt/slideMasters/_rels/slideMaster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9.xml"/><Relationship Id="rId4" Type="http://schemas.openxmlformats.org/officeDocument/2006/relationships/slideLayout" Target="../slideLayouts/slideLayout40.xml"/><Relationship Id="rId5" Type="http://schemas.openxmlformats.org/officeDocument/2006/relationships/theme" Target="../theme/theme8.xml"/></Relationships>
</file>

<file path=ppt/slideMasters/_rels/slideMaster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slideLayout" Target="../slideLayouts/slideLayout42.xml"/><Relationship Id="rId3" Type="http://schemas.openxmlformats.org/officeDocument/2006/relationships/slideLayout" Target="../slideLayouts/slideLayout43.xml"/><Relationship Id="rId4" Type="http://schemas.openxmlformats.org/officeDocument/2006/relationships/slideLayout" Target="../slideLayouts/slideLayout44.xml"/><Relationship Id="rId5" Type="http://schemas.openxmlformats.org/officeDocument/2006/relationships/theme" Target="../theme/theme6.xml"/></Relationships>
</file>

<file path=ppt/slideMasters/_rels/slideMaster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8.xml"/><Relationship Id="rId5" Type="http://schemas.openxmlformats.org/officeDocument/2006/relationships/theme" Target="../theme/theme9.xml"/></Relationships>
</file>

<file path=ppt/slideMasters/_rels/slideMaster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9.xml"/><Relationship Id="rId2" Type="http://schemas.openxmlformats.org/officeDocument/2006/relationships/slideLayout" Target="../slideLayouts/slideLayout50.xml"/><Relationship Id="rId3" Type="http://schemas.openxmlformats.org/officeDocument/2006/relationships/slideLayout" Target="../slideLayouts/slideLayout51.xml"/><Relationship Id="rId4" Type="http://schemas.openxmlformats.org/officeDocument/2006/relationships/slideLayout" Target="../slideLayouts/slideLayout52.xml"/><Relationship Id="rId5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" name="Google Shape;54;p13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" name="Google Shape;55;p13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B2E83"/>
        </a:solidFill>
      </p:bgPr>
    </p:bg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70" r:id="rId1"/>
    <p:sldLayoutId id="2147483671" r:id="rId2"/>
    <p:sldLayoutId id="2147483672" r:id="rId3"/>
    <p:sldLayoutId id="2147483673" r:id="rId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B2E83"/>
        </a:solidFill>
      </p:bgPr>
    </p:bg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84" r:id="rId1"/>
    <p:sldLayoutId id="2147483685" r:id="rId2"/>
    <p:sldLayoutId id="2147483686" r:id="rId3"/>
    <p:sldLayoutId id="2147483687" r:id="rId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88" r:id="rId1"/>
    <p:sldLayoutId id="2147483689" r:id="rId2"/>
    <p:sldLayoutId id="2147483690" r:id="rId3"/>
    <p:sldLayoutId id="2147483691" r:id="rId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92" r:id="rId1"/>
    <p:sldLayoutId id="2147483693" r:id="rId2"/>
    <p:sldLayoutId id="2147483694" r:id="rId3"/>
    <p:sldLayoutId id="2147483695" r:id="rId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96" r:id="rId1"/>
    <p:sldLayoutId id="2147483697" r:id="rId2"/>
    <p:sldLayoutId id="2147483698" r:id="rId3"/>
    <p:sldLayoutId id="2147483699" r:id="rId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Relationship Id="rId3" Type="http://schemas.openxmlformats.org/officeDocument/2006/relationships/hyperlink" Target="https://washington.zoom.us/j/346891888" TargetMode="External"/><Relationship Id="rId4" Type="http://schemas.openxmlformats.org/officeDocument/2006/relationships/hyperlink" Target="mailto:kirsten5@uw.edu" TargetMode="External"/><Relationship Id="rId10" Type="http://schemas.openxmlformats.org/officeDocument/2006/relationships/hyperlink" Target="mailto:petermm@uw.edu" TargetMode="External"/><Relationship Id="rId9" Type="http://schemas.openxmlformats.org/officeDocument/2006/relationships/hyperlink" Target="mailto:jachung@uw.edu" TargetMode="External"/><Relationship Id="rId5" Type="http://schemas.openxmlformats.org/officeDocument/2006/relationships/hyperlink" Target="mailto:gcafco@uw.edu" TargetMode="External"/><Relationship Id="rId6" Type="http://schemas.openxmlformats.org/officeDocument/2006/relationships/hyperlink" Target="mailto:mikesnow@uw.edu" TargetMode="External"/><Relationship Id="rId7" Type="http://schemas.openxmlformats.org/officeDocument/2006/relationships/hyperlink" Target="mailto:acs229@uw.edu" TargetMode="External"/><Relationship Id="rId8" Type="http://schemas.openxmlformats.org/officeDocument/2006/relationships/hyperlink" Target="mailto:kabah12@uw.edu" TargetMode="Externa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s://www.nsf.gov/awards/managing/award_conditions.jsp?org=NSF" TargetMode="Externa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s://www.nsf.gov/bfa/dias/policy/papp/pappg23_1/FedReg/dreftpappg_april2022.pdf" TargetMode="Externa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notesSlide" Target="../notesSlides/notesSlide14.xml"/><Relationship Id="rId3" Type="http://schemas.openxmlformats.org/officeDocument/2006/relationships/hyperlink" Target="mailto:gcafco@uw.edu" TargetMode="External"/><Relationship Id="rId4" Type="http://schemas.openxmlformats.org/officeDocument/2006/relationships/hyperlink" Target="https://finance.uw.edu/pafc/" TargetMode="External"/><Relationship Id="rId5" Type="http://schemas.openxmlformats.org/officeDocument/2006/relationships/hyperlink" Target="mailto:mgard4@uw.eud" TargetMode="Externa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5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notesSlide" Target="../notesSlides/notesSlide16.xml"/><Relationship Id="rId3" Type="http://schemas.openxmlformats.org/officeDocument/2006/relationships/hyperlink" Target="https://www.era.nih.gov/news/era-alert-action-required-progress-rppr-budget-forms-due-rppr-update-june-23-updated-rppr.htm" TargetMode="External"/><Relationship Id="rId4" Type="http://schemas.openxmlformats.org/officeDocument/2006/relationships/hyperlink" Target="https://grants.nih.gov/grants/rppr/index.htm" TargetMode="Externa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1" Type="http://schemas.openxmlformats.org/officeDocument/2006/relationships/hyperlink" Target="https://grants.nih.gov/grants/guide/notice-files/NOT-OD-21-073.html" TargetMode="External"/><Relationship Id="rId10" Type="http://schemas.openxmlformats.org/officeDocument/2006/relationships/hyperlink" Target="https://grants.nih.gov/grants/guide/notice-files/NOT-OD-21-177.html" TargetMode="External"/><Relationship Id="rId13" Type="http://schemas.openxmlformats.org/officeDocument/2006/relationships/hyperlink" Target="https://www.washington.edu/research/myresearch-lifecycle/manage/reporting/#rppr" TargetMode="External"/><Relationship Id="rId12" Type="http://schemas.openxmlformats.org/officeDocument/2006/relationships/hyperlink" Target="https://grants.nih.gov/grants/guide/notice-files/NOT-OD-21-073.html" TargetMode="External"/><Relationship Id="rId1" Type="http://schemas.openxmlformats.org/officeDocument/2006/relationships/slideLayout" Target="../slideLayouts/slideLayout46.xml"/><Relationship Id="rId2" Type="http://schemas.openxmlformats.org/officeDocument/2006/relationships/notesSlide" Target="../notesSlides/notesSlide18.xml"/><Relationship Id="rId3" Type="http://schemas.openxmlformats.org/officeDocument/2006/relationships/hyperlink" Target="https://www.era.nih.gov/news/era-alert-action-required-progress-rppr-budget-forms-due-rppr-update-june-23-updated-rppr.htm" TargetMode="External"/><Relationship Id="rId4" Type="http://schemas.openxmlformats.org/officeDocument/2006/relationships/hyperlink" Target="https://grants.nih.gov/grants/rppr/index.htm" TargetMode="External"/><Relationship Id="rId9" Type="http://schemas.openxmlformats.org/officeDocument/2006/relationships/hyperlink" Target="https://grants.nih.gov/grants/guide/notice-files/NOT-OD-21-074.html" TargetMode="External"/><Relationship Id="rId14" Type="http://schemas.openxmlformats.org/officeDocument/2006/relationships/hyperlink" Target="https://www.washington.edu/research/myresearch-lifecycle/plan-and-propose/sponsor-requirements/federal/cpos/" TargetMode="External"/><Relationship Id="rId5" Type="http://schemas.openxmlformats.org/officeDocument/2006/relationships/hyperlink" Target="https://grants.nih.gov/grants/guide/notice-files/NOT-OD-22-130.html" TargetMode="External"/><Relationship Id="rId6" Type="http://schemas.openxmlformats.org/officeDocument/2006/relationships/hyperlink" Target="https://grants.nih.gov/grants/guide/notice-files/NOT-OD-22-130.html" TargetMode="External"/><Relationship Id="rId7" Type="http://schemas.openxmlformats.org/officeDocument/2006/relationships/hyperlink" Target="https://grants.nih.gov/grants/guide/notice-files/NOT-OD-20-178.html" TargetMode="External"/><Relationship Id="rId8" Type="http://schemas.openxmlformats.org/officeDocument/2006/relationships/hyperlink" Target="https://grants.nih.gov/grants/guide/notice-files/NOT-OD-22-132.html" TargetMode="Externa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9.xml"/><Relationship Id="rId2" Type="http://schemas.openxmlformats.org/officeDocument/2006/relationships/notesSlide" Target="../notesSlides/notesSlide2.xml"/><Relationship Id="rId3" Type="http://schemas.openxmlformats.org/officeDocument/2006/relationships/hyperlink" Target="mailto:mramques@uw.edu" TargetMode="Externa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28.xml"/><Relationship Id="rId3" Type="http://schemas.openxmlformats.org/officeDocument/2006/relationships/hyperlink" Target="https://www.washington.edu/research/tools/sage/guide/sage-budget/" TargetMode="External"/><Relationship Id="rId4" Type="http://schemas.openxmlformats.org/officeDocument/2006/relationships/hyperlink" Target="http://www.washington.edu/research/learning/online/wp-content/uploads/2022/01/SAGE-Budget-Job-Aid.pdf" TargetMode="External"/><Relationship Id="rId5" Type="http://schemas.openxmlformats.org/officeDocument/2006/relationships/hyperlink" Target="https://uwresearch.gosignmeup.com/public/course/browse?viewstate=eyJWaWV3TGlzdFR5cGUiOiJHcmlkIiwiUGFnZSI6MSwiUGFnZVNpemUiOjIwLCJPcmRlckJ5RmllbGQiOiJTeXN0ZW1EZWZhdWx0IiwiT3JkZXJCeURpcmVjdGlvbiI6IkFzY2VuZGluZyIsIkNvdXJzZUFjdGl2ZVN0YXRlIjoiQ3VycmVudCIsIk1haW5DYXRlZ29yeSI6IiIsIlN1YkNhdGVnb3J5IjoiIiwic3Vic3ViY2F0dGV4dCI6IiIsIlN1YkNhdGVnb3J5SXNTdWJTdWIiOmZhbHNlLCJUZXh0IjoiMTAxNCIsIkRhdGVGcm9tIjpudWxsLCJEYXRlVW50aWwiOm51bGwsIkNhbmNlbFN0YXRlIjoiTm90Q2FuY2VsbGVkIiwiQ291cnNlUG9wb3V0IjowfQ%3D%3D&amp;AllowDirectLoad=1" TargetMode="External"/><Relationship Id="rId6" Type="http://schemas.openxmlformats.org/officeDocument/2006/relationships/hyperlink" Target="mailto:sagehelp@uw.edu" TargetMode="External"/><Relationship Id="rId7" Type="http://schemas.openxmlformats.org/officeDocument/2006/relationships/image" Target="../media/image29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29.xml"/><Relationship Id="rId3" Type="http://schemas.openxmlformats.org/officeDocument/2006/relationships/hyperlink" Target="https://www.washington.edu/research/uwft-for-the-research-community/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7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notesSlide" Target="../notesSlides/notesSlide32.xml"/><Relationship Id="rId3" Type="http://schemas.openxmlformats.org/officeDocument/2006/relationships/hyperlink" Target="https://www.energy.gov/sites/default/files/2021-12/Interim%20COI%20Policy%20FAL2022-02%20to%20SPEs.pdf" TargetMode="External"/><Relationship Id="rId4" Type="http://schemas.openxmlformats.org/officeDocument/2006/relationships/hyperlink" Target="https://www.washington.edu/research/policies/gim-10-financial-conflict-of-interest-policy/" TargetMode="Externa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notesSlide" Target="../notesSlides/notesSlide33.xml"/><Relationship Id="rId3" Type="http://schemas.openxmlformats.org/officeDocument/2006/relationships/hyperlink" Target="https://www.washington.edu/research/policies/gim-10-financial-conflict-of-interest-policy/" TargetMode="Externa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notesSlide" Target="../notesSlides/notesSlide34.xml"/><Relationship Id="rId3" Type="http://schemas.openxmlformats.org/officeDocument/2006/relationships/hyperlink" Target="https://www.washington.edu/research/learning/online/index.php/lessons/financial-conflict-of-interest-training/" TargetMode="Externa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notesSlide" Target="../notesSlides/notesSlide37.xml"/><Relationship Id="rId3" Type="http://schemas.openxmlformats.org/officeDocument/2006/relationships/hyperlink" Target="https://www.whitehouse.gov/wp-content/uploads/2022/01/010422-NSPM-33-Implementation-Guidance.pdf" TargetMode="Externa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notesSlide" Target="../notesSlides/notesSlide38.xml"/><Relationship Id="rId3" Type="http://schemas.openxmlformats.org/officeDocument/2006/relationships/hyperlink" Target="mailto:research@uw.edu" TargetMode="External"/><Relationship Id="rId4" Type="http://schemas.openxmlformats.org/officeDocument/2006/relationships/hyperlink" Target="mailto:petermm@uw.edu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grants.nih.gov/grants/guide/notice-files/NOT-OD-21-049.html" TargetMode="External"/><Relationship Id="rId4" Type="http://schemas.openxmlformats.org/officeDocument/2006/relationships/hyperlink" Target="https://grants.nih.gov/grants/guide/notice-files/NOT-OD-22-132.html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2" name="Google Shape;292;p61"/>
          <p:cNvGraphicFramePr/>
          <p:nvPr/>
        </p:nvGraphicFramePr>
        <p:xfrm>
          <a:off x="99025" y="533400"/>
          <a:ext cx="3000000" cy="3000000"/>
        </p:xfrm>
        <a:graphic>
          <a:graphicData uri="http://schemas.openxmlformats.org/drawingml/2006/table">
            <a:tbl>
              <a:tblPr bandRow="1" firstCol="1" firstRow="1">
                <a:noFill/>
                <a:tableStyleId>{E6534E7F-8EE1-402B-A68D-AA362A2DBCE2}</a:tableStyleId>
              </a:tblPr>
              <a:tblGrid>
                <a:gridCol w="3710975"/>
                <a:gridCol w="3048000"/>
                <a:gridCol w="1371600"/>
                <a:gridCol w="670425"/>
              </a:tblGrid>
              <a:tr h="567600">
                <a:tc gridSpan="4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F497A"/>
                        </a:buClr>
                        <a:buSzPts val="3000"/>
                        <a:buFont typeface="Calibri"/>
                        <a:buNone/>
                      </a:pPr>
                      <a:r>
                        <a:rPr b="0" lang="en" sz="3000" u="none" cap="none" strike="noStrike">
                          <a:solidFill>
                            <a:srgbClr val="5F497A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MRAM </a:t>
                      </a:r>
                      <a:r>
                        <a:rPr b="0" lang="en" sz="3000" u="none" cap="none" strike="noStrike">
                          <a:solidFill>
                            <a:srgbClr val="BFBFB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|</a:t>
                      </a:r>
                      <a:r>
                        <a:rPr b="0" lang="en" sz="3000" u="none" cap="none" strike="noStrike">
                          <a:solidFill>
                            <a:srgbClr val="5F497A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Monthly Research Administration Meeting </a:t>
                      </a:r>
                      <a:endParaRPr/>
                    </a:p>
                  </a:txBody>
                  <a:tcPr marT="0" marB="0" marR="68575" marL="685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hMerge="1"/>
                <a:tc hMerge="1"/>
                <a:tc hMerge="1"/>
              </a:tr>
              <a:tr h="1185000">
                <a:tc gridSpan="4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Calibri"/>
                        <a:buNone/>
                      </a:pPr>
                      <a:r>
                        <a:t/>
                      </a:r>
                      <a:endParaRPr b="0" sz="800" u="none" cap="none" strike="noStrike">
                        <a:solidFill>
                          <a:srgbClr val="5F497A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t/>
                      </a:r>
                      <a:endParaRPr b="0" sz="1600" u="none" cap="none" strike="noStrike">
                        <a:solidFill>
                          <a:srgbClr val="5F497A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8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F497A"/>
                        </a:buClr>
                        <a:buSzPts val="1400"/>
                        <a:buFont typeface="Calibri"/>
                        <a:buNone/>
                      </a:pPr>
                      <a:r>
                        <a:rPr b="0" lang="en">
                          <a:solidFill>
                            <a:srgbClr val="5F497A"/>
                          </a:solidFill>
                        </a:rPr>
                        <a:t>June 9, 2022 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F497A"/>
                        </a:buClr>
                        <a:buSzPts val="1400"/>
                        <a:buFont typeface="Calibri"/>
                        <a:buNone/>
                      </a:pPr>
                      <a:r>
                        <a:rPr b="0" lang="en" sz="1400" u="none" cap="none" strike="noStrike">
                          <a:solidFill>
                            <a:srgbClr val="5F497A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9:00 </a:t>
                      </a:r>
                      <a:r>
                        <a:rPr b="0" lang="en">
                          <a:solidFill>
                            <a:srgbClr val="5F497A"/>
                          </a:solidFill>
                        </a:rPr>
                        <a:t>AM </a:t>
                      </a:r>
                      <a:r>
                        <a:rPr b="0" lang="en" sz="1400" u="none" cap="none" strike="noStrike">
                          <a:solidFill>
                            <a:srgbClr val="5F497A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– 10:00 AM</a:t>
                      </a:r>
                      <a:endParaRPr b="0" sz="1400" u="none" cap="none" strike="noStrike">
                        <a:solidFill>
                          <a:srgbClr val="5F497A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F497A"/>
                        </a:buClr>
                        <a:buSzPts val="1200"/>
                        <a:buFont typeface="Calibri"/>
                        <a:buNone/>
                      </a:pPr>
                      <a:r>
                        <a:rPr lang="en">
                          <a:solidFill>
                            <a:srgbClr val="5F497A"/>
                          </a:solidFill>
                        </a:rPr>
                        <a:t>HOSTED REMOTELY</a:t>
                      </a:r>
                      <a:endParaRPr>
                        <a:solidFill>
                          <a:srgbClr val="5F497A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F497A"/>
                        </a:buClr>
                        <a:buSzPts val="1400"/>
                        <a:buFont typeface="Calibri"/>
                        <a:buNone/>
                      </a:pPr>
                      <a:r>
                        <a:rPr b="0" lang="en">
                          <a:solidFill>
                            <a:srgbClr val="5F497A"/>
                          </a:solidFill>
                        </a:rPr>
                        <a:t>Join the LIVE Webinar</a:t>
                      </a:r>
                      <a:r>
                        <a:rPr lang="en">
                          <a:solidFill>
                            <a:srgbClr val="5F497A"/>
                          </a:solidFill>
                        </a:rPr>
                        <a:t>: </a:t>
                      </a:r>
                      <a:r>
                        <a:rPr lang="en" u="sng">
                          <a:solidFill>
                            <a:schemeClr val="hlink"/>
                          </a:solidFill>
                          <a:hlinkClick r:id="rId3"/>
                        </a:rPr>
                        <a:t>https://washington.zoom.us/j/346891888</a:t>
                      </a:r>
                      <a:endParaRPr b="0" sz="1200">
                        <a:solidFill>
                          <a:srgbClr val="5F497A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alibri"/>
                        <a:buNone/>
                      </a:pPr>
                      <a:r>
                        <a:t/>
                      </a:r>
                      <a:endParaRPr b="0" sz="1600" u="none" cap="none" strike="noStrike">
                        <a:solidFill>
                          <a:srgbClr val="5F497A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t/>
                      </a:r>
                      <a:endParaRPr b="1" sz="14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hMerge="1"/>
                <a:tc hMerge="1"/>
                <a:tc hMerge="1"/>
              </a:tr>
              <a:tr h="3027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600"/>
                        <a:buFont typeface="Calibri"/>
                        <a:buNone/>
                      </a:pPr>
                      <a:r>
                        <a:rPr b="0" lang="en" sz="1600" u="none" cap="none" strike="noStrike">
                          <a:solidFill>
                            <a:schemeClr val="lt1"/>
                          </a:solidFill>
                        </a:rPr>
                        <a:t>TOPIC </a:t>
                      </a:r>
                      <a:endParaRPr b="0" sz="16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F497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600"/>
                        <a:buFont typeface="Calibri"/>
                        <a:buNone/>
                      </a:pPr>
                      <a:r>
                        <a:rPr b="0" lang="en" sz="1600" u="none" cap="none" strike="noStrike">
                          <a:solidFill>
                            <a:schemeClr val="lt1"/>
                          </a:solidFill>
                        </a:rPr>
                        <a:t>PRESENTER</a:t>
                      </a:r>
                      <a:endParaRPr b="0" sz="16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F497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600"/>
                        <a:buFont typeface="Calibri"/>
                        <a:buNone/>
                      </a:pPr>
                      <a:r>
                        <a:rPr lang="en" sz="1600">
                          <a:solidFill>
                            <a:schemeClr val="lt1"/>
                          </a:solidFill>
                        </a:rPr>
                        <a:t> </a:t>
                      </a:r>
                      <a:r>
                        <a:rPr b="0" lang="en" sz="1600" u="none" cap="none" strike="noStrike">
                          <a:solidFill>
                            <a:schemeClr val="lt1"/>
                          </a:solidFill>
                        </a:rPr>
                        <a:t>EMAIL </a:t>
                      </a:r>
                      <a:endParaRPr b="0" sz="16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F497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600"/>
                        <a:buFont typeface="Calibri"/>
                        <a:buNone/>
                      </a:pPr>
                      <a:r>
                        <a:rPr b="0" lang="en" sz="1600" u="none" cap="none" strike="noStrike">
                          <a:solidFill>
                            <a:schemeClr val="lt1"/>
                          </a:solidFill>
                        </a:rPr>
                        <a:t>MIN</a:t>
                      </a:r>
                      <a:endParaRPr b="0" sz="16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F497A"/>
                    </a:solidFill>
                  </a:tcPr>
                </a:tc>
              </a:tr>
              <a:tr h="3784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400"/>
                        <a:buFont typeface="Calibri"/>
                        <a:buNone/>
                      </a:pPr>
                      <a:r>
                        <a:rPr b="0" lang="en" sz="1400" u="none" cap="none" strike="noStrike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Welcome</a:t>
                      </a:r>
                      <a:endParaRPr/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>
                          <a:solidFill>
                            <a:srgbClr val="3F3F3F"/>
                          </a:solidFill>
                        </a:rPr>
                        <a:t>Kirsten DeFries</a:t>
                      </a:r>
                      <a:endParaRPr b="1" sz="1000">
                        <a:solidFill>
                          <a:srgbClr val="3F3F3F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3F3F3F"/>
                          </a:solidFill>
                        </a:rPr>
                        <a:t>Research Compliance &amp; Operations</a:t>
                      </a:r>
                      <a:endParaRPr b="1" sz="1000">
                        <a:solidFill>
                          <a:srgbClr val="3F3F3F"/>
                        </a:solidFill>
                      </a:endParaRPr>
                    </a:p>
                  </a:txBody>
                  <a:tcPr marT="0" marB="0" marR="114300" marL="1143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1143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u="sng" cap="none" strike="noStrike">
                          <a:solidFill>
                            <a:srgbClr val="0000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hlinkClick r:id="rId4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kirsten5@uw.edu</a:t>
                      </a:r>
                      <a:r>
                        <a:rPr lang="en" sz="1000" u="sng">
                          <a:solidFill>
                            <a:srgbClr val="000000"/>
                          </a:solidFill>
                        </a:rPr>
                        <a:t> </a:t>
                      </a:r>
                      <a:endParaRPr sz="1000" u="sng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11430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u="none" cap="none" strike="noStrike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</a:t>
                      </a:r>
                      <a:endParaRPr sz="1100" u="none" cap="none" strike="noStrike">
                        <a:solidFill>
                          <a:srgbClr val="3F3F3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3784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100"/>
                        <a:buFont typeface="Calibri"/>
                        <a:buNone/>
                      </a:pPr>
                      <a:r>
                        <a:rPr b="0" lang="en">
                          <a:solidFill>
                            <a:srgbClr val="3F3F3F"/>
                          </a:solidFill>
                        </a:rPr>
                        <a:t>PAFC Hot Topic: Implementing FY22 Increased NRSA Stipend Levels</a:t>
                      </a:r>
                      <a:endParaRPr b="1" sz="1100" u="none" cap="none" strike="noStrike">
                        <a:solidFill>
                          <a:srgbClr val="3F3F3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None/>
                      </a:pPr>
                      <a:r>
                        <a:rPr b="1" lang="en" sz="1000">
                          <a:solidFill>
                            <a:srgbClr val="3F3F3F"/>
                          </a:solidFill>
                        </a:rPr>
                        <a:t>Matt Gardner</a:t>
                      </a:r>
                      <a:endParaRPr b="1" sz="1000">
                        <a:solidFill>
                          <a:srgbClr val="3F3F3F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None/>
                      </a:pPr>
                      <a:r>
                        <a:rPr lang="en" sz="1000">
                          <a:solidFill>
                            <a:srgbClr val="3F3F3F"/>
                          </a:solidFill>
                        </a:rPr>
                        <a:t>Post Award Fiscal Compliance</a:t>
                      </a:r>
                      <a:endParaRPr b="1" sz="1000">
                        <a:solidFill>
                          <a:srgbClr val="3F3F3F"/>
                        </a:solidFill>
                      </a:endParaRPr>
                    </a:p>
                  </a:txBody>
                  <a:tcPr marT="0" marB="0" marR="114300" marL="1143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1143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u="sng">
                          <a:solidFill>
                            <a:schemeClr val="hlink"/>
                          </a:solidFill>
                          <a:hlinkClick r:id="rId5"/>
                        </a:rPr>
                        <a:t>gcafco@uw.edu</a:t>
                      </a:r>
                      <a:r>
                        <a:rPr lang="en" sz="1000" u="sng"/>
                        <a:t> </a:t>
                      </a:r>
                      <a:endParaRPr sz="1000" u="sng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11430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3F3F3F"/>
                          </a:solidFill>
                        </a:rPr>
                        <a:t>10</a:t>
                      </a:r>
                      <a:endParaRPr sz="1000" u="none" cap="none" strike="noStrike">
                        <a:solidFill>
                          <a:srgbClr val="3F3F3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3784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">
                          <a:solidFill>
                            <a:srgbClr val="3F3F3F"/>
                          </a:solidFill>
                        </a:rPr>
                        <a:t>eRA Commons: RPPR Form Updates</a:t>
                      </a:r>
                      <a:endParaRPr b="0">
                        <a:solidFill>
                          <a:srgbClr val="3F3F3F"/>
                        </a:solidFill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>
                          <a:solidFill>
                            <a:srgbClr val="3F3F3F"/>
                          </a:solidFill>
                        </a:rPr>
                        <a:t>Mike Snow</a:t>
                      </a:r>
                      <a:endParaRPr b="1" sz="1000">
                        <a:solidFill>
                          <a:srgbClr val="3F3F3F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3F3F3F"/>
                          </a:solidFill>
                        </a:rPr>
                        <a:t>Office of Sponsored Programs</a:t>
                      </a:r>
                      <a:endParaRPr sz="1000">
                        <a:solidFill>
                          <a:srgbClr val="3F3F3F"/>
                        </a:solidFill>
                      </a:endParaRPr>
                    </a:p>
                  </a:txBody>
                  <a:tcPr marT="0" marB="0" marR="114300" marL="1143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1143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u="sng">
                          <a:solidFill>
                            <a:schemeClr val="hlink"/>
                          </a:solidFill>
                          <a:hlinkClick r:id="rId6"/>
                        </a:rPr>
                        <a:t>mikesnow@uw.edu</a:t>
                      </a:r>
                      <a:r>
                        <a:rPr lang="en" sz="1000"/>
                        <a:t> </a:t>
                      </a:r>
                      <a:endParaRPr sz="1000"/>
                    </a:p>
                  </a:txBody>
                  <a:tcPr marT="0" marB="0" marR="11430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3F3F3F"/>
                          </a:solidFill>
                        </a:rPr>
                        <a:t>5</a:t>
                      </a:r>
                      <a:endParaRPr sz="1000">
                        <a:solidFill>
                          <a:srgbClr val="3F3F3F"/>
                        </a:solidFill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3784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">
                          <a:solidFill>
                            <a:srgbClr val="3F3F3F"/>
                          </a:solidFill>
                        </a:rPr>
                        <a:t>SAGE Award Budget</a:t>
                      </a:r>
                      <a:endParaRPr b="0">
                        <a:solidFill>
                          <a:srgbClr val="3F3F3F"/>
                        </a:solidFill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>
                          <a:solidFill>
                            <a:srgbClr val="3F3F3F"/>
                          </a:solidFill>
                        </a:rPr>
                        <a:t>Amanda Snyder, Juan Lepez, Judy Chung</a:t>
                      </a:r>
                      <a:endParaRPr b="1" sz="1000">
                        <a:solidFill>
                          <a:srgbClr val="3F3F3F"/>
                        </a:solidFill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3F3F3F"/>
                          </a:solidFill>
                        </a:rPr>
                        <a:t>OSP, GCA, ORIS</a:t>
                      </a:r>
                      <a:endParaRPr sz="1000">
                        <a:solidFill>
                          <a:srgbClr val="3F3F3F"/>
                        </a:solidFill>
                      </a:endParaRPr>
                    </a:p>
                  </a:txBody>
                  <a:tcPr marT="0" marB="0" marR="114300" marL="1143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1143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u="sng">
                          <a:solidFill>
                            <a:schemeClr val="hlink"/>
                          </a:solidFill>
                          <a:hlinkClick r:id="rId7"/>
                        </a:rPr>
                        <a:t>acs229@uw.edu</a:t>
                      </a:r>
                      <a:r>
                        <a:rPr lang="en" sz="1000"/>
                        <a:t> </a:t>
                      </a:r>
                      <a:endParaRPr sz="1000"/>
                    </a:p>
                    <a:p>
                      <a:pPr indent="0" lvl="0" marL="1143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u="sng">
                          <a:solidFill>
                            <a:schemeClr val="hlink"/>
                          </a:solidFill>
                          <a:hlinkClick r:id="rId8"/>
                        </a:rPr>
                        <a:t>kabah12@uw.edu</a:t>
                      </a:r>
                      <a:endParaRPr sz="1000"/>
                    </a:p>
                    <a:p>
                      <a:pPr indent="0" lvl="0" marL="1143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u="sng">
                          <a:solidFill>
                            <a:schemeClr val="hlink"/>
                          </a:solidFill>
                          <a:hlinkClick r:id="rId9"/>
                        </a:rPr>
                        <a:t>jachung@uw,edu</a:t>
                      </a:r>
                      <a:endParaRPr sz="1000"/>
                    </a:p>
                  </a:txBody>
                  <a:tcPr marT="0" marB="0" marR="11430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3F3F3F"/>
                          </a:solidFill>
                        </a:rPr>
                        <a:t>15</a:t>
                      </a:r>
                      <a:endParaRPr sz="1000">
                        <a:solidFill>
                          <a:srgbClr val="3F3F3F"/>
                        </a:solidFill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3784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">
                          <a:solidFill>
                            <a:srgbClr val="3F3F3F"/>
                          </a:solidFill>
                        </a:rPr>
                        <a:t>Dept of Energy Interim Conflict of Interest Policy Requirements</a:t>
                      </a:r>
                      <a:endParaRPr b="0">
                        <a:solidFill>
                          <a:srgbClr val="3F3F3F"/>
                        </a:solidFill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>
                          <a:solidFill>
                            <a:srgbClr val="3F3F3F"/>
                          </a:solidFill>
                        </a:rPr>
                        <a:t>Melissa Petersen</a:t>
                      </a:r>
                      <a:endParaRPr b="1" sz="1000">
                        <a:solidFill>
                          <a:srgbClr val="3F3F3F"/>
                        </a:solidFill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3F3F3F"/>
                          </a:solidFill>
                        </a:rPr>
                        <a:t>Office of Research</a:t>
                      </a:r>
                      <a:endParaRPr sz="1000">
                        <a:solidFill>
                          <a:srgbClr val="3F3F3F"/>
                        </a:solidFill>
                      </a:endParaRPr>
                    </a:p>
                  </a:txBody>
                  <a:tcPr marT="0" marB="0" marR="114300" marL="1143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1143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u="sng">
                          <a:solidFill>
                            <a:schemeClr val="hlink"/>
                          </a:solidFill>
                          <a:hlinkClick r:id="rId10"/>
                        </a:rPr>
                        <a:t>petermm@uw.edu</a:t>
                      </a:r>
                      <a:r>
                        <a:rPr lang="en" sz="1000"/>
                        <a:t> </a:t>
                      </a:r>
                      <a:endParaRPr sz="1000"/>
                    </a:p>
                  </a:txBody>
                  <a:tcPr marT="0" marB="0" marR="11430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3F3F3F"/>
                          </a:solidFill>
                        </a:rPr>
                        <a:t>5</a:t>
                      </a:r>
                      <a:endParaRPr sz="1000">
                        <a:solidFill>
                          <a:srgbClr val="3F3F3F"/>
                        </a:solidFill>
                      </a:endParaRPr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681125">
                <a:tc gridSpan="4">
                  <a:txBody>
                    <a:bodyPr/>
                    <a:lstStyle/>
                    <a:p>
                      <a:pPr indent="0" lvl="8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t/>
                      </a:r>
                      <a:endParaRPr b="0" sz="1200" u="none" cap="none" strike="noStrike">
                        <a:solidFill>
                          <a:srgbClr val="5F497A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8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t/>
                      </a:r>
                      <a:endParaRPr b="0" sz="1200" u="none" cap="none" strike="noStrike">
                        <a:solidFill>
                          <a:srgbClr val="5F497A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8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A5A5A5"/>
                        </a:buClr>
                        <a:buSzPts val="1800"/>
                        <a:buFont typeface="Calibri"/>
                        <a:buNone/>
                      </a:pPr>
                      <a:r>
                        <a:rPr b="1" lang="en" sz="1800" u="none" cap="none" strike="noStrike">
                          <a:solidFill>
                            <a:srgbClr val="A5A5A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NEXT MEETING</a:t>
                      </a:r>
                      <a:endParaRPr b="1" sz="1800" u="none" cap="none" strike="noStrike">
                        <a:solidFill>
                          <a:srgbClr val="A5A5A5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8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F497A"/>
                        </a:buClr>
                        <a:buSzPts val="1400"/>
                        <a:buFont typeface="Calibri"/>
                        <a:buNone/>
                      </a:pPr>
                      <a:r>
                        <a:rPr b="0" lang="en">
                          <a:solidFill>
                            <a:srgbClr val="5F497A"/>
                          </a:solidFill>
                        </a:rPr>
                        <a:t>July 14, 2022 9:00 AM - 10:00 AM</a:t>
                      </a:r>
                      <a:endParaRPr b="0" sz="1400" u="none" cap="none" strike="noStrike">
                        <a:solidFill>
                          <a:srgbClr val="5F497A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8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F497A"/>
                        </a:buClr>
                        <a:buSzPts val="1100"/>
                        <a:buFont typeface="Calibri"/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0" marB="0" marR="68575" marL="6857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BFBFB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hMerge="1"/>
                <a:tc hMerge="1"/>
                <a:tc hMerge="1"/>
              </a:tr>
            </a:tbl>
          </a:graphicData>
        </a:graphic>
      </p:graphicFrame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70"/>
          <p:cNvSpPr txBox="1"/>
          <p:nvPr>
            <p:ph idx="1" type="body"/>
          </p:nvPr>
        </p:nvSpPr>
        <p:spPr>
          <a:xfrm>
            <a:off x="671757" y="1179824"/>
            <a:ext cx="6972300" cy="2641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000"/>
              <a:buNone/>
            </a:pPr>
            <a:r>
              <a:rPr lang="en">
                <a:latin typeface="Encode Sans"/>
                <a:ea typeface="Encode Sans"/>
                <a:cs typeface="Encode Sans"/>
                <a:sym typeface="Encode Sans"/>
              </a:rPr>
              <a:t>NATIONAL SCIENCE FOUNDATION UPDATES</a:t>
            </a:r>
            <a:endParaRPr>
              <a:latin typeface="Encode Sans"/>
              <a:ea typeface="Encode Sans"/>
              <a:cs typeface="Encode Sans"/>
              <a:sym typeface="Encode San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71"/>
          <p:cNvSpPr txBox="1"/>
          <p:nvPr>
            <p:ph idx="1" type="body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800"/>
              <a:buNone/>
            </a:pPr>
            <a:r>
              <a:rPr lang="en" sz="2800">
                <a:latin typeface="Encode Sans"/>
                <a:ea typeface="Encode Sans"/>
                <a:cs typeface="Encode Sans"/>
                <a:sym typeface="Encode Sans"/>
              </a:rPr>
              <a:t>NSF Updates	- Terms &amp; Conditions</a:t>
            </a:r>
            <a:endParaRPr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353" name="Google Shape;353;p71"/>
          <p:cNvSpPr txBox="1"/>
          <p:nvPr>
            <p:ph idx="2" type="body"/>
          </p:nvPr>
        </p:nvSpPr>
        <p:spPr>
          <a:xfrm>
            <a:off x="659305" y="1736725"/>
            <a:ext cx="8196300" cy="4237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ct val="100000"/>
              <a:buNone/>
            </a:pPr>
            <a:r>
              <a:rPr lang="en"/>
              <a:t>NSF updated the Research, Grant General, Cooperative Agreement, SBIR/STTR, and Special Terms and Conditions.</a:t>
            </a:r>
            <a:endParaRPr/>
          </a:p>
          <a:p>
            <a:pPr indent="0" lvl="0" marL="0" rtl="0" algn="l">
              <a:spcBef>
                <a:spcPts val="444"/>
              </a:spcBef>
              <a:spcAft>
                <a:spcPts val="0"/>
              </a:spcAft>
              <a:buClr>
                <a:srgbClr val="4B2E83"/>
              </a:buClr>
              <a:buSzPct val="100000"/>
              <a:buNone/>
            </a:pPr>
            <a:r>
              <a:rPr lang="en"/>
              <a:t> </a:t>
            </a:r>
            <a:endParaRPr/>
          </a:p>
          <a:p>
            <a:pPr indent="-331469" lvl="0" marL="342900" rtl="0" algn="l">
              <a:spcBef>
                <a:spcPts val="444"/>
              </a:spcBef>
              <a:spcAft>
                <a:spcPts val="0"/>
              </a:spcAft>
              <a:buClr>
                <a:srgbClr val="4B2E83"/>
              </a:buClr>
              <a:buSzPct val="100000"/>
              <a:buFont typeface="Merriweather Sans"/>
              <a:buChar char="&gt;"/>
            </a:pPr>
            <a:r>
              <a:rPr lang="en"/>
              <a:t>Implemented the </a:t>
            </a:r>
            <a:r>
              <a:rPr i="1" lang="en"/>
              <a:t>Build America, Buy America</a:t>
            </a:r>
            <a:r>
              <a:rPr lang="en"/>
              <a:t> provisions of the </a:t>
            </a:r>
            <a:r>
              <a:rPr i="1" lang="en"/>
              <a:t>Infrastructure Investment and Jobs Act</a:t>
            </a:r>
            <a:endParaRPr/>
          </a:p>
          <a:p>
            <a:pPr indent="0" lvl="0" marL="0" rtl="0" algn="l">
              <a:spcBef>
                <a:spcPts val="444"/>
              </a:spcBef>
              <a:spcAft>
                <a:spcPts val="0"/>
              </a:spcAft>
              <a:buClr>
                <a:srgbClr val="4B2E83"/>
              </a:buClr>
              <a:buSzPct val="100000"/>
              <a:buNone/>
            </a:pPr>
            <a:r>
              <a:rPr lang="en"/>
              <a:t> </a:t>
            </a:r>
            <a:endParaRPr/>
          </a:p>
          <a:p>
            <a:pPr indent="-331469" lvl="0" marL="342900" rtl="0" algn="l">
              <a:spcBef>
                <a:spcPts val="444"/>
              </a:spcBef>
              <a:spcAft>
                <a:spcPts val="0"/>
              </a:spcAft>
              <a:buClr>
                <a:srgbClr val="4B2E83"/>
              </a:buClr>
              <a:buSzPct val="100000"/>
              <a:buFont typeface="Merriweather Sans"/>
              <a:buChar char="&gt;"/>
            </a:pPr>
            <a:r>
              <a:rPr lang="en"/>
              <a:t>Grantees are subject to the Act which requires “</a:t>
            </a:r>
            <a:r>
              <a:rPr i="1" lang="en"/>
              <a:t>all iron, steel, manufactured products, and construction materials used in Federally funded infrastructure projects must be produced in the United States</a:t>
            </a:r>
            <a:r>
              <a:rPr lang="en"/>
              <a:t>.”</a:t>
            </a:r>
            <a:endParaRPr/>
          </a:p>
          <a:p>
            <a:pPr indent="-201930" lvl="0" marL="342900" rtl="0" algn="l">
              <a:spcBef>
                <a:spcPts val="444"/>
              </a:spcBef>
              <a:spcAft>
                <a:spcPts val="0"/>
              </a:spcAft>
              <a:buClr>
                <a:srgbClr val="4B2E83"/>
              </a:buClr>
              <a:buSzPct val="100000"/>
              <a:buFont typeface="Merriweather Sans"/>
              <a:buNone/>
            </a:pPr>
            <a:r>
              <a:t/>
            </a:r>
            <a:endParaRPr/>
          </a:p>
          <a:p>
            <a:pPr indent="-333883" lvl="0" marL="342900" rtl="0" algn="l">
              <a:spcBef>
                <a:spcPts val="351"/>
              </a:spcBef>
              <a:spcAft>
                <a:spcPts val="0"/>
              </a:spcAft>
              <a:buClr>
                <a:srgbClr val="4B2E83"/>
              </a:buClr>
              <a:buSzPct val="100000"/>
              <a:buFont typeface="Merriweather Sans"/>
              <a:buChar char="&gt;"/>
            </a:pPr>
            <a:r>
              <a:rPr lang="en" sz="1900" u="sng">
                <a:solidFill>
                  <a:schemeClr val="hlink"/>
                </a:solidFill>
                <a:hlinkClick r:id="rId3"/>
              </a:rPr>
              <a:t>https://www.nsf.gov/awards/managing/award_conditions.jsp?org=NSF</a:t>
            </a:r>
            <a:endParaRPr sz="1900"/>
          </a:p>
          <a:p>
            <a:pPr indent="-201930" lvl="0" marL="342900" rtl="0" algn="l">
              <a:spcBef>
                <a:spcPts val="444"/>
              </a:spcBef>
              <a:spcAft>
                <a:spcPts val="0"/>
              </a:spcAft>
              <a:buClr>
                <a:srgbClr val="4B2E83"/>
              </a:buClr>
              <a:buSzPct val="100000"/>
              <a:buFont typeface="Merriweather Sans"/>
              <a:buNone/>
            </a:pPr>
            <a:r>
              <a:t/>
            </a:r>
            <a:endParaRPr/>
          </a:p>
          <a:p>
            <a:pPr indent="-201930" lvl="0" marL="342900" rtl="0" algn="l">
              <a:spcBef>
                <a:spcPts val="444"/>
              </a:spcBef>
              <a:spcAft>
                <a:spcPts val="0"/>
              </a:spcAft>
              <a:buClr>
                <a:srgbClr val="4B2E83"/>
              </a:buClr>
              <a:buSzPct val="100000"/>
              <a:buFont typeface="Merriweather Sans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72"/>
          <p:cNvSpPr txBox="1"/>
          <p:nvPr>
            <p:ph idx="1" type="body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None/>
            </a:pPr>
            <a:r>
              <a:rPr lang="en">
                <a:latin typeface="Encode Sans"/>
                <a:ea typeface="Encode Sans"/>
                <a:cs typeface="Encode Sans"/>
                <a:sym typeface="Encode Sans"/>
              </a:rPr>
              <a:t>NSF Updates – PAPPG</a:t>
            </a:r>
            <a:endParaRPr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359" name="Google Shape;359;p72"/>
          <p:cNvSpPr txBox="1"/>
          <p:nvPr>
            <p:ph idx="2" type="body"/>
          </p:nvPr>
        </p:nvSpPr>
        <p:spPr>
          <a:xfrm>
            <a:off x="659305" y="1736725"/>
            <a:ext cx="8196300" cy="40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None/>
            </a:pPr>
            <a:r>
              <a:rPr lang="en"/>
              <a:t>Published notice in April for comment on the draft Proposal &amp; Award Policies &amp; Procedures Guide (PAPPG)</a:t>
            </a:r>
            <a:endParaRPr/>
          </a:p>
          <a:p>
            <a:pPr indent="-190500" lvl="0" marL="342900" rtl="0" algn="l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r>
              <a:t/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"/>
              <a:t>NSF is accepting comments until June 13, 2022</a:t>
            </a:r>
            <a:endParaRPr/>
          </a:p>
          <a:p>
            <a:pPr indent="-190500" lvl="0" marL="342900" rtl="0" algn="l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r>
              <a:t/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"/>
              <a:t>Reference: </a:t>
            </a:r>
            <a:br>
              <a:rPr lang="en"/>
            </a:br>
            <a:r>
              <a:rPr lang="en" u="sng">
                <a:solidFill>
                  <a:schemeClr val="hlink"/>
                </a:solidFill>
                <a:hlinkClick r:id="rId3"/>
              </a:rPr>
              <a:t>https://www.nsf.gov/bfa/dias/policy/papp/pappg23_1/FedReg/dreftpappg_april2022.pdf</a:t>
            </a:r>
            <a:endParaRPr/>
          </a:p>
          <a:p>
            <a:pPr indent="-190500" lvl="0" marL="342900" rtl="0" algn="l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r>
              <a:t/>
            </a:r>
            <a:endParaRPr/>
          </a:p>
          <a:p>
            <a:pPr indent="-190500" lvl="0" marL="342900" rtl="0" algn="l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r>
              <a:t/>
            </a:r>
            <a:endParaRPr/>
          </a:p>
          <a:p>
            <a:pPr indent="-190500" lvl="0" marL="342900" rtl="0" algn="l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73"/>
          <p:cNvSpPr txBox="1"/>
          <p:nvPr>
            <p:ph idx="1" type="body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None/>
            </a:pPr>
            <a:r>
              <a:rPr lang="en">
                <a:latin typeface="Encode Sans"/>
                <a:ea typeface="Encode Sans"/>
                <a:cs typeface="Encode Sans"/>
                <a:sym typeface="Encode Sans"/>
              </a:rPr>
              <a:t>Draft PAPPG – Proposed Changes to Note</a:t>
            </a:r>
            <a:endParaRPr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365" name="Google Shape;365;p73"/>
          <p:cNvSpPr txBox="1"/>
          <p:nvPr>
            <p:ph idx="2" type="body"/>
          </p:nvPr>
        </p:nvSpPr>
        <p:spPr>
          <a:xfrm>
            <a:off x="659305" y="1736725"/>
            <a:ext cx="8196300" cy="42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7500"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ct val="100000"/>
              <a:buNone/>
            </a:pPr>
            <a:r>
              <a:rPr lang="en"/>
              <a:t>Proposed language with regards to submission of reports (annual and final project reports)</a:t>
            </a:r>
            <a:endParaRPr/>
          </a:p>
          <a:p>
            <a:pPr indent="0" lvl="0" marL="0" rtl="0" algn="l">
              <a:spcBef>
                <a:spcPts val="444"/>
              </a:spcBef>
              <a:spcAft>
                <a:spcPts val="0"/>
              </a:spcAft>
              <a:buClr>
                <a:srgbClr val="4B2E83"/>
              </a:buClr>
              <a:buSzPct val="100000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444"/>
              </a:spcBef>
              <a:spcAft>
                <a:spcPts val="0"/>
              </a:spcAft>
              <a:buClr>
                <a:srgbClr val="4B2E83"/>
              </a:buClr>
              <a:buSzPct val="100000"/>
              <a:buNone/>
            </a:pPr>
            <a:r>
              <a:rPr lang="en"/>
              <a:t>Examples:</a:t>
            </a:r>
            <a:endParaRPr/>
          </a:p>
          <a:p>
            <a:pPr indent="0" lvl="0" marL="0" rtl="0" algn="l">
              <a:spcBef>
                <a:spcPts val="444"/>
              </a:spcBef>
              <a:spcAft>
                <a:spcPts val="0"/>
              </a:spcAft>
              <a:buClr>
                <a:srgbClr val="4B2E83"/>
              </a:buClr>
              <a:buSzPct val="100000"/>
              <a:buNone/>
            </a:pPr>
            <a:r>
              <a:t/>
            </a:r>
            <a:endParaRPr/>
          </a:p>
          <a:p>
            <a:pPr indent="-320040" lvl="0" marL="342900" rtl="0" algn="l">
              <a:spcBef>
                <a:spcPts val="444"/>
              </a:spcBef>
              <a:spcAft>
                <a:spcPts val="0"/>
              </a:spcAft>
              <a:buClr>
                <a:srgbClr val="4B2E83"/>
              </a:buClr>
              <a:buSzPct val="100000"/>
              <a:buFont typeface="Merriweather Sans"/>
              <a:buChar char="&gt;"/>
            </a:pPr>
            <a:r>
              <a:rPr lang="en"/>
              <a:t>Annual Project Reports are considered overdue if not submitted within </a:t>
            </a:r>
            <a:r>
              <a:rPr lang="en" u="sng"/>
              <a:t>30 days</a:t>
            </a:r>
            <a:r>
              <a:rPr lang="en"/>
              <a:t> of the end of the current budget period</a:t>
            </a:r>
            <a:endParaRPr/>
          </a:p>
          <a:p>
            <a:pPr indent="-201930" lvl="0" marL="342900" rtl="0" algn="l">
              <a:spcBef>
                <a:spcPts val="444"/>
              </a:spcBef>
              <a:spcAft>
                <a:spcPts val="0"/>
              </a:spcAft>
              <a:buClr>
                <a:srgbClr val="4B2E83"/>
              </a:buClr>
              <a:buSzPct val="100000"/>
              <a:buFont typeface="Merriweather Sans"/>
              <a:buNone/>
            </a:pPr>
            <a:r>
              <a:t/>
            </a:r>
            <a:endParaRPr/>
          </a:p>
          <a:p>
            <a:pPr indent="-320040" lvl="0" marL="342900" rtl="0" algn="l">
              <a:spcBef>
                <a:spcPts val="444"/>
              </a:spcBef>
              <a:spcAft>
                <a:spcPts val="0"/>
              </a:spcAft>
              <a:buClr>
                <a:srgbClr val="4B2E83"/>
              </a:buClr>
              <a:buSzPct val="100000"/>
              <a:buFont typeface="Merriweather Sans"/>
              <a:buChar char="&gt;"/>
            </a:pPr>
            <a:r>
              <a:rPr lang="en"/>
              <a:t>Final Annual report is considered overdue if not submitted by PI and </a:t>
            </a:r>
            <a:r>
              <a:rPr lang="en" u="sng"/>
              <a:t>approved</a:t>
            </a:r>
            <a:r>
              <a:rPr lang="en"/>
              <a:t> by NSF Program Officer within </a:t>
            </a:r>
            <a:r>
              <a:rPr lang="en" u="sng"/>
              <a:t>120 days of the award end date</a:t>
            </a:r>
            <a:endParaRPr/>
          </a:p>
          <a:p>
            <a:pPr indent="-201930" lvl="0" marL="342900" rtl="0" algn="l">
              <a:spcBef>
                <a:spcPts val="444"/>
              </a:spcBef>
              <a:spcAft>
                <a:spcPts val="0"/>
              </a:spcAft>
              <a:buClr>
                <a:srgbClr val="4B2E83"/>
              </a:buClr>
              <a:buSzPct val="100000"/>
              <a:buFont typeface="Merriweather Sans"/>
              <a:buNone/>
            </a:pPr>
            <a:r>
              <a:t/>
            </a:r>
            <a:endParaRPr/>
          </a:p>
          <a:p>
            <a:pPr indent="-201930" lvl="0" marL="342900" rtl="0" algn="l">
              <a:spcBef>
                <a:spcPts val="444"/>
              </a:spcBef>
              <a:spcAft>
                <a:spcPts val="0"/>
              </a:spcAft>
              <a:buClr>
                <a:srgbClr val="4B2E83"/>
              </a:buClr>
              <a:buSzPct val="100000"/>
              <a:buFont typeface="Merriweather Sans"/>
              <a:buNone/>
            </a:pPr>
            <a:r>
              <a:t/>
            </a:r>
            <a:endParaRPr/>
          </a:p>
          <a:p>
            <a:pPr indent="-201930" lvl="0" marL="342900" rtl="0" algn="l">
              <a:spcBef>
                <a:spcPts val="444"/>
              </a:spcBef>
              <a:spcAft>
                <a:spcPts val="0"/>
              </a:spcAft>
              <a:buClr>
                <a:srgbClr val="4B2E83"/>
              </a:buClr>
              <a:buSzPct val="100000"/>
              <a:buFont typeface="Merriweather Sans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74"/>
          <p:cNvSpPr txBox="1"/>
          <p:nvPr>
            <p:ph idx="1" type="body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4000"/>
              <a:buNone/>
            </a:pPr>
            <a:r>
              <a:rPr lang="en" sz="4000">
                <a:latin typeface="Arial"/>
                <a:ea typeface="Arial"/>
                <a:cs typeface="Arial"/>
                <a:sym typeface="Arial"/>
              </a:rPr>
              <a:t>Questions</a:t>
            </a:r>
            <a:endParaRPr/>
          </a:p>
        </p:txBody>
      </p:sp>
      <p:sp>
        <p:nvSpPr>
          <p:cNvPr id="371" name="Google Shape;371;p74"/>
          <p:cNvSpPr txBox="1"/>
          <p:nvPr>
            <p:ph idx="2" type="body"/>
          </p:nvPr>
        </p:nvSpPr>
        <p:spPr>
          <a:xfrm>
            <a:off x="659305" y="1736725"/>
            <a:ext cx="8196300" cy="40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Char char="&gt;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Post Award Fiscal Compliance (PAFC)</a:t>
            </a:r>
            <a:endParaRPr/>
          </a:p>
          <a:p>
            <a:pPr indent="-285750" lvl="1" marL="742950" rtl="0" algn="l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Char char="–"/>
            </a:pPr>
            <a:r>
              <a:rPr lang="en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gcafco@uw.edu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285750" lvl="1" marL="742950" rtl="0" algn="l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Char char="–"/>
            </a:pPr>
            <a:r>
              <a:rPr lang="en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https://finance.uw.edu/pafc/</a:t>
            </a:r>
            <a:br>
              <a:rPr lang="en">
                <a:latin typeface="Arial"/>
                <a:ea typeface="Arial"/>
                <a:cs typeface="Arial"/>
                <a:sym typeface="Arial"/>
              </a:rPr>
            </a:b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Char char="&gt;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Matt Gardner</a:t>
            </a:r>
            <a:endParaRPr/>
          </a:p>
          <a:p>
            <a:pPr indent="-285750" lvl="1" marL="742950" rtl="0" algn="l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Char char="–"/>
            </a:pPr>
            <a:r>
              <a:rPr lang="en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mgard4@uw.edu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285750" lvl="1" marL="742950" rtl="0" algn="l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Char char="–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206-543-2610</a:t>
            </a:r>
            <a:endParaRPr/>
          </a:p>
          <a:p>
            <a:pPr indent="-209550" lvl="1" marL="742950" rtl="0" algn="l">
              <a:spcBef>
                <a:spcPts val="240"/>
              </a:spcBef>
              <a:spcAft>
                <a:spcPts val="0"/>
              </a:spcAft>
              <a:buClr>
                <a:srgbClr val="4B2E83"/>
              </a:buClr>
              <a:buSzPts val="1200"/>
              <a:buNone/>
            </a:pPr>
            <a:r>
              <a:t/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indent="-158750" lvl="1" marL="742950" rtl="0" algn="l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190500" lvl="0" marL="342900" rtl="0" algn="l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2" name="Google Shape;372;p74"/>
          <p:cNvSpPr txBox="1"/>
          <p:nvPr/>
        </p:nvSpPr>
        <p:spPr>
          <a:xfrm>
            <a:off x="671758" y="6301355"/>
            <a:ext cx="7229400" cy="330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200"/>
              <a:buFont typeface="Arial"/>
              <a:buNone/>
            </a:pPr>
            <a:r>
              <a:rPr b="1" i="0" lang="en" sz="1200" u="none" cap="none" strike="noStrik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MRAM – Matt Gardner – PAFC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75"/>
          <p:cNvSpPr txBox="1"/>
          <p:nvPr>
            <p:ph idx="1" type="body"/>
          </p:nvPr>
        </p:nvSpPr>
        <p:spPr>
          <a:xfrm>
            <a:off x="671757" y="1167124"/>
            <a:ext cx="6972300" cy="2641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500"/>
              <a:buFont typeface="Arial"/>
              <a:buNone/>
            </a:pPr>
            <a:r>
              <a:rPr lang="en" sz="4200"/>
              <a:t>eRA Commons:</a:t>
            </a:r>
            <a:endParaRPr sz="42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500"/>
              <a:buFont typeface="Arial"/>
              <a:buNone/>
            </a:pPr>
            <a:r>
              <a:rPr lang="en" sz="4200"/>
              <a:t>Research Performance Progress Reports Form Updates </a:t>
            </a:r>
            <a:endParaRPr sz="4200"/>
          </a:p>
        </p:txBody>
      </p:sp>
      <p:sp>
        <p:nvSpPr>
          <p:cNvPr id="378" name="Google Shape;378;p75"/>
          <p:cNvSpPr txBox="1"/>
          <p:nvPr/>
        </p:nvSpPr>
        <p:spPr>
          <a:xfrm>
            <a:off x="692029" y="4736699"/>
            <a:ext cx="6656700" cy="131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3006F"/>
              </a:buClr>
              <a:buSzPts val="400"/>
              <a:buFont typeface="Arial"/>
              <a:buNone/>
            </a:pPr>
            <a:r>
              <a:rPr lang="en" sz="1600">
                <a:solidFill>
                  <a:srgbClr val="33006F"/>
                </a:solidFill>
                <a:latin typeface="Open Sans"/>
                <a:ea typeface="Open Sans"/>
                <a:cs typeface="Open Sans"/>
                <a:sym typeface="Open Sans"/>
              </a:rPr>
              <a:t>June 9, 2022 </a:t>
            </a:r>
            <a:r>
              <a:rPr b="0" i="0" lang="en" sz="1600" u="none" cap="none" strike="noStrike">
                <a:solidFill>
                  <a:srgbClr val="33006F"/>
                </a:solidFill>
                <a:latin typeface="Open Sans"/>
                <a:ea typeface="Open Sans"/>
                <a:cs typeface="Open Sans"/>
                <a:sym typeface="Open Sans"/>
              </a:rPr>
              <a:t>MRAM</a:t>
            </a:r>
            <a:endParaRPr b="0" i="0" sz="1600" u="none" cap="none" strike="noStrike">
              <a:solidFill>
                <a:srgbClr val="33006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3006F"/>
              </a:buClr>
              <a:buSzPts val="400"/>
              <a:buFont typeface="Arial"/>
              <a:buNone/>
            </a:pPr>
            <a:r>
              <a:rPr lang="en" sz="1600">
                <a:solidFill>
                  <a:srgbClr val="33006F"/>
                </a:solidFill>
                <a:latin typeface="Open Sans"/>
                <a:ea typeface="Open Sans"/>
                <a:cs typeface="Open Sans"/>
                <a:sym typeface="Open Sans"/>
              </a:rPr>
              <a:t>Mike Snow, Proposals &amp; Awards Team Manager</a:t>
            </a:r>
            <a:endParaRPr sz="1600">
              <a:solidFill>
                <a:srgbClr val="33006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rgbClr val="33006F"/>
              </a:buClr>
              <a:buSzPts val="400"/>
              <a:buFont typeface="Arial"/>
              <a:buNone/>
            </a:pPr>
            <a:r>
              <a:rPr b="0" i="0" lang="en" sz="1600" u="none" cap="none" strike="noStrike">
                <a:solidFill>
                  <a:srgbClr val="33006F"/>
                </a:solidFill>
                <a:latin typeface="Open Sans"/>
                <a:ea typeface="Open Sans"/>
                <a:cs typeface="Open Sans"/>
                <a:sym typeface="Open Sans"/>
              </a:rPr>
              <a:t>Office of Sponsored Programs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76"/>
          <p:cNvSpPr txBox="1"/>
          <p:nvPr>
            <p:ph idx="1" type="body"/>
          </p:nvPr>
        </p:nvSpPr>
        <p:spPr>
          <a:xfrm>
            <a:off x="671757" y="371510"/>
            <a:ext cx="8184600" cy="992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RPPR Form Update Timeline</a:t>
            </a:r>
            <a:endParaRPr/>
          </a:p>
        </p:txBody>
      </p:sp>
      <p:sp>
        <p:nvSpPr>
          <p:cNvPr id="385" name="Google Shape;385;p76"/>
          <p:cNvSpPr txBox="1"/>
          <p:nvPr>
            <p:ph idx="2" type="body"/>
          </p:nvPr>
        </p:nvSpPr>
        <p:spPr>
          <a:xfrm>
            <a:off x="659305" y="1736725"/>
            <a:ext cx="8196300" cy="401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200"/>
              <a:t>eRA Commons is releasing </a:t>
            </a:r>
            <a:r>
              <a:rPr lang="en" sz="2200" u="sng">
                <a:solidFill>
                  <a:schemeClr val="hlink"/>
                </a:solidFill>
                <a:hlinkClick r:id="rId3"/>
              </a:rPr>
              <a:t>updates to the RPPR on June 23rd, 2022</a:t>
            </a:r>
            <a:r>
              <a:rPr lang="en" sz="2200"/>
              <a:t>. </a:t>
            </a:r>
            <a:endParaRPr sz="22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200"/>
              <a:t>Submit your non-SNAP RPPRs </a:t>
            </a:r>
            <a:r>
              <a:rPr b="1" lang="en" sz="2200"/>
              <a:t>to OSP by 5pm on June 14th</a:t>
            </a:r>
            <a:r>
              <a:rPr lang="en" sz="2200"/>
              <a:t>. </a:t>
            </a:r>
            <a:endParaRPr sz="22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200"/>
              <a:t>If that is not possible, delay completing the RPPR budget forms until after Thursday, June 23 to avoid re-work.</a:t>
            </a:r>
            <a:endParaRPr sz="2200"/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200" u="sng">
                <a:solidFill>
                  <a:schemeClr val="hlink"/>
                </a:solidFill>
                <a:hlinkClick r:id="rId4"/>
              </a:rPr>
              <a:t>Due dates for submission of the RPPR</a:t>
            </a:r>
            <a:r>
              <a:rPr lang="en" sz="2200"/>
              <a:t> remain unchanged.</a:t>
            </a:r>
            <a:endParaRPr sz="22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77"/>
          <p:cNvSpPr txBox="1"/>
          <p:nvPr>
            <p:ph idx="1" type="body"/>
          </p:nvPr>
        </p:nvSpPr>
        <p:spPr>
          <a:xfrm>
            <a:off x="671757" y="371510"/>
            <a:ext cx="8184600" cy="992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RPPR Form Update Highlights</a:t>
            </a:r>
            <a:endParaRPr/>
          </a:p>
        </p:txBody>
      </p:sp>
      <p:sp>
        <p:nvSpPr>
          <p:cNvPr id="392" name="Google Shape;392;p77"/>
          <p:cNvSpPr txBox="1"/>
          <p:nvPr>
            <p:ph idx="2" type="body"/>
          </p:nvPr>
        </p:nvSpPr>
        <p:spPr>
          <a:xfrm>
            <a:off x="659305" y="1736725"/>
            <a:ext cx="8196300" cy="401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&gt;"/>
            </a:pPr>
            <a:r>
              <a:rPr lang="en"/>
              <a:t>New look and feel</a:t>
            </a:r>
            <a:endParaRPr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&gt;"/>
            </a:pPr>
            <a:r>
              <a:rPr lang="en"/>
              <a:t>Unique Entity Identifier (UEI) replaces DUNS</a:t>
            </a:r>
            <a:endParaRPr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&gt;"/>
            </a:pPr>
            <a:r>
              <a:rPr lang="en"/>
              <a:t>Budget forms revised to align with FORMS-G</a:t>
            </a:r>
            <a:endParaRPr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&gt;"/>
            </a:pPr>
            <a:r>
              <a:rPr lang="en"/>
              <a:t>Updated RPPR Instruction Guide</a:t>
            </a:r>
            <a:endParaRPr/>
          </a:p>
          <a:p>
            <a:pPr indent="-3810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–"/>
            </a:pPr>
            <a:r>
              <a:rPr lang="en" sz="2400"/>
              <a:t>Interim update (May 13) with changes from recent notices</a:t>
            </a:r>
            <a:endParaRPr sz="2400"/>
          </a:p>
          <a:p>
            <a:pPr indent="-3810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–"/>
            </a:pPr>
            <a:r>
              <a:rPr lang="en" sz="2400"/>
              <a:t>Full update (June 23) with new screenshots</a:t>
            </a:r>
            <a:endParaRPr sz="2400"/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78"/>
          <p:cNvSpPr txBox="1"/>
          <p:nvPr>
            <p:ph idx="1" type="body"/>
          </p:nvPr>
        </p:nvSpPr>
        <p:spPr>
          <a:xfrm>
            <a:off x="671757" y="371510"/>
            <a:ext cx="8184600" cy="992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Related Resources</a:t>
            </a:r>
            <a:endParaRPr/>
          </a:p>
        </p:txBody>
      </p:sp>
      <p:sp>
        <p:nvSpPr>
          <p:cNvPr id="399" name="Google Shape;399;p78"/>
          <p:cNvSpPr txBox="1"/>
          <p:nvPr>
            <p:ph idx="2" type="body"/>
          </p:nvPr>
        </p:nvSpPr>
        <p:spPr>
          <a:xfrm>
            <a:off x="720200" y="1497450"/>
            <a:ext cx="7788000" cy="401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&gt;"/>
            </a:pPr>
            <a:r>
              <a:rPr lang="en" sz="1800" u="sng">
                <a:solidFill>
                  <a:schemeClr val="hlink"/>
                </a:solidFill>
                <a:hlinkClick r:id="rId3"/>
              </a:rPr>
              <a:t>eRA Commons June 23rd Release</a:t>
            </a: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&gt;"/>
            </a:pPr>
            <a:r>
              <a:rPr lang="en" sz="1800"/>
              <a:t>NIH: </a:t>
            </a:r>
            <a:r>
              <a:rPr lang="en" sz="1800" u="sng">
                <a:solidFill>
                  <a:schemeClr val="accent5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RPPR Information and Guidance</a:t>
            </a:r>
            <a:endParaRPr sz="1800"/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&gt;"/>
            </a:pPr>
            <a:r>
              <a:rPr lang="en" sz="1800"/>
              <a:t>NIH</a:t>
            </a:r>
            <a:r>
              <a:rPr lang="en" sz="1800">
                <a:solidFill>
                  <a:schemeClr val="hlink"/>
                </a:solidFill>
                <a:uFill>
                  <a:noFill/>
                </a:uFill>
                <a:hlinkClick r:id="rId5"/>
              </a:rPr>
              <a:t> </a:t>
            </a:r>
            <a:r>
              <a:rPr lang="en" sz="1800" u="sng">
                <a:solidFill>
                  <a:schemeClr val="hlink"/>
                </a:solidFill>
                <a:hlinkClick r:id="rId6"/>
              </a:rPr>
              <a:t>NOT-OD-22-130</a:t>
            </a:r>
            <a:r>
              <a:rPr lang="en" sz="1800"/>
              <a:t>: Updated eRA RPPR Module and Instruction Guide</a:t>
            </a:r>
            <a:endParaRPr sz="1800"/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&gt;"/>
            </a:pPr>
            <a:r>
              <a:rPr lang="en" sz="1800"/>
              <a:t>NIH </a:t>
            </a:r>
            <a:r>
              <a:rPr lang="en" sz="1800" u="sng">
                <a:solidFill>
                  <a:schemeClr val="hlink"/>
                </a:solidFill>
                <a:hlinkClick r:id="rId7"/>
              </a:rPr>
              <a:t>NOT-OD-20-178</a:t>
            </a:r>
            <a:r>
              <a:rPr lang="en" sz="1800"/>
              <a:t>: Trainee Diversity Report submitted electronically</a:t>
            </a:r>
            <a:endParaRPr sz="1800"/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&gt;"/>
            </a:pPr>
            <a:r>
              <a:rPr lang="en" sz="1800"/>
              <a:t>NIH </a:t>
            </a:r>
            <a:r>
              <a:rPr lang="en" sz="1800" u="sng">
                <a:solidFill>
                  <a:schemeClr val="hlink"/>
                </a:solidFill>
                <a:hlinkClick r:id="rId8"/>
              </a:rPr>
              <a:t>NOT-OD-22-132</a:t>
            </a:r>
            <a:r>
              <a:rPr lang="en" sz="1800"/>
              <a:t>: Correction to NRSA Stipend Levels </a:t>
            </a:r>
            <a:endParaRPr sz="1800"/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&gt;"/>
            </a:pPr>
            <a:r>
              <a:rPr lang="en" sz="1800"/>
              <a:t>NIH </a:t>
            </a:r>
            <a:r>
              <a:rPr lang="en" sz="1800" u="sng">
                <a:solidFill>
                  <a:schemeClr val="hlink"/>
                </a:solidFill>
                <a:hlinkClick r:id="rId9"/>
              </a:rPr>
              <a:t>NOT-OD-21-074</a:t>
            </a:r>
            <a:r>
              <a:rPr lang="en" sz="1800"/>
              <a:t> &amp; </a:t>
            </a:r>
            <a:r>
              <a:rPr lang="en" sz="1800" u="sng">
                <a:solidFill>
                  <a:schemeClr val="hlink"/>
                </a:solidFill>
                <a:hlinkClick r:id="rId10"/>
              </a:rPr>
              <a:t>NOT-OD-21-177</a:t>
            </a:r>
            <a:r>
              <a:rPr lang="en" sz="1800"/>
              <a:t>: NRSA childcare costs requests and reporting</a:t>
            </a:r>
            <a:endParaRPr sz="1800"/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&gt;"/>
            </a:pPr>
            <a:r>
              <a:rPr lang="en" sz="1800"/>
              <a:t>NIH </a:t>
            </a:r>
            <a:r>
              <a:rPr lang="en" sz="1800" u="sng">
                <a:solidFill>
                  <a:schemeClr val="hlink"/>
                </a:solidFill>
                <a:hlinkClick r:id="rId11"/>
              </a:rPr>
              <a:t>NOT-OD-21-073</a:t>
            </a:r>
            <a:r>
              <a:rPr lang="en" sz="1800">
                <a:solidFill>
                  <a:schemeClr val="hlink"/>
                </a:solidFill>
                <a:uFill>
                  <a:noFill/>
                </a:uFill>
                <a:hlinkClick r:id="rId12"/>
              </a:rPr>
              <a:t>: </a:t>
            </a:r>
            <a:r>
              <a:rPr lang="en" sz="1800"/>
              <a:t>Changes to Biosketch &amp; Other Support Forms</a:t>
            </a:r>
            <a:endParaRPr sz="1800"/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&gt;"/>
            </a:pPr>
            <a:r>
              <a:rPr lang="en" sz="1800"/>
              <a:t>UW: </a:t>
            </a:r>
            <a:r>
              <a:rPr lang="en" sz="1800" u="sng">
                <a:solidFill>
                  <a:schemeClr val="hlink"/>
                </a:solidFill>
                <a:hlinkClick r:id="rId13"/>
              </a:rPr>
              <a:t>Research Performance Progress Reports</a:t>
            </a:r>
            <a:endParaRPr sz="1800"/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&gt;"/>
            </a:pPr>
            <a:r>
              <a:rPr lang="en" sz="1800"/>
              <a:t>UW: </a:t>
            </a:r>
            <a:r>
              <a:rPr lang="en" sz="1800" u="sng">
                <a:solidFill>
                  <a:schemeClr val="hlink"/>
                </a:solidFill>
                <a:hlinkClick r:id="rId14"/>
              </a:rPr>
              <a:t>Current and Pending, or Other Support</a:t>
            </a:r>
            <a:endParaRPr sz="18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79"/>
          <p:cNvSpPr txBox="1"/>
          <p:nvPr>
            <p:ph idx="1" type="body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750"/>
              <a:buFont typeface="Arial"/>
              <a:buNone/>
            </a:pPr>
            <a:r>
              <a:rPr b="0" i="0" lang="en" sz="30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Questions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62"/>
          <p:cNvSpPr txBox="1"/>
          <p:nvPr>
            <p:ph idx="1" type="body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None/>
            </a:pPr>
            <a:r>
              <a:rPr b="1" lang="en">
                <a:latin typeface="Arial"/>
                <a:ea typeface="Arial"/>
                <a:cs typeface="Arial"/>
                <a:sym typeface="Arial"/>
              </a:rPr>
              <a:t>Live Closed Captioning is now available</a:t>
            </a:r>
            <a:endParaRPr/>
          </a:p>
        </p:txBody>
      </p:sp>
      <p:sp>
        <p:nvSpPr>
          <p:cNvPr id="298" name="Google Shape;298;p62"/>
          <p:cNvSpPr txBox="1"/>
          <p:nvPr>
            <p:ph idx="2" type="body"/>
          </p:nvPr>
        </p:nvSpPr>
        <p:spPr>
          <a:xfrm>
            <a:off x="659305" y="1736725"/>
            <a:ext cx="8196300" cy="40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Live transcription and closed captions are enabled via the “CC/Transcript” button in your Zoom window.</a:t>
            </a:r>
            <a:endParaRPr/>
          </a:p>
          <a:p>
            <a:pPr indent="-190500" lvl="0" marL="3429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Recordings of our sessions, with manually edited closed captions, are typically available within a week after the meeting, and a link is emailed with the post-session Q&amp;A.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If you have any issues or questions, please let us know at </a:t>
            </a:r>
            <a:r>
              <a:rPr lang="en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mramques@uw.edu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80"/>
          <p:cNvSpPr txBox="1"/>
          <p:nvPr>
            <p:ph type="title"/>
          </p:nvPr>
        </p:nvSpPr>
        <p:spPr>
          <a:xfrm>
            <a:off x="705150" y="2213475"/>
            <a:ext cx="8439000" cy="881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D3A2"/>
              </a:buClr>
              <a:buSzPts val="6000"/>
              <a:buFont typeface="Encode Sans Black"/>
              <a:buNone/>
            </a:pPr>
            <a:r>
              <a:rPr lang="en" sz="5300">
                <a:solidFill>
                  <a:srgbClr val="E8D3A2"/>
                </a:solidFill>
              </a:rPr>
              <a:t>SAGE AWARD BUDGET</a:t>
            </a:r>
            <a:endParaRPr sz="2400">
              <a:solidFill>
                <a:srgbClr val="E8D3A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0" name="Google Shape;410;p80"/>
          <p:cNvSpPr txBox="1"/>
          <p:nvPr/>
        </p:nvSpPr>
        <p:spPr>
          <a:xfrm>
            <a:off x="714025" y="4413926"/>
            <a:ext cx="6965100" cy="22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lang="en" sz="1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Amanda Snyder, </a:t>
            </a:r>
            <a:r>
              <a:rPr lang="en" sz="1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Office of Sponsored Programs (OSP)</a:t>
            </a:r>
            <a:endParaRPr sz="18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lang="en" sz="1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Juan Lepez, </a:t>
            </a:r>
            <a:r>
              <a:rPr lang="en" sz="1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Grant and Contract Accounting (GCA)</a:t>
            </a:r>
            <a:endParaRPr sz="18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lang="en" sz="1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Judy Chung, </a:t>
            </a:r>
            <a:r>
              <a:rPr lang="en" sz="1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Office of Research Information Services (ORIS)</a:t>
            </a:r>
            <a:endParaRPr b="0" i="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1" name="Google Shape;411;p80"/>
          <p:cNvSpPr txBox="1"/>
          <p:nvPr/>
        </p:nvSpPr>
        <p:spPr>
          <a:xfrm>
            <a:off x="747701" y="3155250"/>
            <a:ext cx="7561800" cy="58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" sz="3200">
                <a:solidFill>
                  <a:srgbClr val="E8D3A2"/>
                </a:solidFill>
                <a:latin typeface="Open Sans"/>
                <a:ea typeface="Open Sans"/>
                <a:cs typeface="Open Sans"/>
                <a:sym typeface="Open Sans"/>
              </a:rPr>
              <a:t>UWFT for the Research Community</a:t>
            </a:r>
            <a:endParaRPr i="0" sz="32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81"/>
          <p:cNvSpPr txBox="1"/>
          <p:nvPr>
            <p:ph idx="1" type="body"/>
          </p:nvPr>
        </p:nvSpPr>
        <p:spPr>
          <a:xfrm>
            <a:off x="773750" y="1338625"/>
            <a:ext cx="7979700" cy="49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b="0"/>
          </a:p>
          <a:p>
            <a:pPr indent="-381000" lvl="0" marL="457200" rtl="0" algn="l"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2400"/>
              <a:buChar char="&gt;"/>
            </a:pPr>
            <a:r>
              <a:rPr b="0" lang="en"/>
              <a:t>With the Workday implementation (UWFT) in July 2023</a:t>
            </a:r>
            <a:r>
              <a:rPr b="0" lang="en"/>
              <a:t>, SAGE Budget </a:t>
            </a:r>
            <a:r>
              <a:rPr lang="en"/>
              <a:t>will be required </a:t>
            </a:r>
            <a:r>
              <a:rPr b="0" lang="en"/>
              <a:t>at the </a:t>
            </a:r>
            <a:r>
              <a:rPr lang="en"/>
              <a:t>time of award setup </a:t>
            </a:r>
            <a:endParaRPr/>
          </a:p>
          <a:p>
            <a:pPr indent="0" lvl="0" marL="45720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b="0">
              <a:solidFill>
                <a:schemeClr val="dk1"/>
              </a:solidFill>
            </a:endParaRPr>
          </a:p>
          <a:p>
            <a:pPr indent="-381000" lvl="0" marL="457200" rtl="0" algn="l"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2400"/>
              <a:buChar char="&gt;"/>
            </a:pPr>
            <a:r>
              <a:rPr b="0" lang="en">
                <a:solidFill>
                  <a:schemeClr val="dk1"/>
                </a:solidFill>
              </a:rPr>
              <a:t>SAGE Budget </a:t>
            </a:r>
            <a:r>
              <a:rPr lang="en">
                <a:solidFill>
                  <a:schemeClr val="dk1"/>
                </a:solidFill>
              </a:rPr>
              <a:t>will not </a:t>
            </a:r>
            <a:r>
              <a:rPr b="0" lang="en">
                <a:solidFill>
                  <a:schemeClr val="dk1"/>
                </a:solidFill>
              </a:rPr>
              <a:t>be required for </a:t>
            </a:r>
            <a:r>
              <a:rPr lang="en">
                <a:solidFill>
                  <a:schemeClr val="dk1"/>
                </a:solidFill>
              </a:rPr>
              <a:t>proposal budgeting </a:t>
            </a:r>
            <a:endParaRPr b="0"/>
          </a:p>
          <a:p>
            <a:pPr indent="0" lvl="0" marL="91440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trike="sngStrike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t/>
            </a:r>
            <a:endParaRPr b="0"/>
          </a:p>
        </p:txBody>
      </p:sp>
      <p:sp>
        <p:nvSpPr>
          <p:cNvPr id="417" name="Google Shape;417;p81"/>
          <p:cNvSpPr txBox="1"/>
          <p:nvPr>
            <p:ph type="title"/>
          </p:nvPr>
        </p:nvSpPr>
        <p:spPr>
          <a:xfrm>
            <a:off x="671756" y="371511"/>
            <a:ext cx="81837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Encode Sans Black"/>
              <a:buNone/>
            </a:pPr>
            <a:r>
              <a:rPr lang="en" sz="3600"/>
              <a:t>SAGE BUDGET REQUIREMENT</a:t>
            </a:r>
            <a:endParaRPr sz="36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Encode Sans Black"/>
              <a:buNone/>
            </a:pPr>
            <a:r>
              <a:rPr b="0" lang="en" sz="3300">
                <a:latin typeface="Encode Sans"/>
                <a:ea typeface="Encode Sans"/>
                <a:cs typeface="Encode Sans"/>
                <a:sym typeface="Encode Sans"/>
              </a:rPr>
              <a:t>Workday Implementation</a:t>
            </a:r>
            <a:r>
              <a:rPr b="0" lang="en" sz="3300">
                <a:latin typeface="Encode Sans"/>
                <a:ea typeface="Encode Sans"/>
                <a:cs typeface="Encode Sans"/>
                <a:sym typeface="Encode Sans"/>
              </a:rPr>
              <a:t> (UWFT)</a:t>
            </a:r>
            <a:endParaRPr b="0" sz="3300">
              <a:latin typeface="Encode Sans"/>
              <a:ea typeface="Encode Sans"/>
              <a:cs typeface="Encode Sans"/>
              <a:sym typeface="Encode Sans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82"/>
          <p:cNvSpPr txBox="1"/>
          <p:nvPr>
            <p:ph type="title"/>
          </p:nvPr>
        </p:nvSpPr>
        <p:spPr>
          <a:xfrm>
            <a:off x="671756" y="371511"/>
            <a:ext cx="81837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Encode Sans Black"/>
              <a:buNone/>
            </a:pPr>
            <a:r>
              <a:rPr lang="en" sz="4000"/>
              <a:t>WHY THE CHANGE?</a:t>
            </a:r>
            <a:endParaRPr sz="4000"/>
          </a:p>
        </p:txBody>
      </p:sp>
      <p:sp>
        <p:nvSpPr>
          <p:cNvPr id="423" name="Google Shape;423;p82"/>
          <p:cNvSpPr txBox="1"/>
          <p:nvPr>
            <p:ph idx="1" type="body"/>
          </p:nvPr>
        </p:nvSpPr>
        <p:spPr>
          <a:xfrm>
            <a:off x="773750" y="1760575"/>
            <a:ext cx="7979700" cy="47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rtl="0" algn="l"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400"/>
              <a:buChar char="&gt;"/>
            </a:pPr>
            <a:r>
              <a:rPr b="0" lang="en">
                <a:solidFill>
                  <a:schemeClr val="dk2"/>
                </a:solidFill>
              </a:rPr>
              <a:t>Centralize award setup in SAGE and out of email </a:t>
            </a:r>
            <a:endParaRPr b="0">
              <a:solidFill>
                <a:schemeClr val="dk2"/>
              </a:solidFill>
            </a:endParaRPr>
          </a:p>
          <a:p>
            <a:pPr indent="-381000" lvl="0" marL="457200" rtl="0" algn="l">
              <a:spcBef>
                <a:spcPts val="2500"/>
              </a:spcBef>
              <a:spcAft>
                <a:spcPts val="0"/>
              </a:spcAft>
              <a:buClr>
                <a:schemeClr val="dk2"/>
              </a:buClr>
              <a:buSzPts val="2400"/>
              <a:buChar char="&gt;"/>
            </a:pPr>
            <a:r>
              <a:rPr b="0" lang="en">
                <a:solidFill>
                  <a:schemeClr val="dk2"/>
                </a:solidFill>
              </a:rPr>
              <a:t>Improve data quality of budgets &amp; ease reviews</a:t>
            </a:r>
            <a:endParaRPr b="0">
              <a:solidFill>
                <a:schemeClr val="dk2"/>
              </a:solidFill>
            </a:endParaRPr>
          </a:p>
          <a:p>
            <a:pPr indent="-381000" lvl="0" marL="457200" rtl="0" algn="l">
              <a:spcBef>
                <a:spcPts val="2500"/>
              </a:spcBef>
              <a:spcAft>
                <a:spcPts val="0"/>
              </a:spcAft>
              <a:buClr>
                <a:schemeClr val="dk2"/>
              </a:buClr>
              <a:buSzPts val="2400"/>
              <a:buChar char="&gt;"/>
            </a:pPr>
            <a:r>
              <a:rPr b="0" lang="en">
                <a:solidFill>
                  <a:schemeClr val="dk2"/>
                </a:solidFill>
              </a:rPr>
              <a:t>Reduce back and forth and turn-around time</a:t>
            </a:r>
            <a:endParaRPr b="0">
              <a:solidFill>
                <a:schemeClr val="dk2"/>
              </a:solidFill>
            </a:endParaRPr>
          </a:p>
          <a:p>
            <a:pPr indent="-381000" lvl="0" marL="457200" rtl="0" algn="l">
              <a:spcBef>
                <a:spcPts val="2500"/>
              </a:spcBef>
              <a:spcAft>
                <a:spcPts val="2500"/>
              </a:spcAft>
              <a:buClr>
                <a:srgbClr val="000000"/>
              </a:buClr>
              <a:buSzPts val="2400"/>
              <a:buChar char="&gt;"/>
            </a:pPr>
            <a:r>
              <a:rPr b="0" lang="en">
                <a:solidFill>
                  <a:schemeClr val="dk2"/>
                </a:solidFill>
              </a:rPr>
              <a:t>Avoid duplicate entry of data through SAGE to Workday integrations</a:t>
            </a:r>
            <a:endParaRPr b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83"/>
          <p:cNvSpPr txBox="1"/>
          <p:nvPr>
            <p:ph type="title"/>
          </p:nvPr>
        </p:nvSpPr>
        <p:spPr>
          <a:xfrm>
            <a:off x="671756" y="371511"/>
            <a:ext cx="81837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Encode Sans Black"/>
              <a:buNone/>
            </a:pPr>
            <a:r>
              <a:rPr lang="en" sz="3600"/>
              <a:t>BUDGET </a:t>
            </a:r>
            <a:r>
              <a:rPr lang="en" sz="3600"/>
              <a:t>SETUP</a:t>
            </a:r>
            <a:r>
              <a:rPr lang="en" sz="3600"/>
              <a:t>: </a:t>
            </a:r>
            <a:r>
              <a:rPr b="0" lang="en" sz="3600">
                <a:latin typeface="Encode Sans"/>
                <a:ea typeface="Encode Sans"/>
                <a:cs typeface="Encode Sans"/>
                <a:sym typeface="Encode Sans"/>
              </a:rPr>
              <a:t>CURRENT STATE</a:t>
            </a:r>
            <a:endParaRPr b="0" sz="3600"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429" name="Google Shape;429;p83"/>
          <p:cNvSpPr/>
          <p:nvPr/>
        </p:nvSpPr>
        <p:spPr>
          <a:xfrm>
            <a:off x="3723937" y="4856900"/>
            <a:ext cx="1581900" cy="12306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D9EA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</a:rPr>
              <a:t>Budget from eGC1 (Budget Page)</a:t>
            </a:r>
            <a:endParaRPr b="1" sz="1200">
              <a:solidFill>
                <a:schemeClr val="dk1"/>
              </a:solidFill>
            </a:endParaRPr>
          </a:p>
        </p:txBody>
      </p:sp>
      <p:sp>
        <p:nvSpPr>
          <p:cNvPr id="430" name="Google Shape;430;p83"/>
          <p:cNvSpPr/>
          <p:nvPr/>
        </p:nvSpPr>
        <p:spPr>
          <a:xfrm>
            <a:off x="1965162" y="4856900"/>
            <a:ext cx="1581900" cy="12306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D9EA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</a:rPr>
              <a:t>Budget from SAGE Budget</a:t>
            </a:r>
            <a:endParaRPr b="1" sz="1200">
              <a:solidFill>
                <a:schemeClr val="dk1"/>
              </a:solidFill>
            </a:endParaRPr>
          </a:p>
        </p:txBody>
      </p:sp>
      <p:sp>
        <p:nvSpPr>
          <p:cNvPr id="431" name="Google Shape;431;p83"/>
          <p:cNvSpPr/>
          <p:nvPr/>
        </p:nvSpPr>
        <p:spPr>
          <a:xfrm>
            <a:off x="206387" y="4856900"/>
            <a:ext cx="1581900" cy="12306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D9EA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</a:rPr>
              <a:t>Budget Emailed</a:t>
            </a:r>
            <a:endParaRPr b="1" sz="1200">
              <a:solidFill>
                <a:schemeClr val="dk1"/>
              </a:solidFill>
            </a:endParaRPr>
          </a:p>
        </p:txBody>
      </p:sp>
      <p:sp>
        <p:nvSpPr>
          <p:cNvPr id="432" name="Google Shape;432;p83"/>
          <p:cNvSpPr/>
          <p:nvPr/>
        </p:nvSpPr>
        <p:spPr>
          <a:xfrm>
            <a:off x="5482724" y="4856900"/>
            <a:ext cx="1581900" cy="12306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D9EA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</a:rPr>
              <a:t>Budget in OSP Comments</a:t>
            </a:r>
            <a:endParaRPr b="1" sz="1200">
              <a:solidFill>
                <a:schemeClr val="dk1"/>
              </a:solidFill>
            </a:endParaRPr>
          </a:p>
        </p:txBody>
      </p:sp>
      <p:sp>
        <p:nvSpPr>
          <p:cNvPr id="433" name="Google Shape;433;p83"/>
          <p:cNvSpPr/>
          <p:nvPr/>
        </p:nvSpPr>
        <p:spPr>
          <a:xfrm>
            <a:off x="633450" y="3438450"/>
            <a:ext cx="1648500" cy="846300"/>
          </a:xfrm>
          <a:prstGeom prst="roundRect">
            <a:avLst>
              <a:gd fmla="val 16667" name="adj"/>
            </a:avLst>
          </a:prstGeom>
          <a:solidFill>
            <a:srgbClr val="D9D9D9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</a:rPr>
              <a:t>NOA Received</a:t>
            </a:r>
            <a:endParaRPr b="1">
              <a:solidFill>
                <a:schemeClr val="dk1"/>
              </a:solidFill>
            </a:endParaRPr>
          </a:p>
        </p:txBody>
      </p:sp>
      <p:sp>
        <p:nvSpPr>
          <p:cNvPr id="434" name="Google Shape;434;p83"/>
          <p:cNvSpPr/>
          <p:nvPr/>
        </p:nvSpPr>
        <p:spPr>
          <a:xfrm>
            <a:off x="2811238" y="3438438"/>
            <a:ext cx="1648500" cy="846300"/>
          </a:xfrm>
          <a:prstGeom prst="roundRect">
            <a:avLst>
              <a:gd fmla="val 16667" name="adj"/>
            </a:avLst>
          </a:prstGeom>
          <a:solidFill>
            <a:srgbClr val="CCCCCC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</a:rPr>
              <a:t>OSP Creates FA</a:t>
            </a:r>
            <a:endParaRPr b="1">
              <a:solidFill>
                <a:schemeClr val="dk1"/>
              </a:solidFill>
            </a:endParaRPr>
          </a:p>
        </p:txBody>
      </p:sp>
      <p:sp>
        <p:nvSpPr>
          <p:cNvPr id="435" name="Google Shape;435;p83"/>
          <p:cNvSpPr/>
          <p:nvPr/>
        </p:nvSpPr>
        <p:spPr>
          <a:xfrm>
            <a:off x="4989038" y="3438438"/>
            <a:ext cx="1648500" cy="846300"/>
          </a:xfrm>
          <a:prstGeom prst="roundRect">
            <a:avLst>
              <a:gd fmla="val 16667" name="adj"/>
            </a:avLst>
          </a:prstGeom>
          <a:solidFill>
            <a:srgbClr val="CCCCCC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</a:rPr>
              <a:t>OSP Approves FA and Sends to GCA</a:t>
            </a:r>
            <a:endParaRPr b="1">
              <a:solidFill>
                <a:schemeClr val="dk1"/>
              </a:solidFill>
            </a:endParaRPr>
          </a:p>
        </p:txBody>
      </p:sp>
      <p:sp>
        <p:nvSpPr>
          <p:cNvPr id="436" name="Google Shape;436;p83"/>
          <p:cNvSpPr/>
          <p:nvPr/>
        </p:nvSpPr>
        <p:spPr>
          <a:xfrm>
            <a:off x="7166838" y="3438438"/>
            <a:ext cx="1648500" cy="846300"/>
          </a:xfrm>
          <a:prstGeom prst="roundRect">
            <a:avLst>
              <a:gd fmla="val 16667" name="adj"/>
            </a:avLst>
          </a:prstGeom>
          <a:solidFill>
            <a:srgbClr val="CCCCCC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</a:rPr>
              <a:t>GCA Approves and Sets Up Budget in FIN</a:t>
            </a:r>
            <a:endParaRPr b="1">
              <a:solidFill>
                <a:schemeClr val="dk1"/>
              </a:solidFill>
            </a:endParaRPr>
          </a:p>
        </p:txBody>
      </p:sp>
      <p:sp>
        <p:nvSpPr>
          <p:cNvPr id="437" name="Google Shape;437;p83"/>
          <p:cNvSpPr/>
          <p:nvPr/>
        </p:nvSpPr>
        <p:spPr>
          <a:xfrm>
            <a:off x="1801187" y="1801400"/>
            <a:ext cx="1581900" cy="12306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D9EA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</a:rPr>
              <a:t>Budget from NOA</a:t>
            </a:r>
            <a:endParaRPr b="1" sz="1200">
              <a:solidFill>
                <a:schemeClr val="dk1"/>
              </a:solidFill>
            </a:endParaRPr>
          </a:p>
        </p:txBody>
      </p:sp>
      <p:sp>
        <p:nvSpPr>
          <p:cNvPr id="438" name="Google Shape;438;p83"/>
          <p:cNvSpPr/>
          <p:nvPr/>
        </p:nvSpPr>
        <p:spPr>
          <a:xfrm>
            <a:off x="3887912" y="1801400"/>
            <a:ext cx="1581900" cy="12306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D9EA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</a:rPr>
              <a:t>Budget from eGC1 (attachment)</a:t>
            </a:r>
            <a:endParaRPr b="1" sz="1200">
              <a:solidFill>
                <a:schemeClr val="dk1"/>
              </a:solidFill>
            </a:endParaRPr>
          </a:p>
        </p:txBody>
      </p:sp>
      <p:cxnSp>
        <p:nvCxnSpPr>
          <p:cNvPr id="439" name="Google Shape;439;p83"/>
          <p:cNvCxnSpPr>
            <a:stCxn id="433" idx="3"/>
            <a:endCxn id="434" idx="1"/>
          </p:cNvCxnSpPr>
          <p:nvPr/>
        </p:nvCxnSpPr>
        <p:spPr>
          <a:xfrm>
            <a:off x="2281950" y="3861600"/>
            <a:ext cx="529200" cy="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40" name="Google Shape;440;p83"/>
          <p:cNvCxnSpPr/>
          <p:nvPr/>
        </p:nvCxnSpPr>
        <p:spPr>
          <a:xfrm>
            <a:off x="4447225" y="3861600"/>
            <a:ext cx="529200" cy="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41" name="Google Shape;441;p83"/>
          <p:cNvCxnSpPr/>
          <p:nvPr/>
        </p:nvCxnSpPr>
        <p:spPr>
          <a:xfrm>
            <a:off x="6637550" y="3861600"/>
            <a:ext cx="529200" cy="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42" name="Google Shape;442;p83"/>
          <p:cNvCxnSpPr/>
          <p:nvPr/>
        </p:nvCxnSpPr>
        <p:spPr>
          <a:xfrm>
            <a:off x="3218700" y="2724138"/>
            <a:ext cx="252600" cy="714300"/>
          </a:xfrm>
          <a:prstGeom prst="straightConnector1">
            <a:avLst/>
          </a:prstGeom>
          <a:noFill/>
          <a:ln cap="flat" cmpd="sng" w="28575">
            <a:solidFill>
              <a:srgbClr val="D9EAD3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43" name="Google Shape;443;p83"/>
          <p:cNvCxnSpPr/>
          <p:nvPr/>
        </p:nvCxnSpPr>
        <p:spPr>
          <a:xfrm flipH="1">
            <a:off x="3805275" y="2724150"/>
            <a:ext cx="248700" cy="714300"/>
          </a:xfrm>
          <a:prstGeom prst="straightConnector1">
            <a:avLst/>
          </a:prstGeom>
          <a:noFill/>
          <a:ln cap="flat" cmpd="sng" w="28575">
            <a:solidFill>
              <a:srgbClr val="D9EAD3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44" name="Google Shape;444;p83"/>
          <p:cNvCxnSpPr/>
          <p:nvPr/>
        </p:nvCxnSpPr>
        <p:spPr>
          <a:xfrm flipH="1" rot="10800000">
            <a:off x="1603125" y="4273875"/>
            <a:ext cx="1263900" cy="835200"/>
          </a:xfrm>
          <a:prstGeom prst="straightConnector1">
            <a:avLst/>
          </a:prstGeom>
          <a:noFill/>
          <a:ln cap="flat" cmpd="sng" w="28575">
            <a:solidFill>
              <a:srgbClr val="D9EAD3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45" name="Google Shape;445;p83"/>
          <p:cNvCxnSpPr/>
          <p:nvPr/>
        </p:nvCxnSpPr>
        <p:spPr>
          <a:xfrm rot="10800000">
            <a:off x="4416575" y="4251825"/>
            <a:ext cx="1242000" cy="901200"/>
          </a:xfrm>
          <a:prstGeom prst="straightConnector1">
            <a:avLst/>
          </a:prstGeom>
          <a:noFill/>
          <a:ln cap="flat" cmpd="sng" w="28575">
            <a:solidFill>
              <a:srgbClr val="D9EAD3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46" name="Google Shape;446;p83"/>
          <p:cNvCxnSpPr/>
          <p:nvPr/>
        </p:nvCxnSpPr>
        <p:spPr>
          <a:xfrm flipH="1" rot="10800000">
            <a:off x="2823075" y="4295900"/>
            <a:ext cx="417600" cy="648300"/>
          </a:xfrm>
          <a:prstGeom prst="straightConnector1">
            <a:avLst/>
          </a:prstGeom>
          <a:noFill/>
          <a:ln cap="flat" cmpd="sng" w="28575">
            <a:solidFill>
              <a:srgbClr val="D9EAD3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47" name="Google Shape;447;p83"/>
          <p:cNvCxnSpPr/>
          <p:nvPr/>
        </p:nvCxnSpPr>
        <p:spPr>
          <a:xfrm rot="10800000">
            <a:off x="4005275" y="4295850"/>
            <a:ext cx="510300" cy="714300"/>
          </a:xfrm>
          <a:prstGeom prst="straightConnector1">
            <a:avLst/>
          </a:prstGeom>
          <a:noFill/>
          <a:ln cap="flat" cmpd="sng" w="28575">
            <a:solidFill>
              <a:srgbClr val="D9EAD3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84"/>
          <p:cNvSpPr txBox="1"/>
          <p:nvPr>
            <p:ph idx="1" type="body"/>
          </p:nvPr>
        </p:nvSpPr>
        <p:spPr>
          <a:xfrm>
            <a:off x="773750" y="1510650"/>
            <a:ext cx="7979700" cy="512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rtl="0" algn="l"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2400"/>
              <a:buChar char="&gt;"/>
            </a:pPr>
            <a:r>
              <a:rPr lang="en">
                <a:solidFill>
                  <a:schemeClr val="dk1"/>
                </a:solidFill>
              </a:rPr>
              <a:t>Budgets are received in many different formats</a:t>
            </a:r>
            <a:endParaRPr>
              <a:solidFill>
                <a:schemeClr val="dk1"/>
              </a:solidFill>
            </a:endParaRPr>
          </a:p>
          <a:p>
            <a:pPr indent="-355600" lvl="1" marL="9144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</a:pPr>
            <a:r>
              <a:rPr b="0" lang="en">
                <a:solidFill>
                  <a:schemeClr val="dk1"/>
                </a:solidFill>
              </a:rPr>
              <a:t>Time consuming for reviewers</a:t>
            </a:r>
            <a:endParaRPr b="0">
              <a:solidFill>
                <a:schemeClr val="dk1"/>
              </a:solidFill>
            </a:endParaRPr>
          </a:p>
          <a:p>
            <a:pPr indent="-355600" lvl="1" marL="9144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</a:pPr>
            <a:r>
              <a:rPr b="0" lang="en">
                <a:solidFill>
                  <a:schemeClr val="dk1"/>
                </a:solidFill>
              </a:rPr>
              <a:t>Requires validation of formulas, calculations</a:t>
            </a:r>
            <a:endParaRPr b="0" sz="200">
              <a:solidFill>
                <a:schemeClr val="dk1"/>
              </a:solidFill>
            </a:endParaRPr>
          </a:p>
          <a:p>
            <a:pPr indent="-381000" lvl="0" marL="457200" rtl="0" algn="l">
              <a:spcBef>
                <a:spcPts val="2500"/>
              </a:spcBef>
              <a:spcAft>
                <a:spcPts val="0"/>
              </a:spcAft>
              <a:buClr>
                <a:schemeClr val="dk1"/>
              </a:buClr>
              <a:buSzPts val="2400"/>
              <a:buChar char="&gt;"/>
            </a:pPr>
            <a:r>
              <a:rPr lang="en">
                <a:solidFill>
                  <a:schemeClr val="dk1"/>
                </a:solidFill>
              </a:rPr>
              <a:t>Requires manual re-entry of budget details into finance system</a:t>
            </a:r>
            <a:endParaRPr>
              <a:solidFill>
                <a:schemeClr val="dk1"/>
              </a:solidFill>
            </a:endParaRPr>
          </a:p>
          <a:p>
            <a:pPr indent="-381000" lvl="0" marL="457200" rtl="0" algn="l">
              <a:spcBef>
                <a:spcPts val="2500"/>
              </a:spcBef>
              <a:spcAft>
                <a:spcPts val="0"/>
              </a:spcAft>
              <a:buClr>
                <a:schemeClr val="dk1"/>
              </a:buClr>
              <a:buSzPts val="2400"/>
              <a:buChar char="&gt;"/>
            </a:pPr>
            <a:r>
              <a:rPr lang="en">
                <a:solidFill>
                  <a:schemeClr val="dk1"/>
                </a:solidFill>
              </a:rPr>
              <a:t>Budget changes come in through many different venues</a:t>
            </a:r>
            <a:endParaRPr>
              <a:solidFill>
                <a:schemeClr val="dk1"/>
              </a:solidFill>
            </a:endParaRPr>
          </a:p>
          <a:p>
            <a:pPr indent="-355600" lvl="1" marL="9144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</a:pPr>
            <a:r>
              <a:rPr b="0" lang="en">
                <a:solidFill>
                  <a:schemeClr val="dk1"/>
                </a:solidFill>
              </a:rPr>
              <a:t>Grant Tracker (Re-allocations &amp; transpasus)</a:t>
            </a:r>
            <a:endParaRPr b="0">
              <a:solidFill>
                <a:schemeClr val="dk1"/>
              </a:solidFill>
            </a:endParaRPr>
          </a:p>
          <a:p>
            <a:pPr indent="-355600" lvl="1" marL="9144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</a:pPr>
            <a:r>
              <a:rPr b="0" lang="en">
                <a:solidFill>
                  <a:schemeClr val="dk1"/>
                </a:solidFill>
              </a:rPr>
              <a:t>Post Award Changes in SPAERC</a:t>
            </a:r>
            <a:endParaRPr b="0">
              <a:solidFill>
                <a:schemeClr val="dk1"/>
              </a:solidFill>
            </a:endParaRPr>
          </a:p>
          <a:p>
            <a:pPr indent="-355600" lvl="1" marL="914400" rtl="0" algn="l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000"/>
              <a:buChar char="–"/>
            </a:pPr>
            <a:r>
              <a:rPr b="0" lang="en">
                <a:solidFill>
                  <a:schemeClr val="dk1"/>
                </a:solidFill>
              </a:rPr>
              <a:t>Rebudgeting via supplements in SPAERC</a:t>
            </a:r>
            <a:endParaRPr b="0" i="1">
              <a:solidFill>
                <a:schemeClr val="dk1"/>
              </a:solidFill>
            </a:endParaRPr>
          </a:p>
        </p:txBody>
      </p:sp>
      <p:sp>
        <p:nvSpPr>
          <p:cNvPr id="453" name="Google Shape;453;p84"/>
          <p:cNvSpPr txBox="1"/>
          <p:nvPr>
            <p:ph type="title"/>
          </p:nvPr>
        </p:nvSpPr>
        <p:spPr>
          <a:xfrm>
            <a:off x="671756" y="371511"/>
            <a:ext cx="81837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Encode Sans Black"/>
              <a:buNone/>
            </a:pPr>
            <a:r>
              <a:rPr lang="en" sz="3600"/>
              <a:t>BUDGET SETUP: </a:t>
            </a:r>
            <a:r>
              <a:rPr b="0" lang="en" sz="3600">
                <a:latin typeface="Encode Sans"/>
                <a:ea typeface="Encode Sans"/>
                <a:cs typeface="Encode Sans"/>
                <a:sym typeface="Encode Sans"/>
              </a:rPr>
              <a:t>CURRENT STATE PAIN POINTS</a:t>
            </a:r>
            <a:endParaRPr sz="36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7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85"/>
          <p:cNvSpPr txBox="1"/>
          <p:nvPr>
            <p:ph type="title"/>
          </p:nvPr>
        </p:nvSpPr>
        <p:spPr>
          <a:xfrm>
            <a:off x="671756" y="371511"/>
            <a:ext cx="81837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Encode Sans Black"/>
              <a:buNone/>
            </a:pPr>
            <a:r>
              <a:rPr lang="en" sz="3600"/>
              <a:t>BUDGET SETUP: </a:t>
            </a:r>
            <a:r>
              <a:rPr b="0" lang="en" sz="3600">
                <a:latin typeface="Encode Sans"/>
                <a:ea typeface="Encode Sans"/>
                <a:cs typeface="Encode Sans"/>
                <a:sym typeface="Encode Sans"/>
              </a:rPr>
              <a:t>FUTURE STATE</a:t>
            </a:r>
            <a:endParaRPr b="0" sz="3600"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459" name="Google Shape;459;p85"/>
          <p:cNvSpPr/>
          <p:nvPr/>
        </p:nvSpPr>
        <p:spPr>
          <a:xfrm>
            <a:off x="2692162" y="4758625"/>
            <a:ext cx="1581900" cy="12306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D9EA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</a:rPr>
              <a:t>Industry CT Uses CTMS for Budgeting</a:t>
            </a:r>
            <a:endParaRPr b="1" sz="1200">
              <a:solidFill>
                <a:schemeClr val="dk1"/>
              </a:solidFill>
            </a:endParaRPr>
          </a:p>
        </p:txBody>
      </p:sp>
      <p:sp>
        <p:nvSpPr>
          <p:cNvPr id="460" name="Google Shape;460;p85"/>
          <p:cNvSpPr/>
          <p:nvPr/>
        </p:nvSpPr>
        <p:spPr>
          <a:xfrm>
            <a:off x="481050" y="3514650"/>
            <a:ext cx="1648500" cy="846300"/>
          </a:xfrm>
          <a:prstGeom prst="roundRect">
            <a:avLst>
              <a:gd fmla="val 16667" name="adj"/>
            </a:avLst>
          </a:prstGeom>
          <a:solidFill>
            <a:srgbClr val="D9D9D9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</a:rPr>
              <a:t>NOA Received</a:t>
            </a:r>
            <a:endParaRPr b="1">
              <a:solidFill>
                <a:schemeClr val="dk1"/>
              </a:solidFill>
            </a:endParaRPr>
          </a:p>
        </p:txBody>
      </p:sp>
      <p:sp>
        <p:nvSpPr>
          <p:cNvPr id="461" name="Google Shape;461;p85"/>
          <p:cNvSpPr/>
          <p:nvPr/>
        </p:nvSpPr>
        <p:spPr>
          <a:xfrm>
            <a:off x="2658838" y="3514638"/>
            <a:ext cx="1648500" cy="846300"/>
          </a:xfrm>
          <a:prstGeom prst="roundRect">
            <a:avLst>
              <a:gd fmla="val 16667" name="adj"/>
            </a:avLst>
          </a:prstGeom>
          <a:solidFill>
            <a:srgbClr val="CCCCCC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</a:rPr>
              <a:t>Campus Award Setup Request in SAGE</a:t>
            </a:r>
            <a:endParaRPr b="1">
              <a:solidFill>
                <a:schemeClr val="dk1"/>
              </a:solidFill>
            </a:endParaRPr>
          </a:p>
        </p:txBody>
      </p:sp>
      <p:sp>
        <p:nvSpPr>
          <p:cNvPr id="462" name="Google Shape;462;p85"/>
          <p:cNvSpPr/>
          <p:nvPr/>
        </p:nvSpPr>
        <p:spPr>
          <a:xfrm>
            <a:off x="4836638" y="3514638"/>
            <a:ext cx="1648500" cy="846300"/>
          </a:xfrm>
          <a:prstGeom prst="roundRect">
            <a:avLst>
              <a:gd fmla="val 16667" name="adj"/>
            </a:avLst>
          </a:prstGeom>
          <a:solidFill>
            <a:srgbClr val="CCCCCC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</a:rPr>
              <a:t>OSP Review, Approve, and Send to GCA</a:t>
            </a:r>
            <a:endParaRPr b="1">
              <a:solidFill>
                <a:schemeClr val="dk1"/>
              </a:solidFill>
            </a:endParaRPr>
          </a:p>
        </p:txBody>
      </p:sp>
      <p:sp>
        <p:nvSpPr>
          <p:cNvPr id="463" name="Google Shape;463;p85"/>
          <p:cNvSpPr/>
          <p:nvPr/>
        </p:nvSpPr>
        <p:spPr>
          <a:xfrm>
            <a:off x="7014438" y="3514638"/>
            <a:ext cx="1648500" cy="846300"/>
          </a:xfrm>
          <a:prstGeom prst="roundRect">
            <a:avLst>
              <a:gd fmla="val 16667" name="adj"/>
            </a:avLst>
          </a:prstGeom>
          <a:solidFill>
            <a:srgbClr val="CCCCCC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</a:rPr>
              <a:t>GCA Review, Approves</a:t>
            </a:r>
            <a:endParaRPr b="1">
              <a:solidFill>
                <a:schemeClr val="dk1"/>
              </a:solidFill>
            </a:endParaRPr>
          </a:p>
        </p:txBody>
      </p:sp>
      <p:sp>
        <p:nvSpPr>
          <p:cNvPr id="464" name="Google Shape;464;p85"/>
          <p:cNvSpPr/>
          <p:nvPr/>
        </p:nvSpPr>
        <p:spPr>
          <a:xfrm>
            <a:off x="2692162" y="1657775"/>
            <a:ext cx="1581900" cy="12306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D9EA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</a:rPr>
              <a:t>SAGE Budget Connected to Request</a:t>
            </a:r>
            <a:endParaRPr b="1" sz="1200">
              <a:solidFill>
                <a:schemeClr val="dk1"/>
              </a:solidFill>
            </a:endParaRPr>
          </a:p>
        </p:txBody>
      </p:sp>
      <p:cxnSp>
        <p:nvCxnSpPr>
          <p:cNvPr id="465" name="Google Shape;465;p85"/>
          <p:cNvCxnSpPr>
            <a:stCxn id="460" idx="3"/>
            <a:endCxn id="461" idx="1"/>
          </p:cNvCxnSpPr>
          <p:nvPr/>
        </p:nvCxnSpPr>
        <p:spPr>
          <a:xfrm>
            <a:off x="2129550" y="3937800"/>
            <a:ext cx="529200" cy="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66" name="Google Shape;466;p85"/>
          <p:cNvCxnSpPr/>
          <p:nvPr/>
        </p:nvCxnSpPr>
        <p:spPr>
          <a:xfrm>
            <a:off x="4294825" y="3937800"/>
            <a:ext cx="529200" cy="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67" name="Google Shape;467;p85"/>
          <p:cNvCxnSpPr/>
          <p:nvPr/>
        </p:nvCxnSpPr>
        <p:spPr>
          <a:xfrm>
            <a:off x="6485150" y="3937800"/>
            <a:ext cx="529200" cy="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68" name="Google Shape;468;p85"/>
          <p:cNvCxnSpPr>
            <a:endCxn id="461" idx="0"/>
          </p:cNvCxnSpPr>
          <p:nvPr/>
        </p:nvCxnSpPr>
        <p:spPr>
          <a:xfrm flipH="1">
            <a:off x="3483088" y="2866338"/>
            <a:ext cx="900" cy="648300"/>
          </a:xfrm>
          <a:prstGeom prst="straightConnector1">
            <a:avLst/>
          </a:prstGeom>
          <a:noFill/>
          <a:ln cap="flat" cmpd="sng" w="28575">
            <a:solidFill>
              <a:srgbClr val="D9EAD3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469" name="Google Shape;469;p85"/>
          <p:cNvSpPr/>
          <p:nvPr/>
        </p:nvSpPr>
        <p:spPr>
          <a:xfrm>
            <a:off x="7014438" y="4950763"/>
            <a:ext cx="1648500" cy="846300"/>
          </a:xfrm>
          <a:prstGeom prst="roundRect">
            <a:avLst>
              <a:gd fmla="val 16667" name="adj"/>
            </a:avLst>
          </a:prstGeom>
          <a:solidFill>
            <a:srgbClr val="C9DAF8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</a:rPr>
              <a:t>Integration to Workday</a:t>
            </a:r>
            <a:endParaRPr b="1">
              <a:solidFill>
                <a:schemeClr val="dk1"/>
              </a:solidFill>
            </a:endParaRPr>
          </a:p>
        </p:txBody>
      </p:sp>
      <p:cxnSp>
        <p:nvCxnSpPr>
          <p:cNvPr id="470" name="Google Shape;470;p85"/>
          <p:cNvCxnSpPr>
            <a:stCxn id="459" idx="0"/>
            <a:endCxn id="469" idx="1"/>
          </p:cNvCxnSpPr>
          <p:nvPr/>
        </p:nvCxnSpPr>
        <p:spPr>
          <a:xfrm>
            <a:off x="4274062" y="5373925"/>
            <a:ext cx="2740500" cy="0"/>
          </a:xfrm>
          <a:prstGeom prst="straightConnector1">
            <a:avLst/>
          </a:prstGeom>
          <a:noFill/>
          <a:ln cap="flat" cmpd="sng" w="28575">
            <a:solidFill>
              <a:srgbClr val="D9EAD3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71" name="Google Shape;471;p85"/>
          <p:cNvCxnSpPr>
            <a:endCxn id="469" idx="0"/>
          </p:cNvCxnSpPr>
          <p:nvPr/>
        </p:nvCxnSpPr>
        <p:spPr>
          <a:xfrm>
            <a:off x="7838688" y="4360963"/>
            <a:ext cx="0" cy="5898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472" name="Google Shape;472;p85"/>
          <p:cNvSpPr txBox="1"/>
          <p:nvPr/>
        </p:nvSpPr>
        <p:spPr>
          <a:xfrm>
            <a:off x="385975" y="6239250"/>
            <a:ext cx="72867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/>
              <a:t>NOTE:</a:t>
            </a:r>
            <a:r>
              <a:rPr lang="en" sz="1200"/>
              <a:t> Cost share budgets are entered directly into WorkDay by GCA, using addendum as the source. </a:t>
            </a:r>
            <a:endParaRPr sz="120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6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86"/>
          <p:cNvSpPr txBox="1"/>
          <p:nvPr>
            <p:ph idx="1" type="body"/>
          </p:nvPr>
        </p:nvSpPr>
        <p:spPr>
          <a:xfrm>
            <a:off x="773750" y="1510650"/>
            <a:ext cx="7844700" cy="436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rtl="0" algn="l">
              <a:spcBef>
                <a:spcPts val="2000"/>
              </a:spcBef>
              <a:spcAft>
                <a:spcPts val="0"/>
              </a:spcAft>
              <a:buClr>
                <a:srgbClr val="4B2E83"/>
              </a:buClr>
              <a:buSzPts val="2400"/>
              <a:buChar char="&gt;"/>
            </a:pPr>
            <a:r>
              <a:rPr b="0" lang="en">
                <a:solidFill>
                  <a:srgbClr val="4B2E83"/>
                </a:solidFill>
              </a:rPr>
              <a:t>Campus will communicate </a:t>
            </a:r>
            <a:r>
              <a:rPr lang="en">
                <a:solidFill>
                  <a:srgbClr val="4B2E83"/>
                </a:solidFill>
              </a:rPr>
              <a:t>award setup</a:t>
            </a:r>
            <a:r>
              <a:rPr b="0" lang="en">
                <a:solidFill>
                  <a:srgbClr val="4B2E83"/>
                </a:solidFill>
              </a:rPr>
              <a:t> details </a:t>
            </a:r>
            <a:r>
              <a:rPr lang="en">
                <a:solidFill>
                  <a:srgbClr val="4B2E83"/>
                </a:solidFill>
              </a:rPr>
              <a:t>within SAGE</a:t>
            </a:r>
            <a:r>
              <a:rPr b="0" lang="en">
                <a:solidFill>
                  <a:srgbClr val="4B2E83"/>
                </a:solidFill>
              </a:rPr>
              <a:t>, instead of emails</a:t>
            </a:r>
            <a:endParaRPr b="0">
              <a:solidFill>
                <a:srgbClr val="4B2E83"/>
              </a:solidFill>
            </a:endParaRPr>
          </a:p>
          <a:p>
            <a:pPr indent="-381000" lvl="0" marL="457200" rtl="0" algn="l">
              <a:spcBef>
                <a:spcPts val="2500"/>
              </a:spcBef>
              <a:spcAft>
                <a:spcPts val="0"/>
              </a:spcAft>
              <a:buClr>
                <a:srgbClr val="4B2E83"/>
              </a:buClr>
              <a:buSzPts val="2400"/>
              <a:buChar char="&gt;"/>
            </a:pPr>
            <a:r>
              <a:rPr lang="en"/>
              <a:t>Connected </a:t>
            </a:r>
            <a:r>
              <a:rPr lang="en">
                <a:solidFill>
                  <a:srgbClr val="4B2E83"/>
                </a:solidFill>
              </a:rPr>
              <a:t>SAGE Budget </a:t>
            </a:r>
            <a:r>
              <a:rPr b="0" lang="en">
                <a:solidFill>
                  <a:srgbClr val="4B2E83"/>
                </a:solidFill>
              </a:rPr>
              <a:t>will</a:t>
            </a:r>
            <a:r>
              <a:rPr lang="en">
                <a:solidFill>
                  <a:srgbClr val="4B2E83"/>
                </a:solidFill>
              </a:rPr>
              <a:t> </a:t>
            </a:r>
            <a:r>
              <a:rPr b="0" lang="en">
                <a:solidFill>
                  <a:srgbClr val="4B2E83"/>
                </a:solidFill>
              </a:rPr>
              <a:t>provide </a:t>
            </a:r>
            <a:r>
              <a:rPr lang="en">
                <a:solidFill>
                  <a:srgbClr val="4B2E83"/>
                </a:solidFill>
              </a:rPr>
              <a:t>consistent formatting</a:t>
            </a:r>
            <a:r>
              <a:rPr b="0" lang="en">
                <a:solidFill>
                  <a:srgbClr val="4B2E83"/>
                </a:solidFill>
              </a:rPr>
              <a:t> of award budgets for easy review</a:t>
            </a:r>
            <a:endParaRPr b="0">
              <a:solidFill>
                <a:srgbClr val="4B2E83"/>
              </a:solidFill>
            </a:endParaRPr>
          </a:p>
          <a:p>
            <a:pPr indent="-381000" lvl="0" marL="457200" rtl="0" algn="l">
              <a:spcBef>
                <a:spcPts val="2500"/>
              </a:spcBef>
              <a:spcAft>
                <a:spcPts val="0"/>
              </a:spcAft>
              <a:buClr>
                <a:srgbClr val="4B2E83"/>
              </a:buClr>
              <a:buSzPts val="2400"/>
              <a:buChar char="&gt;"/>
            </a:pPr>
            <a:r>
              <a:rPr b="0" lang="en">
                <a:solidFill>
                  <a:srgbClr val="4B2E83"/>
                </a:solidFill>
              </a:rPr>
              <a:t>SAGE Budget data </a:t>
            </a:r>
            <a:r>
              <a:rPr b="0" lang="en"/>
              <a:t>will be</a:t>
            </a:r>
            <a:r>
              <a:rPr b="0" lang="en">
                <a:solidFill>
                  <a:srgbClr val="4B2E83"/>
                </a:solidFill>
              </a:rPr>
              <a:t> </a:t>
            </a:r>
            <a:r>
              <a:rPr lang="en">
                <a:solidFill>
                  <a:srgbClr val="4B2E83"/>
                </a:solidFill>
              </a:rPr>
              <a:t>sent to Workday via </a:t>
            </a:r>
            <a:r>
              <a:rPr lang="en">
                <a:solidFill>
                  <a:srgbClr val="4B2E83"/>
                </a:solidFill>
              </a:rPr>
              <a:t>Integration</a:t>
            </a:r>
            <a:r>
              <a:rPr b="0" lang="en">
                <a:solidFill>
                  <a:srgbClr val="4B2E83"/>
                </a:solidFill>
              </a:rPr>
              <a:t>, to automate setup of:</a:t>
            </a:r>
            <a:endParaRPr b="0">
              <a:solidFill>
                <a:srgbClr val="4B2E83"/>
              </a:solidFill>
            </a:endParaRPr>
          </a:p>
          <a:p>
            <a:pPr indent="-355600" lvl="1" marL="914400" rtl="0" algn="l">
              <a:spcBef>
                <a:spcPts val="1500"/>
              </a:spcBef>
              <a:spcAft>
                <a:spcPts val="0"/>
              </a:spcAft>
              <a:buClr>
                <a:srgbClr val="4B2E83"/>
              </a:buClr>
              <a:buSzPts val="2000"/>
              <a:buChar char="–"/>
            </a:pPr>
            <a:r>
              <a:rPr b="0" lang="en">
                <a:solidFill>
                  <a:srgbClr val="4B2E83"/>
                </a:solidFill>
              </a:rPr>
              <a:t>Award Periods</a:t>
            </a:r>
            <a:endParaRPr b="0">
              <a:solidFill>
                <a:srgbClr val="4B2E83"/>
              </a:solidFill>
            </a:endParaRPr>
          </a:p>
          <a:p>
            <a:pPr indent="-355600" lvl="1" marL="914400" rtl="0" algn="l"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2000"/>
              <a:buChar char="–"/>
            </a:pPr>
            <a:r>
              <a:rPr b="0" lang="en">
                <a:solidFill>
                  <a:srgbClr val="4B2E83"/>
                </a:solidFill>
              </a:rPr>
              <a:t>Award Lines (elimination of TPU)</a:t>
            </a:r>
            <a:endParaRPr b="0">
              <a:solidFill>
                <a:srgbClr val="4B2E83"/>
              </a:solidFill>
            </a:endParaRPr>
          </a:p>
          <a:p>
            <a:pPr indent="-355600" lvl="1" marL="914400" rtl="0" algn="l"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2000"/>
              <a:buChar char="–"/>
            </a:pPr>
            <a:r>
              <a:rPr b="0" lang="en">
                <a:solidFill>
                  <a:srgbClr val="4B2E83"/>
                </a:solidFill>
              </a:rPr>
              <a:t>Award Budget</a:t>
            </a:r>
            <a:endParaRPr b="0">
              <a:solidFill>
                <a:srgbClr val="4B2E83"/>
              </a:solidFill>
            </a:endParaRPr>
          </a:p>
        </p:txBody>
      </p:sp>
      <p:sp>
        <p:nvSpPr>
          <p:cNvPr id="478" name="Google Shape;478;p86"/>
          <p:cNvSpPr txBox="1"/>
          <p:nvPr>
            <p:ph type="title"/>
          </p:nvPr>
        </p:nvSpPr>
        <p:spPr>
          <a:xfrm>
            <a:off x="671750" y="371500"/>
            <a:ext cx="90297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Encode Sans Black"/>
              <a:buNone/>
            </a:pPr>
            <a:r>
              <a:rPr lang="en" sz="3300"/>
              <a:t>UWFT PROCESS CHANGE HIGHLIGHTS</a:t>
            </a:r>
            <a:endParaRPr b="0" sz="3300">
              <a:latin typeface="Encode Sans"/>
              <a:ea typeface="Encode Sans"/>
              <a:cs typeface="Encode Sans"/>
              <a:sym typeface="Encode Sans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3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87"/>
          <p:cNvSpPr txBox="1"/>
          <p:nvPr>
            <p:ph idx="1" type="body"/>
          </p:nvPr>
        </p:nvSpPr>
        <p:spPr>
          <a:xfrm>
            <a:off x="171650" y="1572050"/>
            <a:ext cx="4172100" cy="4421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30200" lvl="0" marL="457200" rtl="0" algn="l"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600"/>
              <a:buChar char="&gt;"/>
            </a:pPr>
            <a:r>
              <a:rPr lang="en" sz="1800">
                <a:solidFill>
                  <a:schemeClr val="dk1"/>
                </a:solidFill>
              </a:rPr>
              <a:t>It’s simple.</a:t>
            </a:r>
            <a:r>
              <a:rPr b="0" lang="en" sz="1800">
                <a:solidFill>
                  <a:schemeClr val="dk1"/>
                </a:solidFill>
              </a:rPr>
              <a:t> </a:t>
            </a:r>
            <a:r>
              <a:rPr b="0" lang="en" sz="1600">
                <a:solidFill>
                  <a:schemeClr val="dk1"/>
                </a:solidFill>
              </a:rPr>
              <a:t>Select a start date &amp; begin entering costs.</a:t>
            </a:r>
            <a:endParaRPr b="0" sz="1600">
              <a:solidFill>
                <a:schemeClr val="dk1"/>
              </a:solidFill>
            </a:endParaRPr>
          </a:p>
          <a:p>
            <a:pPr indent="-330200" lvl="0" marL="457200" rtl="0" algn="l"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600"/>
              <a:buChar char="&gt;"/>
            </a:pPr>
            <a:r>
              <a:rPr lang="en" sz="1800">
                <a:solidFill>
                  <a:schemeClr val="dk1"/>
                </a:solidFill>
              </a:rPr>
              <a:t>It’s accurate.</a:t>
            </a:r>
            <a:r>
              <a:rPr b="0" lang="en" sz="1600">
                <a:solidFill>
                  <a:schemeClr val="dk1"/>
                </a:solidFill>
              </a:rPr>
              <a:t> Auto-populates with real-time salary &amp; benefit info, calculates budget totals for each period, and identifies correct F&amp;A rate.</a:t>
            </a:r>
            <a:endParaRPr b="0" sz="1600">
              <a:solidFill>
                <a:schemeClr val="dk1"/>
              </a:solidFill>
            </a:endParaRPr>
          </a:p>
          <a:p>
            <a:pPr indent="-330200" lvl="0" marL="457200" rtl="0" algn="l"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600"/>
              <a:buChar char="&gt;"/>
            </a:pPr>
            <a:r>
              <a:rPr lang="en" sz="1800">
                <a:solidFill>
                  <a:schemeClr val="dk1"/>
                </a:solidFill>
              </a:rPr>
              <a:t>It’s efficient.</a:t>
            </a:r>
            <a:r>
              <a:rPr b="0" lang="en" sz="1800">
                <a:solidFill>
                  <a:schemeClr val="dk1"/>
                </a:solidFill>
              </a:rPr>
              <a:t> </a:t>
            </a:r>
            <a:r>
              <a:rPr b="0" lang="en" sz="1600">
                <a:solidFill>
                  <a:schemeClr val="dk1"/>
                </a:solidFill>
              </a:rPr>
              <a:t>Applies inflation rates for Salary, Tuition, and other line items across budget periods.</a:t>
            </a:r>
            <a:endParaRPr b="0" sz="1600">
              <a:solidFill>
                <a:schemeClr val="dk1"/>
              </a:solidFill>
            </a:endParaRPr>
          </a:p>
          <a:p>
            <a:pPr indent="-330200" lvl="0" marL="457200" rtl="0" algn="l">
              <a:spcBef>
                <a:spcPts val="2000"/>
              </a:spcBef>
              <a:spcAft>
                <a:spcPts val="2000"/>
              </a:spcAft>
              <a:buClr>
                <a:schemeClr val="dk1"/>
              </a:buClr>
              <a:buSzPts val="1600"/>
              <a:buChar char="&gt;"/>
            </a:pPr>
            <a:r>
              <a:rPr lang="en" sz="1800">
                <a:solidFill>
                  <a:schemeClr val="dk1"/>
                </a:solidFill>
              </a:rPr>
              <a:t>It’s flexible.</a:t>
            </a:r>
            <a:r>
              <a:rPr lang="en" sz="1600">
                <a:solidFill>
                  <a:schemeClr val="dk1"/>
                </a:solidFill>
              </a:rPr>
              <a:t> </a:t>
            </a:r>
            <a:r>
              <a:rPr b="0" lang="en" sz="1600">
                <a:solidFill>
                  <a:schemeClr val="dk1"/>
                </a:solidFill>
              </a:rPr>
              <a:t>With the click of a button, copy a budget and reuse it as a template for future budgets.</a:t>
            </a:r>
            <a:endParaRPr b="0" sz="1600">
              <a:solidFill>
                <a:schemeClr val="dk1"/>
              </a:solidFill>
            </a:endParaRPr>
          </a:p>
        </p:txBody>
      </p:sp>
      <p:sp>
        <p:nvSpPr>
          <p:cNvPr id="485" name="Google Shape;485;p87"/>
          <p:cNvSpPr txBox="1"/>
          <p:nvPr>
            <p:ph type="title"/>
          </p:nvPr>
        </p:nvSpPr>
        <p:spPr>
          <a:xfrm>
            <a:off x="671756" y="371511"/>
            <a:ext cx="8183700" cy="9921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REMINDER: BENEFITS OF SAGE BUDGET </a:t>
            </a:r>
            <a:endParaRPr/>
          </a:p>
        </p:txBody>
      </p:sp>
      <p:sp>
        <p:nvSpPr>
          <p:cNvPr id="486" name="Google Shape;486;p87"/>
          <p:cNvSpPr txBox="1"/>
          <p:nvPr/>
        </p:nvSpPr>
        <p:spPr>
          <a:xfrm>
            <a:off x="4343750" y="1724450"/>
            <a:ext cx="4511700" cy="426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0200" lvl="0" marL="457200" rtl="0" algn="l"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Char char="&gt;"/>
            </a:pPr>
            <a:r>
              <a:rPr b="1" lang="en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It’s tailored for the UW Research Community.</a:t>
            </a:r>
            <a:r>
              <a:rPr b="1" lang="en"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"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Customized to comply with UW accounting rules. No need to memorize object codes or look up the latest F&amp;A rates.</a:t>
            </a:r>
            <a:endParaRPr sz="16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30200" lvl="0" marL="457200" rtl="0" algn="l"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erriweather Sans"/>
              <a:buChar char="&gt;"/>
            </a:pPr>
            <a:r>
              <a:rPr b="1" lang="en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It’s convenient.</a:t>
            </a:r>
            <a:r>
              <a:rPr lang="en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"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Connect budget to an eGC1 and they will route together for reviewers to easily see budget details in a standard format. </a:t>
            </a:r>
            <a:endParaRPr sz="16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30200" lvl="0" marL="457200" rtl="0" algn="l">
              <a:spcBef>
                <a:spcPts val="2000"/>
              </a:spcBef>
              <a:spcAft>
                <a:spcPts val="2000"/>
              </a:spcAft>
              <a:buClr>
                <a:schemeClr val="dk1"/>
              </a:buClr>
              <a:buSzPts val="1600"/>
              <a:buFont typeface="Merriweather Sans"/>
              <a:buChar char="&gt;"/>
            </a:pPr>
            <a:r>
              <a:rPr b="1" lang="en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It’s a time saver.</a:t>
            </a:r>
            <a:r>
              <a:rPr lang="en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"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Auto-populate Grant Runner applications when budget is connected. Export budget to excel in standard or NIH format for quick reference. </a:t>
            </a:r>
            <a:endParaRPr sz="16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0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p88"/>
          <p:cNvSpPr txBox="1"/>
          <p:nvPr>
            <p:ph type="title"/>
          </p:nvPr>
        </p:nvSpPr>
        <p:spPr>
          <a:xfrm>
            <a:off x="671756" y="371511"/>
            <a:ext cx="81837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Encode Sans Black"/>
              <a:buNone/>
            </a:pPr>
            <a:r>
              <a:rPr lang="en" sz="4000"/>
              <a:t>GET AHEAD OF THE GAME!</a:t>
            </a:r>
            <a:endParaRPr sz="4000"/>
          </a:p>
        </p:txBody>
      </p:sp>
      <p:sp>
        <p:nvSpPr>
          <p:cNvPr id="492" name="Google Shape;492;p88"/>
          <p:cNvSpPr txBox="1"/>
          <p:nvPr>
            <p:ph idx="1" type="body"/>
          </p:nvPr>
        </p:nvSpPr>
        <p:spPr>
          <a:xfrm>
            <a:off x="773750" y="1455775"/>
            <a:ext cx="6956100" cy="47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68300" lvl="0" marL="4572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Arial"/>
              <a:buChar char="&gt;"/>
            </a:pPr>
            <a:r>
              <a:rPr lang="en" sz="2200">
                <a:solidFill>
                  <a:schemeClr val="dk2"/>
                </a:solidFill>
              </a:rPr>
              <a:t>Become Familiar with SAGE Budget</a:t>
            </a:r>
            <a:endParaRPr sz="2200">
              <a:solidFill>
                <a:schemeClr val="dk2"/>
              </a:solidFill>
            </a:endParaRPr>
          </a:p>
          <a:p>
            <a:pPr indent="-342900" lvl="1" marL="914400" rtl="0" algn="l">
              <a:lnSpc>
                <a:spcPct val="100000"/>
              </a:lnSpc>
              <a:spcBef>
                <a:spcPts val="2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</a:pPr>
            <a:r>
              <a:rPr b="0" lang="en" sz="1800" u="sng">
                <a:solidFill>
                  <a:schemeClr val="hlink"/>
                </a:solidFill>
                <a:hlinkClick r:id="rId3"/>
              </a:rPr>
              <a:t>SAGE Budget user guides</a:t>
            </a:r>
            <a:endParaRPr b="0" sz="1800">
              <a:solidFill>
                <a:schemeClr val="dk2"/>
              </a:solidFill>
            </a:endParaRPr>
          </a:p>
          <a:p>
            <a:pPr indent="-342900" lvl="1" marL="9144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</a:pPr>
            <a:r>
              <a:rPr b="0" lang="en" sz="1800" u="sng">
                <a:solidFill>
                  <a:schemeClr val="hlink"/>
                </a:solidFill>
                <a:hlinkClick r:id="rId4"/>
              </a:rPr>
              <a:t>SAGE Budget job aid</a:t>
            </a:r>
            <a:endParaRPr b="0" sz="1800">
              <a:solidFill>
                <a:schemeClr val="dk2"/>
              </a:solidFill>
            </a:endParaRPr>
          </a:p>
          <a:p>
            <a:pPr indent="-368300" lvl="0" marL="4572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Arial"/>
              <a:buChar char="&gt;"/>
            </a:pPr>
            <a:r>
              <a:rPr lang="en" sz="2200">
                <a:solidFill>
                  <a:schemeClr val="dk2"/>
                </a:solidFill>
              </a:rPr>
              <a:t>Attend a SAGE Budget Class</a:t>
            </a:r>
            <a:endParaRPr sz="2200">
              <a:solidFill>
                <a:schemeClr val="dk2"/>
              </a:solidFill>
            </a:endParaRPr>
          </a:p>
          <a:p>
            <a:pPr indent="-342900" lvl="1" marL="914400" rtl="0" algn="l">
              <a:lnSpc>
                <a:spcPct val="100000"/>
              </a:lnSpc>
              <a:spcBef>
                <a:spcPts val="2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</a:pPr>
            <a:r>
              <a:rPr b="0" lang="en" sz="1800">
                <a:solidFill>
                  <a:schemeClr val="dk1"/>
                </a:solidFill>
              </a:rPr>
              <a:t>Two instructor led Zoom classes this summer: </a:t>
            </a:r>
            <a:r>
              <a:rPr lang="en" sz="1800">
                <a:solidFill>
                  <a:schemeClr val="dk1"/>
                </a:solidFill>
              </a:rPr>
              <a:t>June 15 and August 25. </a:t>
            </a:r>
            <a:r>
              <a:rPr lang="en" sz="1800" u="sng">
                <a:solidFill>
                  <a:schemeClr val="hlink"/>
                </a:solidFill>
                <a:hlinkClick r:id="rId5"/>
              </a:rPr>
              <a:t>Register here</a:t>
            </a:r>
            <a:r>
              <a:rPr lang="en" sz="1800">
                <a:solidFill>
                  <a:schemeClr val="dk1"/>
                </a:solidFill>
              </a:rPr>
              <a:t>. </a:t>
            </a:r>
            <a:endParaRPr sz="1800">
              <a:solidFill>
                <a:schemeClr val="dk2"/>
              </a:solidFill>
            </a:endParaRPr>
          </a:p>
          <a:p>
            <a:pPr indent="-368300" lvl="0" marL="457200" rtl="0" algn="l">
              <a:lnSpc>
                <a:spcPct val="100000"/>
              </a:lnSpc>
              <a:spcBef>
                <a:spcPts val="25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Char char="&gt;"/>
            </a:pPr>
            <a:r>
              <a:rPr lang="en" sz="2200">
                <a:solidFill>
                  <a:schemeClr val="dk2"/>
                </a:solidFill>
              </a:rPr>
              <a:t>Provide feedback on SAGE Budget usa</a:t>
            </a:r>
            <a:r>
              <a:rPr lang="en" sz="2200"/>
              <a:t>bility issues, concerns</a:t>
            </a:r>
            <a:endParaRPr sz="2200"/>
          </a:p>
          <a:p>
            <a:pPr indent="-342900" lvl="1" marL="914400" rtl="0" algn="l">
              <a:lnSpc>
                <a:spcPct val="100000"/>
              </a:lnSpc>
              <a:spcBef>
                <a:spcPts val="2500"/>
              </a:spcBef>
              <a:spcAft>
                <a:spcPts val="2500"/>
              </a:spcAft>
              <a:buClr>
                <a:srgbClr val="000000"/>
              </a:buClr>
              <a:buSzPts val="1800"/>
              <a:buChar char="–"/>
            </a:pPr>
            <a:r>
              <a:rPr b="0" lang="en" sz="1800"/>
              <a:t>Contact us at </a:t>
            </a:r>
            <a:r>
              <a:rPr b="0" lang="en" sz="1800" u="sng">
                <a:solidFill>
                  <a:schemeClr val="hlink"/>
                </a:solidFill>
                <a:hlinkClick r:id="rId6"/>
              </a:rPr>
              <a:t>sagehelp@uw.edu</a:t>
            </a:r>
            <a:r>
              <a:rPr b="0" lang="en" sz="1800"/>
              <a:t> </a:t>
            </a:r>
            <a:endParaRPr b="0" sz="1800"/>
          </a:p>
        </p:txBody>
      </p:sp>
      <p:pic>
        <p:nvPicPr>
          <p:cNvPr id="493" name="Google Shape;493;p8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762750" y="1825400"/>
            <a:ext cx="1404500" cy="1404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7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89"/>
          <p:cNvSpPr txBox="1"/>
          <p:nvPr>
            <p:ph idx="1" type="body"/>
          </p:nvPr>
        </p:nvSpPr>
        <p:spPr>
          <a:xfrm>
            <a:off x="773750" y="1663050"/>
            <a:ext cx="7979700" cy="363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rtl="0" algn="l"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2400"/>
              <a:buChar char="&gt;"/>
            </a:pPr>
            <a:r>
              <a:rPr lang="en">
                <a:solidFill>
                  <a:schemeClr val="dk1"/>
                </a:solidFill>
              </a:rPr>
              <a:t>SAGE Award Budget: </a:t>
            </a:r>
            <a:r>
              <a:rPr b="0" lang="en">
                <a:solidFill>
                  <a:schemeClr val="dk1"/>
                </a:solidFill>
              </a:rPr>
              <a:t>Focus for today, in preparation for SAGE Award setup. </a:t>
            </a:r>
            <a:endParaRPr b="0">
              <a:solidFill>
                <a:schemeClr val="dk1"/>
              </a:solidFill>
            </a:endParaRPr>
          </a:p>
          <a:p>
            <a:pPr indent="-381000" lvl="0" marL="457200" rtl="0" algn="l"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2400"/>
              <a:buChar char="&gt;"/>
            </a:pPr>
            <a:r>
              <a:rPr lang="en">
                <a:solidFill>
                  <a:schemeClr val="dk1"/>
                </a:solidFill>
              </a:rPr>
              <a:t>UWFT Overview &amp; SAGE Award Setup: </a:t>
            </a:r>
            <a:r>
              <a:rPr b="0" lang="en">
                <a:solidFill>
                  <a:schemeClr val="dk1"/>
                </a:solidFill>
              </a:rPr>
              <a:t>Deeper dive with MRAM </a:t>
            </a:r>
            <a:r>
              <a:rPr b="0" lang="en">
                <a:solidFill>
                  <a:schemeClr val="dk1"/>
                </a:solidFill>
              </a:rPr>
              <a:t>anticipated this fall.</a:t>
            </a:r>
            <a:endParaRPr b="0">
              <a:solidFill>
                <a:schemeClr val="dk1"/>
              </a:solidFill>
            </a:endParaRPr>
          </a:p>
          <a:p>
            <a:pPr indent="-381000" lvl="0" marL="457200" rtl="0" algn="l"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2400"/>
              <a:buChar char="&gt;"/>
            </a:pPr>
            <a:r>
              <a:rPr lang="en">
                <a:solidFill>
                  <a:schemeClr val="dk1"/>
                </a:solidFill>
              </a:rPr>
              <a:t>Additional </a:t>
            </a:r>
            <a:r>
              <a:rPr lang="en">
                <a:solidFill>
                  <a:schemeClr val="dk1"/>
                </a:solidFill>
              </a:rPr>
              <a:t>Training, Information, &amp; Guidance: </a:t>
            </a:r>
            <a:r>
              <a:rPr b="0" lang="en">
                <a:solidFill>
                  <a:schemeClr val="dk1"/>
                </a:solidFill>
              </a:rPr>
              <a:t>Over the next several months, around UWFT and any impacts to the Research community. </a:t>
            </a:r>
            <a:endParaRPr b="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b="0" sz="2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t/>
            </a:r>
            <a:endParaRPr b="0">
              <a:solidFill>
                <a:srgbClr val="000000"/>
              </a:solidFill>
            </a:endParaRPr>
          </a:p>
        </p:txBody>
      </p:sp>
      <p:sp>
        <p:nvSpPr>
          <p:cNvPr id="499" name="Google Shape;499;p89"/>
          <p:cNvSpPr txBox="1"/>
          <p:nvPr>
            <p:ph type="title"/>
          </p:nvPr>
        </p:nvSpPr>
        <p:spPr>
          <a:xfrm>
            <a:off x="671749" y="371500"/>
            <a:ext cx="90081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Encode Sans Black"/>
              <a:buNone/>
            </a:pPr>
            <a:r>
              <a:rPr lang="en" sz="3800"/>
              <a:t>MORE INFORMATION</a:t>
            </a:r>
            <a:r>
              <a:rPr lang="en" sz="3800"/>
              <a:t> COMING…</a:t>
            </a:r>
            <a:endParaRPr sz="3800"/>
          </a:p>
        </p:txBody>
      </p:sp>
      <p:sp>
        <p:nvSpPr>
          <p:cNvPr id="500" name="Google Shape;500;p89"/>
          <p:cNvSpPr txBox="1"/>
          <p:nvPr/>
        </p:nvSpPr>
        <p:spPr>
          <a:xfrm>
            <a:off x="371725" y="5373150"/>
            <a:ext cx="75003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Reminder!</a:t>
            </a:r>
            <a:r>
              <a:rPr lang="en" sz="2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" sz="2000" u="sng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UWFT for the Research Community</a:t>
            </a:r>
            <a:r>
              <a:rPr lang="en" sz="2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webpage. A one-stop-shop for the latest UWFT resources and training.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63"/>
          <p:cNvSpPr txBox="1"/>
          <p:nvPr>
            <p:ph idx="1" type="body"/>
          </p:nvPr>
        </p:nvSpPr>
        <p:spPr>
          <a:xfrm>
            <a:off x="692028" y="1140823"/>
            <a:ext cx="7215300" cy="2525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2500" lnSpcReduction="2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None/>
            </a:pPr>
            <a:r>
              <a:rPr b="1" lang="en">
                <a:latin typeface="Arial"/>
                <a:ea typeface="Arial"/>
                <a:cs typeface="Arial"/>
                <a:sym typeface="Arial"/>
              </a:rPr>
              <a:t>COMPLIANCE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Clr>
                <a:schemeClr val="accent3"/>
              </a:buClr>
              <a:buSzPct val="100000"/>
              <a:buNone/>
            </a:pPr>
            <a:r>
              <a:rPr b="1" lang="en">
                <a:latin typeface="Arial"/>
                <a:ea typeface="Arial"/>
                <a:cs typeface="Arial"/>
                <a:sym typeface="Arial"/>
              </a:rPr>
              <a:t>HOT TOPIC: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561"/>
              </a:spcBef>
              <a:spcAft>
                <a:spcPts val="0"/>
              </a:spcAft>
              <a:buClr>
                <a:schemeClr val="accent3"/>
              </a:buClr>
              <a:buSzPct val="100000"/>
              <a:buNone/>
            </a:pPr>
            <a:r>
              <a:rPr b="1" lang="en" sz="3300"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Clr>
                <a:schemeClr val="accent3"/>
              </a:buClr>
              <a:buSzPct val="100000"/>
              <a:buNone/>
            </a:pPr>
            <a:r>
              <a:rPr b="1" lang="en">
                <a:latin typeface="Arial"/>
                <a:ea typeface="Arial"/>
                <a:cs typeface="Arial"/>
                <a:sym typeface="Arial"/>
              </a:rPr>
              <a:t>NRSA STIPEND LEVELS</a:t>
            </a:r>
            <a:endParaRPr/>
          </a:p>
        </p:txBody>
      </p:sp>
      <p:sp>
        <p:nvSpPr>
          <p:cNvPr id="304" name="Google Shape;304;p63"/>
          <p:cNvSpPr txBox="1"/>
          <p:nvPr/>
        </p:nvSpPr>
        <p:spPr>
          <a:xfrm>
            <a:off x="692029" y="4308049"/>
            <a:ext cx="6656700" cy="1812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None/>
            </a:pPr>
            <a:r>
              <a:rPr b="0" i="0" lang="en" sz="2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MRAM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</a:pPr>
            <a:r>
              <a:rPr b="0" i="0" lang="en" sz="16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June 2022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</a:pPr>
            <a:r>
              <a:rPr b="0" i="0" lang="en" sz="16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Matt Gardner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</a:pPr>
            <a:r>
              <a:rPr b="0" i="0" lang="en" sz="16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Post Award Fiscal Compliance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4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p90"/>
          <p:cNvSpPr txBox="1"/>
          <p:nvPr>
            <p:ph type="title"/>
          </p:nvPr>
        </p:nvSpPr>
        <p:spPr>
          <a:xfrm>
            <a:off x="683892" y="1523752"/>
            <a:ext cx="8195700" cy="2551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D3A2"/>
              </a:buClr>
              <a:buSzPts val="6000"/>
              <a:buFont typeface="Encode Sans Black"/>
              <a:buNone/>
            </a:pPr>
            <a:r>
              <a:rPr lang="en" sz="6000">
                <a:solidFill>
                  <a:srgbClr val="E8D3A2"/>
                </a:solidFill>
              </a:rPr>
              <a:t>QUESTIONS? FEEDBACK?</a:t>
            </a:r>
            <a:br>
              <a:rPr lang="en">
                <a:solidFill>
                  <a:srgbClr val="E8D3A2"/>
                </a:solidFill>
              </a:rPr>
            </a:br>
            <a:endParaRPr sz="2400">
              <a:solidFill>
                <a:srgbClr val="E8D3A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Questions" id="506" name="Google Shape;506;p9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16109" y="1877163"/>
            <a:ext cx="2863517" cy="2863517"/>
          </a:xfrm>
          <a:prstGeom prst="rect">
            <a:avLst/>
          </a:prstGeom>
          <a:noFill/>
          <a:ln>
            <a:noFill/>
          </a:ln>
        </p:spPr>
      </p:pic>
      <p:sp>
        <p:nvSpPr>
          <p:cNvPr id="507" name="Google Shape;507;p90"/>
          <p:cNvSpPr txBox="1"/>
          <p:nvPr/>
        </p:nvSpPr>
        <p:spPr>
          <a:xfrm>
            <a:off x="745950" y="4380150"/>
            <a:ext cx="6189000" cy="172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i="0" sz="1800" u="none" cap="none" strike="noStrike">
              <a:solidFill>
                <a:srgbClr val="E8D3A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lang="en" sz="1800">
                <a:solidFill>
                  <a:srgbClr val="E8D3A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b="1" i="0" sz="18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91"/>
          <p:cNvSpPr txBox="1"/>
          <p:nvPr>
            <p:ph idx="1" type="body"/>
          </p:nvPr>
        </p:nvSpPr>
        <p:spPr>
          <a:xfrm>
            <a:off x="692028" y="1130157"/>
            <a:ext cx="7845900" cy="2743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85000" lnSpcReduction="1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100000"/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Department of Energy (DoE)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Clr>
                <a:schemeClr val="accent3"/>
              </a:buClr>
              <a:buSzPct val="1000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accent3"/>
              </a:buClr>
              <a:buSzPct val="100000"/>
              <a:buNone/>
            </a:pPr>
            <a:r>
              <a:rPr lang="en" sz="4100">
                <a:latin typeface="Arial"/>
                <a:ea typeface="Arial"/>
                <a:cs typeface="Arial"/>
                <a:sym typeface="Arial"/>
              </a:rPr>
              <a:t>Interim Conflict of Interest Policy Requirements for Financial Assistance</a:t>
            </a:r>
            <a:endParaRPr/>
          </a:p>
        </p:txBody>
      </p:sp>
      <p:sp>
        <p:nvSpPr>
          <p:cNvPr id="513" name="Google Shape;513;p91"/>
          <p:cNvSpPr txBox="1"/>
          <p:nvPr/>
        </p:nvSpPr>
        <p:spPr>
          <a:xfrm>
            <a:off x="692029" y="4308049"/>
            <a:ext cx="6656700" cy="1812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None/>
            </a:pPr>
            <a:r>
              <a:rPr b="0" i="0" lang="en" sz="2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MRAM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</a:pPr>
            <a:r>
              <a:rPr b="0" i="0" lang="en" sz="16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June 2022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</a:pPr>
            <a:r>
              <a:rPr b="0" i="0" lang="en" sz="16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Melissa Petersen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None/>
            </a:pPr>
            <a:r>
              <a:rPr b="0" i="0" lang="en" sz="16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Office of Research</a:t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8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p92"/>
          <p:cNvSpPr txBox="1"/>
          <p:nvPr>
            <p:ph idx="1" type="body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Department of Energy</a:t>
            </a:r>
            <a:endParaRPr/>
          </a:p>
        </p:txBody>
      </p:sp>
      <p:sp>
        <p:nvSpPr>
          <p:cNvPr id="520" name="Google Shape;520;p92"/>
          <p:cNvSpPr txBox="1"/>
          <p:nvPr>
            <p:ph idx="2" type="body"/>
          </p:nvPr>
        </p:nvSpPr>
        <p:spPr>
          <a:xfrm>
            <a:off x="659305" y="1736725"/>
            <a:ext cx="8196300" cy="40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What: </a:t>
            </a:r>
            <a:r>
              <a:rPr b="0" lang="en" u="sng">
                <a:solidFill>
                  <a:srgbClr val="0000EE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Interim Conflict of Interest Policy Requirements for Financial Assistance</a:t>
            </a:r>
            <a:endParaRPr b="0">
              <a:solidFill>
                <a:srgbClr val="0000EE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Who: </a:t>
            </a:r>
            <a:r>
              <a:rPr b="0" lang="en">
                <a:latin typeface="Arial"/>
                <a:ea typeface="Arial"/>
                <a:cs typeface="Arial"/>
                <a:sym typeface="Arial"/>
              </a:rPr>
              <a:t>Investigators* participating in DOE projects</a:t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When: </a:t>
            </a:r>
            <a:r>
              <a:rPr b="0" lang="en">
                <a:latin typeface="Arial"/>
                <a:ea typeface="Arial"/>
                <a:cs typeface="Arial"/>
                <a:sym typeface="Arial"/>
              </a:rPr>
              <a:t>December 20, 2021</a:t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Why: </a:t>
            </a:r>
            <a:r>
              <a:rPr b="0" lang="en">
                <a:latin typeface="Arial"/>
                <a:ea typeface="Arial"/>
                <a:cs typeface="Arial"/>
                <a:sym typeface="Arial"/>
              </a:rPr>
              <a:t>“…design, conduct, and reporting of projects… [with funding from]…DOE… will be free from bias…”</a:t>
            </a:r>
            <a:endParaRPr/>
          </a:p>
          <a:p>
            <a:pPr indent="-190500" lvl="0" marL="342900" rtl="0" algn="l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1" name="Google Shape;521;p92"/>
          <p:cNvSpPr txBox="1"/>
          <p:nvPr/>
        </p:nvSpPr>
        <p:spPr>
          <a:xfrm>
            <a:off x="671758" y="6301355"/>
            <a:ext cx="7229400" cy="330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200"/>
              <a:buFont typeface="Arial"/>
              <a:buNone/>
            </a:pPr>
            <a:r>
              <a:rPr b="1" i="0" lang="en" sz="1200" u="none" cap="none" strike="noStrik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MRAM – Melissa Petersen – Office of Research</a:t>
            </a:r>
            <a:endParaRPr/>
          </a:p>
        </p:txBody>
      </p:sp>
      <p:sp>
        <p:nvSpPr>
          <p:cNvPr id="522" name="Google Shape;522;p92"/>
          <p:cNvSpPr txBox="1"/>
          <p:nvPr/>
        </p:nvSpPr>
        <p:spPr>
          <a:xfrm>
            <a:off x="671757" y="5940773"/>
            <a:ext cx="4169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*Investigator is defined in </a:t>
            </a:r>
            <a:r>
              <a:rPr b="0" i="0" lang="en" sz="1800" u="sng" cap="none" strike="noStrike">
                <a:solidFill>
                  <a:srgbClr val="0000EE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GIM 10</a:t>
            </a:r>
            <a:endParaRPr sz="1800">
              <a:solidFill>
                <a:srgbClr val="0000E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7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p93"/>
          <p:cNvSpPr txBox="1"/>
          <p:nvPr>
            <p:ph idx="1" type="body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What has changed?</a:t>
            </a:r>
            <a:endParaRPr/>
          </a:p>
        </p:txBody>
      </p:sp>
      <p:sp>
        <p:nvSpPr>
          <p:cNvPr id="529" name="Google Shape;529;p93"/>
          <p:cNvSpPr txBox="1"/>
          <p:nvPr>
            <p:ph idx="2" type="body"/>
          </p:nvPr>
        </p:nvSpPr>
        <p:spPr>
          <a:xfrm>
            <a:off x="659305" y="1736725"/>
            <a:ext cx="8196300" cy="40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Disclosure Requirements</a:t>
            </a:r>
            <a:endParaRPr/>
          </a:p>
          <a:p>
            <a:pPr indent="0" lvl="0" marL="0" rtl="0" algn="l">
              <a:spcBef>
                <a:spcPts val="120"/>
              </a:spcBef>
              <a:spcAft>
                <a:spcPts val="0"/>
              </a:spcAft>
              <a:buClr>
                <a:srgbClr val="4B2E83"/>
              </a:buClr>
              <a:buSzPts val="600"/>
              <a:buNone/>
            </a:pPr>
            <a:r>
              <a:t/>
            </a:r>
            <a:endParaRPr sz="6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Before: </a:t>
            </a:r>
            <a:r>
              <a:rPr b="0" lang="en">
                <a:latin typeface="Arial"/>
                <a:ea typeface="Arial"/>
                <a:cs typeface="Arial"/>
                <a:sym typeface="Arial"/>
              </a:rPr>
              <a:t>DOE Investigators disclosed </a:t>
            </a:r>
            <a:r>
              <a:rPr b="0" lang="en" u="sng">
                <a:latin typeface="Arial"/>
                <a:ea typeface="Arial"/>
                <a:cs typeface="Arial"/>
                <a:sym typeface="Arial"/>
              </a:rPr>
              <a:t>only those</a:t>
            </a:r>
            <a:r>
              <a:rPr b="0" lang="en">
                <a:latin typeface="Arial"/>
                <a:ea typeface="Arial"/>
                <a:cs typeface="Arial"/>
                <a:sym typeface="Arial"/>
              </a:rPr>
              <a:t> Significant Financial Interests (SFI*) they deemed to be </a:t>
            </a:r>
            <a:r>
              <a:rPr b="0" lang="en" u="sng">
                <a:latin typeface="Arial"/>
                <a:ea typeface="Arial"/>
                <a:cs typeface="Arial"/>
                <a:sym typeface="Arial"/>
              </a:rPr>
              <a:t>related to their research</a:t>
            </a:r>
            <a:r>
              <a:rPr b="0" lang="en">
                <a:latin typeface="Arial"/>
                <a:ea typeface="Arial"/>
                <a:cs typeface="Arial"/>
                <a:sym typeface="Arial"/>
              </a:rPr>
              <a:t> (on a project-by-project basis).</a:t>
            </a:r>
            <a:endParaRPr/>
          </a:p>
          <a:p>
            <a:pPr indent="0" lvl="0" marL="0" rtl="0" algn="l">
              <a:spcBef>
                <a:spcPts val="300"/>
              </a:spcBef>
              <a:spcAft>
                <a:spcPts val="0"/>
              </a:spcAft>
              <a:buClr>
                <a:srgbClr val="4B2E83"/>
              </a:buClr>
              <a:buSzPts val="1500"/>
              <a:buNone/>
            </a:pPr>
            <a:r>
              <a:t/>
            </a:r>
            <a:endParaRPr b="0" sz="15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Now:</a:t>
            </a:r>
            <a:r>
              <a:rPr b="0" lang="en">
                <a:latin typeface="Arial"/>
                <a:ea typeface="Arial"/>
                <a:cs typeface="Arial"/>
                <a:sym typeface="Arial"/>
              </a:rPr>
              <a:t> DOE Investigators shall disclose </a:t>
            </a:r>
            <a:r>
              <a:rPr b="0" lang="en" u="sng">
                <a:latin typeface="Arial"/>
                <a:ea typeface="Arial"/>
                <a:cs typeface="Arial"/>
                <a:sym typeface="Arial"/>
              </a:rPr>
              <a:t>all SFI</a:t>
            </a:r>
            <a:r>
              <a:rPr b="0" lang="en">
                <a:latin typeface="Arial"/>
                <a:ea typeface="Arial"/>
                <a:cs typeface="Arial"/>
                <a:sym typeface="Arial"/>
              </a:rPr>
              <a:t> related to their </a:t>
            </a:r>
            <a:r>
              <a:rPr b="0" lang="en" u="sng">
                <a:latin typeface="Arial"/>
                <a:ea typeface="Arial"/>
                <a:cs typeface="Arial"/>
                <a:sym typeface="Arial"/>
              </a:rPr>
              <a:t>University responsibilities</a:t>
            </a:r>
            <a:r>
              <a:rPr b="0" lang="en">
                <a:latin typeface="Arial"/>
                <a:ea typeface="Arial"/>
                <a:cs typeface="Arial"/>
                <a:sym typeface="Arial"/>
              </a:rPr>
              <a:t>. The University’s designated Institutional Official* is now responsible for determining relatedness and evaluating for potential Financial Conflicts of Interest (FCOI*) in DoE awards.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0" name="Google Shape;530;p93"/>
          <p:cNvSpPr txBox="1"/>
          <p:nvPr/>
        </p:nvSpPr>
        <p:spPr>
          <a:xfrm>
            <a:off x="671758" y="6301355"/>
            <a:ext cx="7229400" cy="330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200"/>
              <a:buFont typeface="Arial"/>
              <a:buNone/>
            </a:pPr>
            <a:r>
              <a:rPr b="1" i="0" lang="en" sz="1200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MRAM – Melissa Petersen – Office of Research</a:t>
            </a:r>
            <a:endParaRPr/>
          </a:p>
        </p:txBody>
      </p:sp>
      <p:sp>
        <p:nvSpPr>
          <p:cNvPr id="531" name="Google Shape;531;p93"/>
          <p:cNvSpPr txBox="1"/>
          <p:nvPr/>
        </p:nvSpPr>
        <p:spPr>
          <a:xfrm>
            <a:off x="671757" y="5940773"/>
            <a:ext cx="4169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*Defined in </a:t>
            </a:r>
            <a:r>
              <a:rPr lang="en" sz="1800" u="sng">
                <a:solidFill>
                  <a:srgbClr val="0000EE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GIM 10</a:t>
            </a:r>
            <a:endParaRPr sz="1800">
              <a:solidFill>
                <a:srgbClr val="0000E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6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94"/>
          <p:cNvSpPr txBox="1"/>
          <p:nvPr>
            <p:ph idx="1" type="body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What has changed?</a:t>
            </a:r>
            <a:endParaRPr/>
          </a:p>
        </p:txBody>
      </p:sp>
      <p:sp>
        <p:nvSpPr>
          <p:cNvPr id="538" name="Google Shape;538;p94"/>
          <p:cNvSpPr txBox="1"/>
          <p:nvPr>
            <p:ph idx="2" type="body"/>
          </p:nvPr>
        </p:nvSpPr>
        <p:spPr>
          <a:xfrm>
            <a:off x="659305" y="1736725"/>
            <a:ext cx="8196300" cy="40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Training Requirements</a:t>
            </a:r>
            <a:endParaRPr/>
          </a:p>
          <a:p>
            <a:pPr indent="0" lvl="0" marL="0" rtl="0" algn="l">
              <a:spcBef>
                <a:spcPts val="120"/>
              </a:spcBef>
              <a:spcAft>
                <a:spcPts val="0"/>
              </a:spcAft>
              <a:buClr>
                <a:srgbClr val="4B2E83"/>
              </a:buClr>
              <a:buSzPts val="600"/>
              <a:buNone/>
            </a:pPr>
            <a:r>
              <a:t/>
            </a:r>
            <a:endParaRPr sz="6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Before: </a:t>
            </a:r>
            <a:r>
              <a:rPr b="0" lang="en">
                <a:latin typeface="Arial"/>
                <a:ea typeface="Arial"/>
                <a:cs typeface="Arial"/>
                <a:sym typeface="Arial"/>
              </a:rPr>
              <a:t>N/A</a:t>
            </a:r>
            <a:endParaRPr/>
          </a:p>
          <a:p>
            <a:pPr indent="0" lvl="0" marL="0" rtl="0" algn="l">
              <a:spcBef>
                <a:spcPts val="300"/>
              </a:spcBef>
              <a:spcAft>
                <a:spcPts val="0"/>
              </a:spcAft>
              <a:buClr>
                <a:srgbClr val="4B2E83"/>
              </a:buClr>
              <a:buSzPts val="1500"/>
              <a:buNone/>
            </a:pPr>
            <a:r>
              <a:t/>
            </a:r>
            <a:endParaRPr b="0" sz="15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Now:</a:t>
            </a:r>
            <a:r>
              <a:rPr b="0" lang="en">
                <a:latin typeface="Arial"/>
                <a:ea typeface="Arial"/>
                <a:cs typeface="Arial"/>
                <a:sym typeface="Arial"/>
              </a:rPr>
              <a:t> Investigators applying for, or participating in, DoE research are required to complete training on their institution’s (the UW) Financial Conflict of Interest (FCOI) training.</a:t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None/>
            </a:pPr>
            <a:r>
              <a:t/>
            </a:r>
            <a:endParaRPr b="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rgbClr val="0000EE"/>
              </a:buClr>
              <a:buSzPts val="2400"/>
              <a:buNone/>
            </a:pPr>
            <a:r>
              <a:rPr b="0" lang="en" u="sng">
                <a:solidFill>
                  <a:srgbClr val="0000EE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UW’s FCOI Training</a:t>
            </a:r>
            <a:r>
              <a:rPr b="0" lang="en">
                <a:solidFill>
                  <a:srgbClr val="0000EE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lang="en">
                <a:latin typeface="Arial"/>
                <a:ea typeface="Arial"/>
                <a:cs typeface="Arial"/>
                <a:sym typeface="Arial"/>
              </a:rPr>
              <a:t>can be completed online in as few as 5 minutes.</a:t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None/>
            </a:pPr>
            <a:r>
              <a:t/>
            </a:r>
            <a:endParaRPr b="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9" name="Google Shape;539;p94"/>
          <p:cNvSpPr txBox="1"/>
          <p:nvPr/>
        </p:nvSpPr>
        <p:spPr>
          <a:xfrm>
            <a:off x="671758" y="6301355"/>
            <a:ext cx="7229400" cy="330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200"/>
              <a:buFont typeface="Arial"/>
              <a:buNone/>
            </a:pPr>
            <a:r>
              <a:rPr b="1" i="0" lang="en" sz="1200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MRAM – Melissa Petersen – Office of Research</a:t>
            </a: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4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95"/>
          <p:cNvSpPr txBox="1"/>
          <p:nvPr>
            <p:ph idx="1" type="body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Wait, December 2021? But it’s June 2022!</a:t>
            </a:r>
            <a:endParaRPr/>
          </a:p>
        </p:txBody>
      </p:sp>
      <p:sp>
        <p:nvSpPr>
          <p:cNvPr id="546" name="Google Shape;546;p95"/>
          <p:cNvSpPr txBox="1"/>
          <p:nvPr>
            <p:ph idx="2" type="body"/>
          </p:nvPr>
        </p:nvSpPr>
        <p:spPr>
          <a:xfrm>
            <a:off x="659305" y="1736725"/>
            <a:ext cx="8196300" cy="40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None/>
            </a:pPr>
            <a:r>
              <a:rPr b="0" lang="en">
                <a:latin typeface="Arial"/>
                <a:ea typeface="Arial"/>
                <a:cs typeface="Arial"/>
                <a:sym typeface="Arial"/>
              </a:rPr>
              <a:t>This week: SAGE details have been updated to change the linking between SFI in the Financial Interest Disclosure System (FIDS). </a:t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None/>
            </a:pPr>
            <a:r>
              <a:t/>
            </a:r>
            <a:endParaRPr b="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None/>
            </a:pPr>
            <a:r>
              <a:rPr b="0" lang="en">
                <a:latin typeface="Arial"/>
                <a:ea typeface="Arial"/>
                <a:cs typeface="Arial"/>
                <a:sym typeface="Arial"/>
              </a:rPr>
              <a:t>In July: ORIS has a planned update to change labels SAGE/SPAERC associated with FCOI requirements. </a:t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None/>
            </a:pPr>
            <a:r>
              <a:rPr b="0" lang="en"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  <a:p>
            <a:pPr indent="0" lvl="0" marL="400050" rtl="0" algn="l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“PHS FCOI Training” </a:t>
            </a:r>
            <a:r>
              <a:rPr b="0" lang="en">
                <a:latin typeface="Arial"/>
                <a:ea typeface="Arial"/>
                <a:cs typeface="Arial"/>
                <a:sym typeface="Arial"/>
              </a:rPr>
              <a:t>will become </a:t>
            </a:r>
            <a:r>
              <a:rPr lang="en">
                <a:latin typeface="Arial"/>
                <a:ea typeface="Arial"/>
                <a:cs typeface="Arial"/>
                <a:sym typeface="Arial"/>
              </a:rPr>
              <a:t>“FCOI Training”</a:t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7" name="Google Shape;547;p95"/>
          <p:cNvSpPr txBox="1"/>
          <p:nvPr/>
        </p:nvSpPr>
        <p:spPr>
          <a:xfrm>
            <a:off x="671758" y="6301355"/>
            <a:ext cx="7229400" cy="330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200"/>
              <a:buFont typeface="Arial"/>
              <a:buNone/>
            </a:pPr>
            <a:r>
              <a:rPr b="1" i="0" lang="en" sz="1200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MRAM – Melissa Petersen – Office of Research</a:t>
            </a:r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2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96"/>
          <p:cNvSpPr txBox="1"/>
          <p:nvPr>
            <p:ph idx="1" type="body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Disclosures</a:t>
            </a:r>
            <a:endParaRPr/>
          </a:p>
        </p:txBody>
      </p:sp>
      <p:sp>
        <p:nvSpPr>
          <p:cNvPr id="554" name="Google Shape;554;p96"/>
          <p:cNvSpPr txBox="1"/>
          <p:nvPr>
            <p:ph idx="2" type="body"/>
          </p:nvPr>
        </p:nvSpPr>
        <p:spPr>
          <a:xfrm>
            <a:off x="659305" y="1736725"/>
            <a:ext cx="8196300" cy="40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500"/>
              <a:buNone/>
            </a:pPr>
            <a:r>
              <a:t/>
            </a:r>
            <a:endParaRPr b="0" sz="15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None/>
            </a:pPr>
            <a:r>
              <a:rPr b="0" lang="en">
                <a:latin typeface="Arial"/>
                <a:ea typeface="Arial"/>
                <a:cs typeface="Arial"/>
                <a:sym typeface="Arial"/>
              </a:rPr>
              <a:t>Updated linking between SAGE for DoE sponsored research and FIDS will remove the manual SFI association step Investigators currently experience when disclosing in FIDS. </a:t>
            </a:r>
            <a:endParaRPr/>
          </a:p>
          <a:p>
            <a:pPr indent="0" lvl="0" marL="0" rtl="0" algn="l">
              <a:spcBef>
                <a:spcPts val="300"/>
              </a:spcBef>
              <a:spcAft>
                <a:spcPts val="0"/>
              </a:spcAft>
              <a:buClr>
                <a:srgbClr val="4B2E83"/>
              </a:buClr>
              <a:buSzPts val="1500"/>
              <a:buNone/>
            </a:pPr>
            <a:r>
              <a:t/>
            </a:r>
            <a:endParaRPr b="0" sz="15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None/>
            </a:pPr>
            <a:r>
              <a:rPr b="0" lang="en">
                <a:latin typeface="Arial"/>
                <a:ea typeface="Arial"/>
                <a:cs typeface="Arial"/>
                <a:sym typeface="Arial"/>
              </a:rPr>
              <a:t>Instead, </a:t>
            </a:r>
            <a:r>
              <a:rPr b="0" lang="en" u="sng">
                <a:latin typeface="Arial"/>
                <a:ea typeface="Arial"/>
                <a:cs typeface="Arial"/>
                <a:sym typeface="Arial"/>
              </a:rPr>
              <a:t>all</a:t>
            </a:r>
            <a:r>
              <a:rPr b="0" lang="en">
                <a:latin typeface="Arial"/>
                <a:ea typeface="Arial"/>
                <a:cs typeface="Arial"/>
                <a:sym typeface="Arial"/>
              </a:rPr>
              <a:t> SFI in an Investigator’s profile will automatically be associated for review by the Office of Research.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5" name="Google Shape;555;p96"/>
          <p:cNvSpPr txBox="1"/>
          <p:nvPr/>
        </p:nvSpPr>
        <p:spPr>
          <a:xfrm>
            <a:off x="671758" y="6301355"/>
            <a:ext cx="7229400" cy="330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200"/>
              <a:buFont typeface="Arial"/>
              <a:buNone/>
            </a:pPr>
            <a:r>
              <a:rPr b="1" i="0" lang="en" sz="1200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MRAM – Melissa Petersen – Office of Research</a:t>
            </a:r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0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p97"/>
          <p:cNvSpPr txBox="1"/>
          <p:nvPr>
            <p:ph idx="1" type="body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Will there be more changes?</a:t>
            </a:r>
            <a:endParaRPr/>
          </a:p>
        </p:txBody>
      </p:sp>
      <p:sp>
        <p:nvSpPr>
          <p:cNvPr id="562" name="Google Shape;562;p97"/>
          <p:cNvSpPr txBox="1"/>
          <p:nvPr>
            <p:ph idx="2" type="body"/>
          </p:nvPr>
        </p:nvSpPr>
        <p:spPr>
          <a:xfrm>
            <a:off x="659305" y="1736725"/>
            <a:ext cx="8196300" cy="40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Probably. </a:t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None/>
            </a:pPr>
            <a:r>
              <a:rPr b="0" lang="en">
                <a:latin typeface="Arial"/>
                <a:ea typeface="Arial"/>
                <a:cs typeface="Arial"/>
                <a:sym typeface="Arial"/>
              </a:rPr>
              <a:t>As agencies continue to respond to </a:t>
            </a:r>
            <a:r>
              <a:rPr b="0" lang="en" u="sng">
                <a:solidFill>
                  <a:srgbClr val="0000EE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Implementation Guidance for NSPM-33</a:t>
            </a:r>
            <a:r>
              <a:rPr b="0" lang="en">
                <a:solidFill>
                  <a:srgbClr val="0000EE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lang="en">
                <a:latin typeface="Arial"/>
                <a:ea typeface="Arial"/>
                <a:cs typeface="Arial"/>
                <a:sym typeface="Arial"/>
              </a:rPr>
              <a:t>we should be prepared to see additional updates from research sponsors as it relates to disclosures, conflicts of interest, conflicts of commitment, and reporting of other external activities. </a:t>
            </a:r>
            <a:endParaRPr b="0" sz="15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3" name="Google Shape;563;p97"/>
          <p:cNvSpPr txBox="1"/>
          <p:nvPr/>
        </p:nvSpPr>
        <p:spPr>
          <a:xfrm>
            <a:off x="671758" y="6301355"/>
            <a:ext cx="7229400" cy="330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200"/>
              <a:buFont typeface="Arial"/>
              <a:buNone/>
            </a:pPr>
            <a:r>
              <a:rPr b="1" i="0" lang="en" sz="1200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MRAM – Melissa Petersen – Office of Research</a:t>
            </a:r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8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p98"/>
          <p:cNvSpPr txBox="1"/>
          <p:nvPr>
            <p:ph idx="1" type="body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Questions?</a:t>
            </a:r>
            <a:endParaRPr/>
          </a:p>
        </p:txBody>
      </p:sp>
      <p:sp>
        <p:nvSpPr>
          <p:cNvPr id="570" name="Google Shape;570;p98"/>
          <p:cNvSpPr txBox="1"/>
          <p:nvPr>
            <p:ph idx="2" type="body"/>
          </p:nvPr>
        </p:nvSpPr>
        <p:spPr>
          <a:xfrm>
            <a:off x="659305" y="1736725"/>
            <a:ext cx="8196300" cy="40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None/>
            </a:pPr>
            <a:r>
              <a:rPr b="0" lang="en">
                <a:latin typeface="Arial"/>
                <a:ea typeface="Arial"/>
                <a:cs typeface="Arial"/>
                <a:sym typeface="Arial"/>
              </a:rPr>
              <a:t>Office of Research </a:t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None/>
            </a:pPr>
            <a:r>
              <a:rPr b="0" lang="en">
                <a:latin typeface="Arial"/>
                <a:ea typeface="Arial"/>
                <a:cs typeface="Arial"/>
                <a:sym typeface="Arial"/>
              </a:rPr>
              <a:t>(206) 616-0804, </a:t>
            </a:r>
            <a:r>
              <a:rPr b="0" lang="en" u="sng">
                <a:solidFill>
                  <a:srgbClr val="0000EE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research@uw.edu</a:t>
            </a:r>
            <a:endParaRPr b="0">
              <a:solidFill>
                <a:srgbClr val="0000EE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None/>
            </a:pPr>
            <a:r>
              <a:t/>
            </a:r>
            <a:endParaRPr b="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None/>
            </a:pPr>
            <a:r>
              <a:rPr b="0" lang="en">
                <a:latin typeface="Arial"/>
                <a:ea typeface="Arial"/>
                <a:cs typeface="Arial"/>
                <a:sym typeface="Arial"/>
              </a:rPr>
              <a:t>Melissa Petersen (</a:t>
            </a:r>
            <a:r>
              <a:rPr b="0" lang="en" u="sng">
                <a:solidFill>
                  <a:srgbClr val="0000EE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petermm@uw.edu</a:t>
            </a:r>
            <a:r>
              <a:rPr b="0" lang="en">
                <a:latin typeface="Arial"/>
                <a:ea typeface="Arial"/>
                <a:cs typeface="Arial"/>
                <a:sym typeface="Arial"/>
              </a:rPr>
              <a:t>)</a:t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None/>
            </a:pPr>
            <a:r>
              <a:t/>
            </a:r>
            <a:endParaRPr b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1" name="Google Shape;571;p98"/>
          <p:cNvSpPr txBox="1"/>
          <p:nvPr/>
        </p:nvSpPr>
        <p:spPr>
          <a:xfrm>
            <a:off x="671758" y="6301355"/>
            <a:ext cx="7229400" cy="330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200"/>
              <a:buFont typeface="Arial"/>
              <a:buNone/>
            </a:pPr>
            <a:r>
              <a:rPr b="1" i="0" lang="en" sz="1200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MRAM – Melissa Petersen – Office of Research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64"/>
          <p:cNvSpPr txBox="1"/>
          <p:nvPr>
            <p:ph idx="1" type="body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None/>
            </a:pPr>
            <a:r>
              <a:rPr lang="en">
                <a:latin typeface="Encode Sans"/>
                <a:ea typeface="Encode Sans"/>
                <a:cs typeface="Encode Sans"/>
                <a:sym typeface="Encode Sans"/>
              </a:rPr>
              <a:t>NRSA Stipend Levels for Federal FY 2022</a:t>
            </a:r>
            <a:endParaRPr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310" name="Google Shape;310;p64"/>
          <p:cNvSpPr txBox="1"/>
          <p:nvPr>
            <p:ph idx="2" type="body"/>
          </p:nvPr>
        </p:nvSpPr>
        <p:spPr>
          <a:xfrm>
            <a:off x="659305" y="1736725"/>
            <a:ext cx="8196300" cy="417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None/>
            </a:pPr>
            <a:r>
              <a:rPr lang="en"/>
              <a:t>NIH issued NOT-OD-22-132 on May 13</a:t>
            </a:r>
            <a:endParaRPr/>
          </a:p>
          <a:p>
            <a:pPr indent="-190500" lvl="0" marL="342900" rtl="0" algn="l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r>
              <a:t/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"/>
              <a:t>New stipends levels for fellows, predocs, and postdocs on NRSA Fellowships and Training Grants</a:t>
            </a:r>
            <a:endParaRPr/>
          </a:p>
          <a:p>
            <a:pPr indent="-190500" lvl="0" marL="342900" rtl="0" algn="l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r>
              <a:t/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"/>
              <a:t>Effective for all NRSA awards made </a:t>
            </a:r>
            <a:r>
              <a:rPr lang="en" u="sng"/>
              <a:t>on or after October 1, 2021</a:t>
            </a:r>
            <a:endParaRPr/>
          </a:p>
          <a:p>
            <a:pPr indent="-190500" lvl="0" marL="342900" rtl="0" algn="l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r>
              <a:t/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"/>
              <a:t>Retroactive adjustments or supplementation of stipends for an award made </a:t>
            </a:r>
            <a:r>
              <a:rPr lang="en" u="sng"/>
              <a:t>prior to October 1, 2021</a:t>
            </a:r>
            <a:r>
              <a:rPr lang="en"/>
              <a:t>, are not permitted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65"/>
          <p:cNvSpPr txBox="1"/>
          <p:nvPr>
            <p:ph idx="1" type="body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800"/>
              <a:buNone/>
            </a:pPr>
            <a:r>
              <a:rPr lang="en" sz="2800">
                <a:latin typeface="Encode Sans"/>
                <a:ea typeface="Encode Sans"/>
                <a:cs typeface="Encode Sans"/>
                <a:sym typeface="Encode Sans"/>
              </a:rPr>
              <a:t>NRSA Stipend Levels for FY 2022 – New Levels</a:t>
            </a:r>
            <a:endParaRPr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316" name="Google Shape;316;p65"/>
          <p:cNvSpPr txBox="1"/>
          <p:nvPr>
            <p:ph idx="2" type="body"/>
          </p:nvPr>
        </p:nvSpPr>
        <p:spPr>
          <a:xfrm>
            <a:off x="659305" y="1736725"/>
            <a:ext cx="4165200" cy="40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"/>
              <a:t>Stipends increased for all career levels for federal FY 2022</a:t>
            </a:r>
            <a:endParaRPr/>
          </a:p>
          <a:p>
            <a:pPr indent="-190500" lvl="0" marL="342900" rtl="0" algn="l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r>
              <a:t/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"/>
              <a:t>Institutional Allowance and Training Related Expenses levels increased slightly </a:t>
            </a:r>
            <a:endParaRPr/>
          </a:p>
        </p:txBody>
      </p:sp>
      <p:graphicFrame>
        <p:nvGraphicFramePr>
          <p:cNvPr id="317" name="Google Shape;317;p65"/>
          <p:cNvGraphicFramePr/>
          <p:nvPr/>
        </p:nvGraphicFramePr>
        <p:xfrm>
          <a:off x="5068389" y="17367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{7AAA2DF5-4A09-4AF8-9584-FC1D4D2CCC73}</a:tableStyleId>
              </a:tblPr>
              <a:tblGrid>
                <a:gridCol w="955625"/>
                <a:gridCol w="877300"/>
                <a:gridCol w="877300"/>
                <a:gridCol w="787200"/>
              </a:tblGrid>
              <a:tr h="2452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" sz="14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Level</a:t>
                      </a:r>
                      <a:endParaRPr/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" sz="14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FY2022</a:t>
                      </a:r>
                      <a:endParaRPr/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" sz="14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FY2021</a:t>
                      </a:r>
                      <a:endParaRPr/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" sz="14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Increase</a:t>
                      </a:r>
                      <a:endParaRPr/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452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14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Predoc</a:t>
                      </a:r>
                      <a:endParaRPr/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14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    26,352 </a:t>
                      </a:r>
                      <a:endParaRPr/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14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    25,836 </a:t>
                      </a:r>
                      <a:endParaRPr/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14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       516 </a:t>
                      </a:r>
                      <a:endParaRPr/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452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14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Postdoc 0</a:t>
                      </a:r>
                      <a:endParaRPr/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14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    54,840 </a:t>
                      </a:r>
                      <a:endParaRPr/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14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    53,760 </a:t>
                      </a:r>
                      <a:endParaRPr/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14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    1,080 </a:t>
                      </a:r>
                      <a:endParaRPr/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452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14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Postdoc 1</a:t>
                      </a:r>
                      <a:endParaRPr/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14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    55,224 </a:t>
                      </a:r>
                      <a:endParaRPr/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14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    54,144 </a:t>
                      </a:r>
                      <a:endParaRPr/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14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    1,080 </a:t>
                      </a:r>
                      <a:endParaRPr/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452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14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Postdoc 2</a:t>
                      </a:r>
                      <a:endParaRPr/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14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    55,632 </a:t>
                      </a:r>
                      <a:endParaRPr/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14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    54,540 </a:t>
                      </a:r>
                      <a:endParaRPr/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14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    1,092 </a:t>
                      </a:r>
                      <a:endParaRPr/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452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14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Postdoc 3</a:t>
                      </a:r>
                      <a:endParaRPr/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14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    57,852 </a:t>
                      </a:r>
                      <a:endParaRPr/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14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    56,712 </a:t>
                      </a:r>
                      <a:endParaRPr/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14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    1,140 </a:t>
                      </a:r>
                      <a:endParaRPr/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452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14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Postdoc 4</a:t>
                      </a:r>
                      <a:endParaRPr/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14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    59,784 </a:t>
                      </a:r>
                      <a:endParaRPr/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14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    58,608 </a:t>
                      </a:r>
                      <a:endParaRPr/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14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    1,176 </a:t>
                      </a:r>
                      <a:endParaRPr/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452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14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Postdoc 5</a:t>
                      </a:r>
                      <a:endParaRPr/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14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    61,992 </a:t>
                      </a:r>
                      <a:endParaRPr/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14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    60,780 </a:t>
                      </a:r>
                      <a:endParaRPr/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14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    1,212 </a:t>
                      </a:r>
                      <a:endParaRPr/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452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14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Postdoc 6</a:t>
                      </a:r>
                      <a:endParaRPr/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14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    64,296 </a:t>
                      </a:r>
                      <a:endParaRPr/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14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    63,036 </a:t>
                      </a:r>
                      <a:endParaRPr/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14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    1,260 </a:t>
                      </a:r>
                      <a:endParaRPr/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452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14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Postdoc 7+</a:t>
                      </a:r>
                      <a:endParaRPr/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14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    66,600 </a:t>
                      </a:r>
                      <a:endParaRPr/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14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    65,292 </a:t>
                      </a:r>
                      <a:endParaRPr/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14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    1,308 </a:t>
                      </a:r>
                      <a:endParaRPr/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318" name="Google Shape;318;p65"/>
          <p:cNvGraphicFramePr/>
          <p:nvPr/>
        </p:nvGraphicFramePr>
        <p:xfrm>
          <a:off x="5068388" y="441331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{7AAA2DF5-4A09-4AF8-9584-FC1D4D2CCC73}</a:tableStyleId>
              </a:tblPr>
              <a:tblGrid>
                <a:gridCol w="957050"/>
                <a:gridCol w="874350"/>
                <a:gridCol w="874350"/>
                <a:gridCol w="791650"/>
              </a:tblGrid>
              <a:tr h="272400">
                <a:tc gridSpan="4"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1" lang="en" sz="14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Inst. Allowance/Training Related Expenses</a:t>
                      </a:r>
                      <a:endParaRPr/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</a:tr>
              <a:tr h="2328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328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" sz="14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FY2022</a:t>
                      </a:r>
                      <a:endParaRPr/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" sz="14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FY2021</a:t>
                      </a:r>
                      <a:endParaRPr/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" sz="14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Increase</a:t>
                      </a:r>
                      <a:endParaRPr/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328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14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Predoc</a:t>
                      </a:r>
                      <a:endParaRPr/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14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      4,400 </a:t>
                      </a:r>
                      <a:endParaRPr/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14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      4,200 </a:t>
                      </a:r>
                      <a:endParaRPr/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14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       200 </a:t>
                      </a:r>
                      <a:endParaRPr/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328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14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Postdoc</a:t>
                      </a:r>
                      <a:endParaRPr/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14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    11,950 </a:t>
                      </a:r>
                      <a:endParaRPr/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14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    11,850 </a:t>
                      </a:r>
                      <a:endParaRPr/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14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       100 </a:t>
                      </a:r>
                      <a:endParaRPr/>
                    </a:p>
                  </a:txBody>
                  <a:tcPr marT="9525" marB="0" marR="9525" marL="9525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66"/>
          <p:cNvSpPr txBox="1"/>
          <p:nvPr>
            <p:ph idx="1" type="body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None/>
            </a:pPr>
            <a:r>
              <a:rPr lang="en">
                <a:latin typeface="Encode Sans"/>
                <a:ea typeface="Encode Sans"/>
                <a:cs typeface="Encode Sans"/>
                <a:sym typeface="Encode Sans"/>
              </a:rPr>
              <a:t>NRSA Stipend Level Notices	</a:t>
            </a:r>
            <a:endParaRPr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324" name="Google Shape;324;p66"/>
          <p:cNvSpPr txBox="1"/>
          <p:nvPr>
            <p:ph idx="2" type="body"/>
          </p:nvPr>
        </p:nvSpPr>
        <p:spPr>
          <a:xfrm>
            <a:off x="659305" y="1736725"/>
            <a:ext cx="8196300" cy="40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ct val="100000"/>
              <a:buNone/>
            </a:pPr>
            <a:r>
              <a:rPr lang="en" sz="2800"/>
              <a:t>FY 2021: NOT-OD-21-049</a:t>
            </a:r>
            <a:endParaRPr/>
          </a:p>
          <a:p>
            <a:pPr indent="-342900" lvl="0" marL="342900" rtl="0" algn="l">
              <a:spcBef>
                <a:spcPts val="481"/>
              </a:spcBef>
              <a:spcAft>
                <a:spcPts val="0"/>
              </a:spcAft>
              <a:buClr>
                <a:srgbClr val="4B2E83"/>
              </a:buClr>
              <a:buSzPct val="100000"/>
              <a:buFont typeface="Merriweather Sans"/>
              <a:buChar char="&gt;"/>
            </a:pPr>
            <a:r>
              <a:rPr lang="en" sz="2600"/>
              <a:t>Effective for awards made on or after Oct. 1, 2020</a:t>
            </a:r>
            <a:endParaRPr/>
          </a:p>
          <a:p>
            <a:pPr indent="-342900" lvl="0" marL="342900" rtl="0" algn="l">
              <a:spcBef>
                <a:spcPts val="333"/>
              </a:spcBef>
              <a:spcAft>
                <a:spcPts val="0"/>
              </a:spcAft>
              <a:buClr>
                <a:srgbClr val="4B2E83"/>
              </a:buClr>
              <a:buSzPct val="100000"/>
              <a:buFont typeface="Merriweather Sans"/>
              <a:buChar char="&gt;"/>
            </a:pPr>
            <a:r>
              <a:rPr lang="en" sz="1800" u="sng">
                <a:solidFill>
                  <a:schemeClr val="hlink"/>
                </a:solidFill>
                <a:hlinkClick r:id="rId3"/>
              </a:rPr>
              <a:t>https://grants.nih.gov/grants/guide/notice-files/NOT-OD-21-049.html</a:t>
            </a:r>
            <a:endParaRPr sz="1800"/>
          </a:p>
          <a:p>
            <a:pPr indent="-237172" lvl="0" marL="342900" rtl="0" algn="l">
              <a:spcBef>
                <a:spcPts val="333"/>
              </a:spcBef>
              <a:spcAft>
                <a:spcPts val="0"/>
              </a:spcAft>
              <a:buClr>
                <a:srgbClr val="4B2E83"/>
              </a:buClr>
              <a:buSzPct val="100000"/>
              <a:buFont typeface="Merriweather Sans"/>
              <a:buNone/>
            </a:pPr>
            <a:r>
              <a:t/>
            </a:r>
            <a:endParaRPr sz="1800"/>
          </a:p>
          <a:p>
            <a:pPr indent="-178435" lvl="0" marL="342900" rtl="0" algn="l">
              <a:spcBef>
                <a:spcPts val="518"/>
              </a:spcBef>
              <a:spcAft>
                <a:spcPts val="0"/>
              </a:spcAft>
              <a:buClr>
                <a:srgbClr val="4B2E83"/>
              </a:buClr>
              <a:buSzPct val="100000"/>
              <a:buFont typeface="Merriweather Sans"/>
              <a:buNone/>
            </a:pPr>
            <a:r>
              <a:t/>
            </a:r>
            <a:endParaRPr sz="2800"/>
          </a:p>
          <a:p>
            <a:pPr indent="0" lvl="0" marL="0" rtl="0" algn="l">
              <a:spcBef>
                <a:spcPts val="518"/>
              </a:spcBef>
              <a:spcAft>
                <a:spcPts val="0"/>
              </a:spcAft>
              <a:buClr>
                <a:srgbClr val="4B2E83"/>
              </a:buClr>
              <a:buSzPct val="100000"/>
              <a:buNone/>
            </a:pPr>
            <a:r>
              <a:rPr lang="en" sz="2800"/>
              <a:t>FY 2022: NOT-OD-22-132</a:t>
            </a:r>
            <a:endParaRPr/>
          </a:p>
          <a:p>
            <a:pPr indent="-342900" lvl="0" marL="342900" rtl="0" algn="l">
              <a:spcBef>
                <a:spcPts val="481"/>
              </a:spcBef>
              <a:spcAft>
                <a:spcPts val="0"/>
              </a:spcAft>
              <a:buClr>
                <a:srgbClr val="4B2E83"/>
              </a:buClr>
              <a:buSzPct val="100000"/>
              <a:buFont typeface="Merriweather Sans"/>
              <a:buChar char="&gt;"/>
            </a:pPr>
            <a:r>
              <a:rPr lang="en" sz="2600"/>
              <a:t>Effective for awards made on or after Oct. 1, 2021</a:t>
            </a:r>
            <a:endParaRPr/>
          </a:p>
          <a:p>
            <a:pPr indent="-342900" lvl="0" marL="342900" rtl="0" algn="l">
              <a:spcBef>
                <a:spcPts val="333"/>
              </a:spcBef>
              <a:spcAft>
                <a:spcPts val="0"/>
              </a:spcAft>
              <a:buClr>
                <a:srgbClr val="4B2E83"/>
              </a:buClr>
              <a:buSzPct val="100000"/>
              <a:buFont typeface="Merriweather Sans"/>
              <a:buChar char="&gt;"/>
            </a:pPr>
            <a:r>
              <a:rPr lang="en" sz="1800" u="sng">
                <a:solidFill>
                  <a:schemeClr val="hlink"/>
                </a:solidFill>
                <a:hlinkClick r:id="rId4"/>
              </a:rPr>
              <a:t>https://grants.nih.gov/grants/guide/notice-files/NOT-OD-22-132.html</a:t>
            </a:r>
            <a:endParaRPr sz="1800"/>
          </a:p>
          <a:p>
            <a:pPr indent="-248920" lvl="0" marL="342900" rtl="0" algn="l">
              <a:spcBef>
                <a:spcPts val="296"/>
              </a:spcBef>
              <a:spcAft>
                <a:spcPts val="0"/>
              </a:spcAft>
              <a:buClr>
                <a:srgbClr val="4B2E83"/>
              </a:buClr>
              <a:buSzPct val="100000"/>
              <a:buFont typeface="Merriweather Sans"/>
              <a:buNone/>
            </a:pPr>
            <a:r>
              <a:t/>
            </a:r>
            <a:endParaRPr sz="16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67"/>
          <p:cNvSpPr txBox="1"/>
          <p:nvPr>
            <p:ph idx="1" type="body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None/>
            </a:pPr>
            <a:r>
              <a:rPr lang="en">
                <a:latin typeface="Encode Sans"/>
                <a:ea typeface="Encode Sans"/>
                <a:cs typeface="Encode Sans"/>
                <a:sym typeface="Encode Sans"/>
              </a:rPr>
              <a:t>NRSA Stipend Levels – Scenario A</a:t>
            </a:r>
            <a:endParaRPr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330" name="Google Shape;330;p67"/>
          <p:cNvSpPr txBox="1"/>
          <p:nvPr>
            <p:ph idx="2" type="body"/>
          </p:nvPr>
        </p:nvSpPr>
        <p:spPr>
          <a:xfrm>
            <a:off x="659305" y="1736725"/>
            <a:ext cx="8196300" cy="40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None/>
            </a:pPr>
            <a:r>
              <a:rPr lang="en"/>
              <a:t>Training Grant award dates: 7/1/2021 – 6/30/2022</a:t>
            </a:r>
            <a:endParaRPr/>
          </a:p>
          <a:p>
            <a:pPr indent="-190500" lvl="0" marL="342900" rtl="0" algn="l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r>
              <a:t/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"/>
              <a:t>Award was issued during federal FY 2021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"/>
              <a:t>Stipend levels determined by NOT-OD-21-049</a:t>
            </a:r>
            <a:endParaRPr/>
          </a:p>
          <a:p>
            <a:pPr indent="-190500" lvl="0" marL="342900" rtl="0" algn="l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None/>
            </a:pPr>
            <a:r>
              <a:rPr lang="en"/>
              <a:t>The most recently issued stipend levels do not apply to trainees appointed to this budget period as the award was issued </a:t>
            </a:r>
            <a:r>
              <a:rPr lang="en" u="sng"/>
              <a:t>prior</a:t>
            </a:r>
            <a:r>
              <a:rPr lang="en"/>
              <a:t> to Oct. 1, 2021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68"/>
          <p:cNvSpPr txBox="1"/>
          <p:nvPr>
            <p:ph idx="1" type="body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None/>
            </a:pPr>
            <a:r>
              <a:rPr lang="en">
                <a:latin typeface="Encode Sans"/>
                <a:ea typeface="Encode Sans"/>
                <a:cs typeface="Encode Sans"/>
                <a:sym typeface="Encode Sans"/>
              </a:rPr>
              <a:t>NRSA Stipend Levels – Scenario B</a:t>
            </a:r>
            <a:endParaRPr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336" name="Google Shape;336;p68"/>
          <p:cNvSpPr txBox="1"/>
          <p:nvPr>
            <p:ph idx="2" type="body"/>
          </p:nvPr>
        </p:nvSpPr>
        <p:spPr>
          <a:xfrm>
            <a:off x="659305" y="1736725"/>
            <a:ext cx="8196300" cy="40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None/>
            </a:pPr>
            <a:r>
              <a:rPr lang="en"/>
              <a:t>Training Grant award dates: 10/1/2021 – 9/30/2022</a:t>
            </a:r>
            <a:endParaRPr/>
          </a:p>
          <a:p>
            <a:pPr indent="-190500" lvl="0" marL="342900" rtl="0" algn="l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r>
              <a:t/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"/>
              <a:t>Award was issued during federal FY 2022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"/>
              <a:t>Stipend levels determined by NOT-OD-22-132</a:t>
            </a:r>
            <a:endParaRPr/>
          </a:p>
          <a:p>
            <a:pPr indent="-190500" lvl="0" marL="342900" rtl="0" algn="l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None/>
            </a:pPr>
            <a:r>
              <a:rPr lang="en"/>
              <a:t>The recently issued stipend levels </a:t>
            </a:r>
            <a:r>
              <a:rPr lang="en" u="sng"/>
              <a:t>will</a:t>
            </a:r>
            <a:r>
              <a:rPr lang="en"/>
              <a:t> apply to trainees appointed to this budget period as the award was issued on or after Oct. 1, 2021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69"/>
          <p:cNvSpPr txBox="1"/>
          <p:nvPr>
            <p:ph idx="1" type="body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None/>
            </a:pPr>
            <a:r>
              <a:rPr lang="en">
                <a:latin typeface="Encode Sans"/>
                <a:ea typeface="Encode Sans"/>
                <a:cs typeface="Encode Sans"/>
                <a:sym typeface="Encode Sans"/>
              </a:rPr>
              <a:t>Awards issued on or after October 1, 2021</a:t>
            </a:r>
            <a:endParaRPr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342" name="Google Shape;342;p69"/>
          <p:cNvSpPr txBox="1"/>
          <p:nvPr>
            <p:ph idx="2" type="body"/>
          </p:nvPr>
        </p:nvSpPr>
        <p:spPr>
          <a:xfrm>
            <a:off x="659305" y="1736725"/>
            <a:ext cx="8196300" cy="40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None/>
            </a:pPr>
            <a:r>
              <a:rPr lang="en"/>
              <a:t>If an award was issued on or after October 1, 2021 (FY2022) but </a:t>
            </a:r>
            <a:r>
              <a:rPr i="1" lang="en"/>
              <a:t>before</a:t>
            </a:r>
            <a:r>
              <a:rPr lang="en"/>
              <a:t> the new stipend levels were released…</a:t>
            </a:r>
            <a:endParaRPr/>
          </a:p>
          <a:p>
            <a:pPr indent="-190500" lvl="0" marL="342900" rtl="0" algn="l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r>
              <a:t/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"/>
              <a:t>NIH will revise the award to adjust the funding to the new levels</a:t>
            </a:r>
            <a:endParaRPr/>
          </a:p>
          <a:p>
            <a:pPr indent="-190500" lvl="0" marL="342900" rtl="0" algn="l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r>
              <a:t/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"/>
              <a:t>Appointments to institutional training grants must be amended to reflect the FY 2022 levels </a:t>
            </a:r>
            <a:r>
              <a:rPr i="1" lang="en"/>
              <a:t>after</a:t>
            </a:r>
            <a:r>
              <a:rPr lang="en"/>
              <a:t> the award is adjusted by NIH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1_Custom Design">
  <a:themeElements>
    <a:clrScheme name="4b2e83 1">
      <a:dk1>
        <a:srgbClr val="4B2E83"/>
      </a:dk1>
      <a:lt1>
        <a:srgbClr val="E8D3A2"/>
      </a:lt1>
      <a:dk2>
        <a:srgbClr val="4B2E83"/>
      </a:dk2>
      <a:lt2>
        <a:srgbClr val="FFFFFF"/>
      </a:lt2>
      <a:accent1>
        <a:srgbClr val="4B2E83"/>
      </a:accent1>
      <a:accent2>
        <a:srgbClr val="E8D3A2"/>
      </a:accent2>
      <a:accent3>
        <a:srgbClr val="FFFFFF"/>
      </a:accent3>
      <a:accent4>
        <a:srgbClr val="B2B2B2"/>
      </a:accent4>
      <a:accent5>
        <a:srgbClr val="26005C"/>
      </a:accent5>
      <a:accent6>
        <a:srgbClr val="917B4C"/>
      </a:accent6>
      <a:hlink>
        <a:srgbClr val="26005C"/>
      </a:hlink>
      <a:folHlink>
        <a:srgbClr val="33006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1_Custom Design">
  <a:themeElements>
    <a:clrScheme name="Custom 5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B2B2B2"/>
      </a:accent4>
      <a:accent5>
        <a:srgbClr val="26005C"/>
      </a:accent5>
      <a:accent6>
        <a:srgbClr val="917B4C"/>
      </a:accent6>
      <a:hlink>
        <a:srgbClr val="26005C"/>
      </a:hlink>
      <a:folHlink>
        <a:srgbClr val="33006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1_Custom Design">
  <a:themeElements>
    <a:clrScheme name="Custom 5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B2B2B2"/>
      </a:accent4>
      <a:accent5>
        <a:srgbClr val="26005C"/>
      </a:accent5>
      <a:accent6>
        <a:srgbClr val="917B4C"/>
      </a:accent6>
      <a:hlink>
        <a:srgbClr val="26005C"/>
      </a:hlink>
      <a:folHlink>
        <a:srgbClr val="33006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Custom Design">
  <a:themeElements>
    <a:clrScheme name="UW Brand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9999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Custom Design">
  <a:themeElements>
    <a:clrScheme name="UW Brand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D8D9DA"/>
      </a:hlink>
      <a:folHlink>
        <a:srgbClr val="9999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2_Custom Design">
  <a:themeElements>
    <a:clrScheme name="Custom 5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B2B2B2"/>
      </a:accent4>
      <a:accent5>
        <a:srgbClr val="26005C"/>
      </a:accent5>
      <a:accent6>
        <a:srgbClr val="917B4C"/>
      </a:accent6>
      <a:hlink>
        <a:srgbClr val="26005C"/>
      </a:hlink>
      <a:folHlink>
        <a:srgbClr val="33006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