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2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6" r:id="rId5"/>
    <p:sldMasterId id="2147483657" r:id="rId6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</p:sldIdLst>
  <p:sldSz cy="6858000" cx="9144000"/>
  <p:notesSz cx="6858000" cy="9144000"/>
  <p:embeddedFontLst>
    <p:embeddedFont>
      <p:font typeface="Encode Sans"/>
      <p:regular r:id="rId20"/>
      <p:bold r:id="rId21"/>
    </p:embeddedFont>
    <p:embeddedFont>
      <p:font typeface="Encode Sans Black"/>
      <p:bold r:id="rId22"/>
    </p:embeddedFont>
    <p:embeddedFont>
      <p:font typeface="Open Sans Light"/>
      <p:regular r:id="rId23"/>
      <p:bold r:id="rId24"/>
      <p:italic r:id="rId25"/>
      <p:boldItalic r:id="rId26"/>
    </p:embeddedFont>
    <p:embeddedFont>
      <p:font typeface="Open Sans"/>
      <p:regular r:id="rId27"/>
      <p:bold r:id="rId28"/>
      <p:italic r:id="rId29"/>
      <p:boldItalic r:id="rId3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488">
          <p15:clr>
            <a:srgbClr val="A4A3A4"/>
          </p15:clr>
        </p15:guide>
        <p15:guide id="2" pos="47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E6D19FB7-A3FE-4B70-978C-69B41496A68C}">
  <a:tblStyle styleId="{E6D19FB7-A3FE-4B70-978C-69B41496A68C}" styleName="Table_0">
    <a:wholeTbl>
      <a:tcTxStyle>
        <a:font>
          <a:latin typeface="Arial"/>
          <a:ea typeface="Arial"/>
          <a:cs typeface="Arial"/>
        </a:font>
        <a:srgbClr val="000000"/>
      </a:tcTx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488" orient="horz"/>
        <p:guide pos="478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EncodeSans-regular.fntdata"/><Relationship Id="rId22" Type="http://schemas.openxmlformats.org/officeDocument/2006/relationships/font" Target="fonts/EncodeSansBlack-bold.fntdata"/><Relationship Id="rId21" Type="http://schemas.openxmlformats.org/officeDocument/2006/relationships/font" Target="fonts/EncodeSans-bold.fntdata"/><Relationship Id="rId24" Type="http://schemas.openxmlformats.org/officeDocument/2006/relationships/font" Target="fonts/OpenSansLight-bold.fntdata"/><Relationship Id="rId23" Type="http://schemas.openxmlformats.org/officeDocument/2006/relationships/font" Target="fonts/OpenSansLight-regular.fntdata"/><Relationship Id="rId1" Type="http://schemas.openxmlformats.org/officeDocument/2006/relationships/theme" Target="theme/theme3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2.xml"/><Relationship Id="rId26" Type="http://schemas.openxmlformats.org/officeDocument/2006/relationships/font" Target="fonts/OpenSansLight-boldItalic.fntdata"/><Relationship Id="rId25" Type="http://schemas.openxmlformats.org/officeDocument/2006/relationships/font" Target="fonts/OpenSansLight-italic.fntdata"/><Relationship Id="rId28" Type="http://schemas.openxmlformats.org/officeDocument/2006/relationships/font" Target="fonts/OpenSans-bold.fntdata"/><Relationship Id="rId27" Type="http://schemas.openxmlformats.org/officeDocument/2006/relationships/font" Target="fonts/OpenSans-regular.fntdata"/><Relationship Id="rId5" Type="http://schemas.openxmlformats.org/officeDocument/2006/relationships/slideMaster" Target="slideMasters/slideMaster1.xml"/><Relationship Id="rId6" Type="http://schemas.openxmlformats.org/officeDocument/2006/relationships/slideMaster" Target="slideMasters/slideMaster2.xml"/><Relationship Id="rId29" Type="http://schemas.openxmlformats.org/officeDocument/2006/relationships/font" Target="fonts/OpenSans-italic.fntdata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30" Type="http://schemas.openxmlformats.org/officeDocument/2006/relationships/font" Target="fonts/OpenSans-boldItalic.fntdata"/><Relationship Id="rId11" Type="http://schemas.openxmlformats.org/officeDocument/2006/relationships/slide" Target="slides/slide4.xml"/><Relationship Id="rId10" Type="http://schemas.openxmlformats.org/officeDocument/2006/relationships/slide" Target="slides/slide3.xml"/><Relationship Id="rId13" Type="http://schemas.openxmlformats.org/officeDocument/2006/relationships/slide" Target="slides/slide6.xml"/><Relationship Id="rId12" Type="http://schemas.openxmlformats.org/officeDocument/2006/relationships/slide" Target="slides/slide5.xml"/><Relationship Id="rId15" Type="http://schemas.openxmlformats.org/officeDocument/2006/relationships/slide" Target="slides/slide8.xml"/><Relationship Id="rId14" Type="http://schemas.openxmlformats.org/officeDocument/2006/relationships/slide" Target="slides/slide7.xml"/><Relationship Id="rId17" Type="http://schemas.openxmlformats.org/officeDocument/2006/relationships/slide" Target="slides/slide10.xml"/><Relationship Id="rId16" Type="http://schemas.openxmlformats.org/officeDocument/2006/relationships/slide" Target="slides/slide9.xml"/><Relationship Id="rId19" Type="http://schemas.openxmlformats.org/officeDocument/2006/relationships/slide" Target="slides/slide12.xml"/><Relationship Id="rId18" Type="http://schemas.openxmlformats.org/officeDocument/2006/relationships/slide" Target="slides/slide1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" name="Google Shape;51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" name="Google Shape;106;p1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2" name="Google Shape;112;p1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8" name="Google Shape;118;p1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" name="Google Shape;57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3" name="Google Shape;63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1" name="Google Shape;71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7" name="Google Shape;77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3" name="Google Shape;83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9" name="Google Shape;89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5" name="Google Shape;95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" name="Google Shape;100;p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Relationship Id="rId3" Type="http://schemas.openxmlformats.org/officeDocument/2006/relationships/image" Target="../media/image8.png"/><Relationship Id="rId4" Type="http://schemas.openxmlformats.org/officeDocument/2006/relationships/image" Target="../media/image5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Relationship Id="rId3" Type="http://schemas.openxmlformats.org/officeDocument/2006/relationships/image" Target="../media/image2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Relationship Id="rId3" Type="http://schemas.openxmlformats.org/officeDocument/2006/relationships/image" Target="../media/image2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Relationship Id="rId3" Type="http://schemas.openxmlformats.org/officeDocument/2006/relationships/image" Target="../media/image2.pn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4.png"/><Relationship Id="rId3" Type="http://schemas.openxmlformats.org/officeDocument/2006/relationships/image" Target="../media/image2.png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png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 Slide">
  <p:cSld name="1_Title Slide">
    <p:bg>
      <p:bgPr>
        <a:solidFill>
          <a:srgbClr val="4B2E83"/>
        </a:solidFill>
      </p:bgPr>
    </p:bg>
    <p:spTree>
      <p:nvGrpSpPr>
        <p:cNvPr id="6" name="Shape 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UW_W Logo_White.png" id="7" name="Google Shape;7;p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445815" y="5945854"/>
            <a:ext cx="1371600" cy="923544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Google Shape;8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77334" y="6354234"/>
            <a:ext cx="2540000" cy="26670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Google Shape;9;p2"/>
          <p:cNvSpPr txBox="1"/>
          <p:nvPr>
            <p:ph idx="1" type="body"/>
          </p:nvPr>
        </p:nvSpPr>
        <p:spPr>
          <a:xfrm>
            <a:off x="671757" y="1179824"/>
            <a:ext cx="6972300" cy="264175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3"/>
              </a:buClr>
              <a:buSzPts val="5000"/>
              <a:buFont typeface="Arial"/>
              <a:buNone/>
              <a:defRPr b="0" i="0" sz="5000" u="none" cap="none" strike="noStrike">
                <a:solidFill>
                  <a:schemeClr val="accent3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indent="-228600" lvl="1" marL="914400" marR="0" rtl="0" algn="l"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228600" lvl="2" marL="1371600" marR="0" rtl="0" algn="l"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22860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228600" lvl="4" marL="22860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descr="Bar_RtAngle_7502_RGB.png" id="10" name="Google Shape;10;p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13587" y="4006085"/>
            <a:ext cx="2284303" cy="11277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er + Subheader + Content">
  <p:cSld name="Header + Subheader + Content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/>
          <p:nvPr>
            <p:ph idx="1" type="body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Arial"/>
              <a:buNone/>
              <a:defRPr b="0" i="0" sz="3000" u="none" cap="none" strike="noStrike">
                <a:solidFill>
                  <a:srgbClr val="FFFFFF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indent="-228600" lvl="1" marL="914400" marR="0" rtl="0" algn="l"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228600" lvl="2" marL="1371600" marR="0" rtl="0" algn="l"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22860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228600" lvl="4" marL="22860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3"/>
          <p:cNvSpPr txBox="1"/>
          <p:nvPr>
            <p:ph idx="2" type="body"/>
          </p:nvPr>
        </p:nvSpPr>
        <p:spPr>
          <a:xfrm>
            <a:off x="659305" y="2320239"/>
            <a:ext cx="8197114" cy="38100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marR="0" rtl="0" algn="l"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Merriweather Sans"/>
              <a:buChar char="&gt;"/>
              <a:defRPr b="1" i="0" sz="2400" u="none" cap="none" strike="noStrik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355600" lvl="1" marL="914400" marR="0" rtl="0" algn="l"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Arial"/>
              <a:buChar char="–"/>
              <a:defRPr b="1" i="0" sz="2000" u="none" cap="none" strike="noStrik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342900" lvl="2" marL="1371600" marR="0" rtl="0" algn="l">
              <a:spcBef>
                <a:spcPts val="36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Merriweather Sans"/>
              <a:buChar char="&gt;"/>
              <a:defRPr b="1" i="0" sz="1800" u="none" cap="none" strike="noStrik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330200" lvl="3" marL="1828800" marR="0" rtl="0" algn="l">
              <a:spcBef>
                <a:spcPts val="32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Arial"/>
              <a:buChar char="–"/>
              <a:defRPr b="1" i="0" sz="1600" u="none" cap="none" strike="noStrik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317500" lvl="4" marL="2286000" marR="0" rtl="0" algn="l">
              <a:spcBef>
                <a:spcPts val="28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Merriweather Sans"/>
              <a:buChar char="&gt;"/>
              <a:defRPr b="1" i="0" sz="1400" u="none" cap="none" strike="noStrik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3"/>
          <p:cNvSpPr txBox="1"/>
          <p:nvPr>
            <p:ph idx="3" type="body"/>
          </p:nvPr>
        </p:nvSpPr>
        <p:spPr>
          <a:xfrm>
            <a:off x="671757" y="1730667"/>
            <a:ext cx="8184662" cy="41117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228600" lvl="2" marL="1371600" marR="0" rtl="0" algn="l"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22860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228600" lvl="4" marL="22860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id="15" name="Google Shape;15;p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248401" y="6354234"/>
            <a:ext cx="2540000" cy="2667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ar_RtAngle_7502_RGB.png" id="16" name="Google Shape;16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4225" y="1437805"/>
            <a:ext cx="1358184" cy="67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er + Content">
  <p:cSld name="Header + Content">
    <p:bg>
      <p:bgPr>
        <a:solidFill>
          <a:srgbClr val="4B2E83"/>
        </a:solidFill>
      </p:bgPr>
    </p:bg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UW_W Logo_White.png" id="18" name="Google Shape;18;p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445815" y="5945854"/>
            <a:ext cx="1371600" cy="923544"/>
          </a:xfrm>
          <a:prstGeom prst="rect">
            <a:avLst/>
          </a:prstGeom>
          <a:noFill/>
          <a:ln>
            <a:noFill/>
          </a:ln>
        </p:spPr>
      </p:pic>
      <p:sp>
        <p:nvSpPr>
          <p:cNvPr id="19" name="Google Shape;19;p4"/>
          <p:cNvSpPr txBox="1"/>
          <p:nvPr>
            <p:ph idx="1" type="body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Arial"/>
              <a:buNone/>
              <a:defRPr b="0" i="0" sz="3000" u="none" cap="none" strike="noStrike">
                <a:solidFill>
                  <a:srgbClr val="FFFFFF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indent="-228600" lvl="1" marL="914400" marR="0" rtl="0" algn="l"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228600" lvl="2" marL="1371600" marR="0" rtl="0" algn="l"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22860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228600" lvl="4" marL="22860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0" name="Google Shape;20;p4"/>
          <p:cNvSpPr txBox="1"/>
          <p:nvPr>
            <p:ph idx="2" type="body"/>
          </p:nvPr>
        </p:nvSpPr>
        <p:spPr>
          <a:xfrm>
            <a:off x="659305" y="1736725"/>
            <a:ext cx="8076956" cy="40154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marR="0" rtl="0" algn="l"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Merriweather Sans"/>
              <a:buChar char="&gt;"/>
              <a:defRPr b="1" i="0" sz="2400" u="none" cap="none" strike="noStrik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355600" lvl="1" marL="914400" marR="0" rtl="0" algn="l"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Arial"/>
              <a:buChar char="–"/>
              <a:defRPr b="1" i="0" sz="2000" u="none" cap="none" strike="noStrik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342900" lvl="2" marL="1371600" marR="0" rtl="0" algn="l">
              <a:spcBef>
                <a:spcPts val="36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Merriweather Sans"/>
              <a:buChar char="&gt;"/>
              <a:defRPr b="1" i="0" sz="1800" u="none" cap="none" strike="noStrik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330200" lvl="3" marL="1828800" marR="0" rtl="0" algn="l">
              <a:spcBef>
                <a:spcPts val="32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Arial"/>
              <a:buChar char="–"/>
              <a:defRPr b="1" i="0" sz="1600" u="none" cap="none" strike="noStrik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317500" lvl="4" marL="2286000" marR="0" rtl="0" algn="l">
              <a:spcBef>
                <a:spcPts val="28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Merriweather Sans"/>
              <a:buChar char="&gt;"/>
              <a:defRPr b="1" i="0" sz="1400" u="none" cap="none" strike="noStrik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descr="Bar_RtAngle_7502_RGB.png" id="21" name="Google Shape;21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4225" y="1437805"/>
            <a:ext cx="1358184" cy="67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er + Graphic">
  <p:cSld name="Header + Graphic">
    <p:bg>
      <p:bgPr>
        <a:solidFill>
          <a:srgbClr val="4B2E83"/>
        </a:solidFill>
      </p:bgPr>
    </p:bg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Google Shape;23;p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248401" y="6354234"/>
            <a:ext cx="2540000" cy="266700"/>
          </a:xfrm>
          <a:prstGeom prst="rect">
            <a:avLst/>
          </a:prstGeom>
          <a:noFill/>
          <a:ln>
            <a:noFill/>
          </a:ln>
        </p:spPr>
      </p:pic>
      <p:sp>
        <p:nvSpPr>
          <p:cNvPr id="24" name="Google Shape;24;p5"/>
          <p:cNvSpPr/>
          <p:nvPr>
            <p:ph idx="2" type="chart"/>
          </p:nvPr>
        </p:nvSpPr>
        <p:spPr>
          <a:xfrm>
            <a:off x="766763" y="1736725"/>
            <a:ext cx="8021637" cy="4432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Arial"/>
              <a:buNone/>
              <a:defRPr b="0" i="1" sz="2400" u="none" cap="none" strike="noStrike">
                <a:solidFill>
                  <a:srgbClr val="FFFFFF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1pPr>
            <a:lvl2pPr lvl="1" marR="0" rtl="0" algn="l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5" name="Google Shape;25;p5"/>
          <p:cNvSpPr txBox="1"/>
          <p:nvPr>
            <p:ph idx="1" type="body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Arial"/>
              <a:buNone/>
              <a:defRPr b="0" i="0" sz="3000" u="none" cap="none" strike="noStrike">
                <a:solidFill>
                  <a:srgbClr val="FFFFFF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indent="-228600" lvl="1" marL="914400" marR="0" rtl="0" algn="l"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228600" lvl="2" marL="1371600" marR="0" rtl="0" algn="l"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22860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228600" lvl="4" marL="22860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descr="Bar_RtAngle_7502_RGB.png" id="26" name="Google Shape;26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4225" y="1437805"/>
            <a:ext cx="1358184" cy="67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er + Content">
  <p:cSld name="Header + Conten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idx="1" type="body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None/>
              <a:defRPr b="0" i="0" sz="3000" u="none" cap="none" strike="noStrik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indent="-228600" lvl="1" marL="914400" marR="0" rtl="0" algn="l"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228600" lvl="2" marL="1371600" marR="0" rtl="0" algn="l"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22860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228600" lvl="4" marL="22860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0" name="Google Shape;30;p7"/>
          <p:cNvSpPr txBox="1"/>
          <p:nvPr>
            <p:ph idx="2" type="body"/>
          </p:nvPr>
        </p:nvSpPr>
        <p:spPr>
          <a:xfrm>
            <a:off x="659305" y="1736725"/>
            <a:ext cx="8196210" cy="40154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marR="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  <a:defRPr b="1" i="0" sz="24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355600" lvl="1" marL="914400" marR="0" rtl="0" algn="l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Font typeface="Arial"/>
              <a:buChar char="–"/>
              <a:defRPr b="1" i="0" sz="20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342900" lvl="2" marL="1371600" marR="0" rtl="0" algn="l">
              <a:spcBef>
                <a:spcPts val="360"/>
              </a:spcBef>
              <a:spcAft>
                <a:spcPts val="0"/>
              </a:spcAft>
              <a:buClr>
                <a:srgbClr val="4B2E83"/>
              </a:buClr>
              <a:buSzPts val="1800"/>
              <a:buFont typeface="Merriweather Sans"/>
              <a:buChar char="&gt;"/>
              <a:defRPr b="1" i="0" sz="18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330200" lvl="3" marL="1828800" marR="0" rtl="0" algn="l">
              <a:spcBef>
                <a:spcPts val="320"/>
              </a:spcBef>
              <a:spcAft>
                <a:spcPts val="0"/>
              </a:spcAft>
              <a:buClr>
                <a:srgbClr val="4B2E83"/>
              </a:buClr>
              <a:buSzPts val="1600"/>
              <a:buFont typeface="Arial"/>
              <a:buChar char="–"/>
              <a:defRPr b="1" i="0" sz="16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317500" lvl="4" marL="2286000" marR="0" rtl="0" algn="l">
              <a:spcBef>
                <a:spcPts val="280"/>
              </a:spcBef>
              <a:spcAft>
                <a:spcPts val="0"/>
              </a:spcAft>
              <a:buClr>
                <a:srgbClr val="4B2E83"/>
              </a:buClr>
              <a:buSzPts val="1400"/>
              <a:buFont typeface="Merriweather Sans"/>
              <a:buChar char="&gt;"/>
              <a:defRPr b="1" i="0" sz="14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descr="W Logo_Purple_2685_HEX.png" id="31" name="Google Shape;31;p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448139" y="5949410"/>
            <a:ext cx="1371600" cy="92354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ar_RtAngle_7502_RGB.png" id="32" name="Google Shape;32;p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4225" y="1437805"/>
            <a:ext cx="1358184" cy="67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>
  <p:cSld name="Title Slide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8"/>
          <p:cNvSpPr txBox="1"/>
          <p:nvPr>
            <p:ph idx="1" type="body"/>
          </p:nvPr>
        </p:nvSpPr>
        <p:spPr>
          <a:xfrm>
            <a:off x="671757" y="1167124"/>
            <a:ext cx="6972300" cy="264175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4B2E83"/>
              </a:buClr>
              <a:buSzPts val="5000"/>
              <a:buFont typeface="Arial"/>
              <a:buNone/>
              <a:defRPr b="0" i="0" sz="5000" u="none" cap="none" strike="noStrik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indent="-228600" lvl="1" marL="914400" marR="0" rtl="0" algn="l"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228600" lvl="2" marL="1371600" marR="0" rtl="0" algn="l"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22860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228600" lvl="4" marL="22860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descr="W Logo_Purple_2685_HEX.png" id="35" name="Google Shape;35;p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448139" y="5949410"/>
            <a:ext cx="1371600" cy="92354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Wordmark_center_Purple_HEX.png" id="36" name="Google Shape;36;p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92039" y="6487457"/>
            <a:ext cx="2425295" cy="16337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ar_RtAngle_7502_RGB.png" id="37" name="Google Shape;37;p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13587" y="4006085"/>
            <a:ext cx="2284303" cy="11277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er + Subheader + Content">
  <p:cSld name="Header + Subheader + Content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9"/>
          <p:cNvSpPr txBox="1"/>
          <p:nvPr>
            <p:ph idx="1" type="body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None/>
              <a:defRPr b="0" i="0" sz="3000" u="none" cap="none" strike="noStrik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indent="-228600" lvl="1" marL="914400" marR="0" rtl="0" algn="l"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228600" lvl="2" marL="1371600" marR="0" rtl="0" algn="l"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22860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228600" lvl="4" marL="22860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0" name="Google Shape;40;p9"/>
          <p:cNvSpPr txBox="1"/>
          <p:nvPr>
            <p:ph idx="2" type="body"/>
          </p:nvPr>
        </p:nvSpPr>
        <p:spPr>
          <a:xfrm>
            <a:off x="659305" y="2320239"/>
            <a:ext cx="8197114" cy="38100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marR="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  <a:defRPr b="1" i="0" sz="24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355600" lvl="1" marL="914400" marR="0" rtl="0" algn="l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Font typeface="Arial"/>
              <a:buChar char="–"/>
              <a:defRPr b="1" i="0" sz="20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342900" lvl="2" marL="1371600" marR="0" rtl="0" algn="l">
              <a:spcBef>
                <a:spcPts val="360"/>
              </a:spcBef>
              <a:spcAft>
                <a:spcPts val="0"/>
              </a:spcAft>
              <a:buClr>
                <a:srgbClr val="4B2E83"/>
              </a:buClr>
              <a:buSzPts val="1800"/>
              <a:buFont typeface="Merriweather Sans"/>
              <a:buChar char="&gt;"/>
              <a:defRPr b="1" i="0" sz="18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330200" lvl="3" marL="1828800" marR="0" rtl="0" algn="l">
              <a:spcBef>
                <a:spcPts val="320"/>
              </a:spcBef>
              <a:spcAft>
                <a:spcPts val="0"/>
              </a:spcAft>
              <a:buClr>
                <a:srgbClr val="4B2E83"/>
              </a:buClr>
              <a:buSzPts val="1600"/>
              <a:buFont typeface="Arial"/>
              <a:buChar char="–"/>
              <a:defRPr b="1" i="0" sz="16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317500" lvl="4" marL="2286000" marR="0" rtl="0" algn="l">
              <a:spcBef>
                <a:spcPts val="280"/>
              </a:spcBef>
              <a:spcAft>
                <a:spcPts val="0"/>
              </a:spcAft>
              <a:buClr>
                <a:srgbClr val="4B2E83"/>
              </a:buClr>
              <a:buSzPts val="1400"/>
              <a:buFont typeface="Merriweather Sans"/>
              <a:buChar char="&gt;"/>
              <a:defRPr b="1" i="0" sz="14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1" name="Google Shape;41;p9"/>
          <p:cNvSpPr txBox="1"/>
          <p:nvPr>
            <p:ph idx="3" type="body"/>
          </p:nvPr>
        </p:nvSpPr>
        <p:spPr>
          <a:xfrm>
            <a:off x="671757" y="1730667"/>
            <a:ext cx="8184662" cy="41117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228600" lvl="2" marL="1371600" marR="0" rtl="0" algn="l"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22860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228600" lvl="4" marL="22860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descr="Wordmark_center_Purple_HEX.png" id="42" name="Google Shape;42;p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382155" y="6487457"/>
            <a:ext cx="2425295" cy="16337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ar_RtAngle_7502_RGB.png" id="43" name="Google Shape;43;p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4225" y="1437805"/>
            <a:ext cx="1358184" cy="67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er + Graphic">
  <p:cSld name="Header + Graphic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0"/>
          <p:cNvSpPr/>
          <p:nvPr>
            <p:ph idx="2" type="chart"/>
          </p:nvPr>
        </p:nvSpPr>
        <p:spPr>
          <a:xfrm>
            <a:off x="766763" y="1736725"/>
            <a:ext cx="8021637" cy="4432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480"/>
              </a:spcBef>
              <a:spcAft>
                <a:spcPts val="0"/>
              </a:spcAft>
              <a:buClr>
                <a:srgbClr val="999999"/>
              </a:buClr>
              <a:buSzPts val="2400"/>
              <a:buFont typeface="Arial"/>
              <a:buNone/>
              <a:defRPr b="0" i="1" sz="2400" u="none" cap="none" strike="noStrike">
                <a:solidFill>
                  <a:srgbClr val="999999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1pPr>
            <a:lvl2pPr lvl="1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6" name="Google Shape;46;p10"/>
          <p:cNvSpPr txBox="1"/>
          <p:nvPr>
            <p:ph idx="1" type="body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None/>
              <a:defRPr b="0" i="0" sz="3000" u="none" cap="none" strike="noStrik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indent="-228600" lvl="1" marL="914400" marR="0" rtl="0" algn="l"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228600" lvl="2" marL="1371600" marR="0" rtl="0" algn="l"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22860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228600" lvl="4" marL="22860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descr="Wordmark_center_Purple_HEX.png" id="47" name="Google Shape;47;p1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363105" y="6487457"/>
            <a:ext cx="2425295" cy="16337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ar_RtAngle_7502_RGB.png" id="48" name="Google Shape;48;p1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4225" y="1437805"/>
            <a:ext cx="1358184" cy="67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3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Layout" Target="../slideLayouts/slideLayout6.xml"/><Relationship Id="rId3" Type="http://schemas.openxmlformats.org/officeDocument/2006/relationships/slideLayout" Target="../slideLayouts/slideLayout7.xml"/><Relationship Id="rId4" Type="http://schemas.openxmlformats.org/officeDocument/2006/relationships/slideLayout" Target="../slideLayouts/slideLayout8.xml"/><Relationship Id="rId5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4B2E83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2"/>
        </a:solidFill>
      </p:bgPr>
    </p:bg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accent1="accent1" accent2="accent2" accent3="accent3" accent4="accent4" accent5="accent5" accent6="accent6" bg1="lt1" bg2="dk2" tx1="dk1" tx2="lt2" folHlink="folHlink" hlink="hlink"/>
  <p:sldLayoutIdLst>
    <p:sldLayoutId id="2147483652" r:id="rId1"/>
    <p:sldLayoutId id="2147483653" r:id="rId2"/>
    <p:sldLayoutId id="2147483654" r:id="rId3"/>
    <p:sldLayoutId id="2147483655" r:id="rId4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0.xml"/><Relationship Id="rId3" Type="http://schemas.openxmlformats.org/officeDocument/2006/relationships/hyperlink" Target="https://www.nsf.gov/bfa/dias/policy/papp/pappg23_1/FedReg/dreftpappg_april2022.pdf" TargetMode="Externa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2.xml"/><Relationship Id="rId3" Type="http://schemas.openxmlformats.org/officeDocument/2006/relationships/hyperlink" Target="mailto:gcafco@uw.edu" TargetMode="External"/><Relationship Id="rId4" Type="http://schemas.openxmlformats.org/officeDocument/2006/relationships/hyperlink" Target="https://finance.uw.edu/pafc/" TargetMode="External"/><Relationship Id="rId5" Type="http://schemas.openxmlformats.org/officeDocument/2006/relationships/hyperlink" Target="mailto:mgard4@uw.eud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4.xml"/><Relationship Id="rId3" Type="http://schemas.openxmlformats.org/officeDocument/2006/relationships/hyperlink" Target="https://grants.nih.gov/grants/guide/notice-files/NOT-OD-21-049.html" TargetMode="External"/><Relationship Id="rId4" Type="http://schemas.openxmlformats.org/officeDocument/2006/relationships/hyperlink" Target="https://grants.nih.gov/grants/guide/notice-files/NOT-OD-22-132.html" TargetMode="Externa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9.xml"/><Relationship Id="rId3" Type="http://schemas.openxmlformats.org/officeDocument/2006/relationships/hyperlink" Target="https://www.nsf.gov/awards/managing/award_conditions.jsp?org=NSF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1"/>
          <p:cNvSpPr txBox="1"/>
          <p:nvPr>
            <p:ph idx="1" type="body"/>
          </p:nvPr>
        </p:nvSpPr>
        <p:spPr>
          <a:xfrm>
            <a:off x="692028" y="1140823"/>
            <a:ext cx="7215355" cy="252548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85000" lnSpcReduction="2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ct val="100000"/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COMPLIANCE </a:t>
            </a:r>
            <a:endParaRPr>
              <a:latin typeface="Encode Sans"/>
              <a:ea typeface="Encode Sans"/>
              <a:cs typeface="Encode Sans"/>
              <a:sym typeface="Encode Sans"/>
            </a:endParaRPr>
          </a:p>
          <a:p>
            <a:pPr indent="0" lvl="0" marL="0" rtl="0" algn="l">
              <a:lnSpc>
                <a:spcPct val="100000"/>
              </a:lnSpc>
              <a:spcBef>
                <a:spcPts val="850"/>
              </a:spcBef>
              <a:spcAft>
                <a:spcPts val="0"/>
              </a:spcAft>
              <a:buClr>
                <a:schemeClr val="accent3"/>
              </a:buClr>
              <a:buSzPct val="100000"/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HOT TOPIC:</a:t>
            </a:r>
            <a:endParaRPr>
              <a:latin typeface="Encode Sans"/>
              <a:ea typeface="Encode Sans"/>
              <a:cs typeface="Encode Sans"/>
              <a:sym typeface="Encode Sans"/>
            </a:endParaRPr>
          </a:p>
          <a:p>
            <a:pPr indent="0" lvl="0" marL="0" rtl="0" algn="l">
              <a:lnSpc>
                <a:spcPct val="100000"/>
              </a:lnSpc>
              <a:spcBef>
                <a:spcPts val="561"/>
              </a:spcBef>
              <a:spcAft>
                <a:spcPts val="0"/>
              </a:spcAft>
              <a:buClr>
                <a:schemeClr val="accent3"/>
              </a:buClr>
              <a:buSzPct val="100000"/>
              <a:buNone/>
            </a:pPr>
            <a:r>
              <a:rPr lang="en-US" sz="3300">
                <a:latin typeface="Arial"/>
                <a:ea typeface="Arial"/>
                <a:cs typeface="Arial"/>
                <a:sym typeface="Arial"/>
              </a:rPr>
              <a:t> </a:t>
            </a:r>
            <a:endParaRPr>
              <a:latin typeface="Encode Sans"/>
              <a:ea typeface="Encode Sans"/>
              <a:cs typeface="Encode Sans"/>
              <a:sym typeface="Encode Sans"/>
            </a:endParaRPr>
          </a:p>
          <a:p>
            <a:pPr indent="0" lvl="0" marL="0" rtl="0" algn="l">
              <a:lnSpc>
                <a:spcPct val="100000"/>
              </a:lnSpc>
              <a:spcBef>
                <a:spcPts val="850"/>
              </a:spcBef>
              <a:spcAft>
                <a:spcPts val="0"/>
              </a:spcAft>
              <a:buClr>
                <a:schemeClr val="accent3"/>
              </a:buClr>
              <a:buSzPct val="100000"/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NRSA STIPEND LEVELS</a:t>
            </a:r>
            <a:endParaRPr>
              <a:latin typeface="Encode Sans"/>
              <a:ea typeface="Encode Sans"/>
              <a:cs typeface="Encode Sans"/>
              <a:sym typeface="Encode Sans"/>
            </a:endParaRPr>
          </a:p>
        </p:txBody>
      </p:sp>
      <p:sp>
        <p:nvSpPr>
          <p:cNvPr id="54" name="Google Shape;54;p11"/>
          <p:cNvSpPr txBox="1"/>
          <p:nvPr/>
        </p:nvSpPr>
        <p:spPr>
          <a:xfrm>
            <a:off x="692029" y="4308049"/>
            <a:ext cx="6656731" cy="181260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Arial"/>
              <a:buNone/>
            </a:pPr>
            <a:r>
              <a:rPr b="0" i="0" lang="en-US" sz="2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MRAM</a:t>
            </a:r>
            <a:endParaRPr/>
          </a:p>
          <a:p>
            <a:pPr indent="0" lvl="0" marL="0" marR="0" rtl="0" algn="l">
              <a:lnSpc>
                <a:spcPct val="150000"/>
              </a:lnSpc>
              <a:spcBef>
                <a:spcPts val="32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June 2022</a:t>
            </a:r>
            <a:endParaRPr/>
          </a:p>
          <a:p>
            <a:pPr indent="0" lvl="0" marL="0" marR="0" rtl="0" algn="l">
              <a:lnSpc>
                <a:spcPct val="150000"/>
              </a:lnSpc>
              <a:spcBef>
                <a:spcPts val="32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Matt Gardner</a:t>
            </a:r>
            <a:endParaRPr/>
          </a:p>
          <a:p>
            <a:pPr indent="0" lvl="0" marL="0" marR="0" rtl="0" algn="l">
              <a:lnSpc>
                <a:spcPct val="150000"/>
              </a:lnSpc>
              <a:spcBef>
                <a:spcPts val="32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Post Award Fiscal Compliance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0"/>
          <p:cNvSpPr txBox="1"/>
          <p:nvPr>
            <p:ph idx="1" type="body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3000"/>
              <a:buNone/>
            </a:pPr>
            <a:r>
              <a:rPr lang="en-US">
                <a:latin typeface="Encode Sans"/>
                <a:ea typeface="Encode Sans"/>
                <a:cs typeface="Encode Sans"/>
                <a:sym typeface="Encode Sans"/>
              </a:rPr>
              <a:t>NSF Updates – PAPPG</a:t>
            </a:r>
            <a:endParaRPr>
              <a:latin typeface="Encode Sans"/>
              <a:ea typeface="Encode Sans"/>
              <a:cs typeface="Encode Sans"/>
              <a:sym typeface="Encode Sans"/>
            </a:endParaRPr>
          </a:p>
        </p:txBody>
      </p:sp>
      <p:sp>
        <p:nvSpPr>
          <p:cNvPr id="109" name="Google Shape;109;p20"/>
          <p:cNvSpPr txBox="1"/>
          <p:nvPr>
            <p:ph idx="2" type="body"/>
          </p:nvPr>
        </p:nvSpPr>
        <p:spPr>
          <a:xfrm>
            <a:off x="659305" y="1736725"/>
            <a:ext cx="8196210" cy="40154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2400"/>
              <a:buNone/>
            </a:pPr>
            <a:r>
              <a:rPr lang="en-US"/>
              <a:t>Published notice in April for comment on the draft Proposal &amp; Award Policies &amp; Procedures Guide (PAPPG)</a:t>
            </a:r>
            <a:endParaRPr/>
          </a:p>
          <a:p>
            <a:pPr indent="-190500" lvl="0" marL="34290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None/>
            </a:pPr>
            <a:r>
              <a:t/>
            </a:r>
            <a:endParaRPr/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</a:pPr>
            <a:r>
              <a:rPr lang="en-US"/>
              <a:t>NSF is accepting comments until June 13, 2022</a:t>
            </a:r>
            <a:endParaRPr/>
          </a:p>
          <a:p>
            <a:pPr indent="-190500" lvl="0" marL="34290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None/>
            </a:pPr>
            <a:r>
              <a:t/>
            </a:r>
            <a:endParaRPr/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</a:pPr>
            <a:r>
              <a:rPr lang="en-US"/>
              <a:t>Reference: </a:t>
            </a:r>
            <a:br>
              <a:rPr lang="en-US"/>
            </a:br>
            <a:r>
              <a:rPr lang="en-US" u="sng">
                <a:solidFill>
                  <a:schemeClr val="hlink"/>
                </a:solidFill>
                <a:hlinkClick r:id="rId3"/>
              </a:rPr>
              <a:t>https://www.nsf.gov/bfa/dias/policy/papp/pappg23_1/FedReg/dreftpappg_april2022.pdf</a:t>
            </a:r>
            <a:endParaRPr/>
          </a:p>
          <a:p>
            <a:pPr indent="-190500" lvl="0" marL="34290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None/>
            </a:pPr>
            <a:r>
              <a:t/>
            </a:r>
            <a:endParaRPr/>
          </a:p>
          <a:p>
            <a:pPr indent="-190500" lvl="0" marL="34290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None/>
            </a:pPr>
            <a:r>
              <a:t/>
            </a:r>
            <a:endParaRPr/>
          </a:p>
          <a:p>
            <a:pPr indent="-190500" lvl="0" marL="34290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1"/>
          <p:cNvSpPr txBox="1"/>
          <p:nvPr>
            <p:ph idx="1" type="body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3000"/>
              <a:buNone/>
            </a:pPr>
            <a:r>
              <a:rPr lang="en-US">
                <a:latin typeface="Encode Sans"/>
                <a:ea typeface="Encode Sans"/>
                <a:cs typeface="Encode Sans"/>
                <a:sym typeface="Encode Sans"/>
              </a:rPr>
              <a:t>Draft PAPPG – Proposed Changes to Note</a:t>
            </a:r>
            <a:endParaRPr>
              <a:latin typeface="Encode Sans"/>
              <a:ea typeface="Encode Sans"/>
              <a:cs typeface="Encode Sans"/>
              <a:sym typeface="Encode Sans"/>
            </a:endParaRPr>
          </a:p>
        </p:txBody>
      </p:sp>
      <p:sp>
        <p:nvSpPr>
          <p:cNvPr id="115" name="Google Shape;115;p21"/>
          <p:cNvSpPr txBox="1"/>
          <p:nvPr>
            <p:ph idx="2" type="body"/>
          </p:nvPr>
        </p:nvSpPr>
        <p:spPr>
          <a:xfrm>
            <a:off x="659305" y="1736725"/>
            <a:ext cx="8196210" cy="424606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 lnSpcReduction="1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ct val="100000"/>
              <a:buNone/>
            </a:pPr>
            <a:r>
              <a:rPr lang="en-US"/>
              <a:t>Proposed language with regards to submission of reports (annual and final project reports)</a:t>
            </a:r>
            <a:endParaRPr/>
          </a:p>
          <a:p>
            <a:pPr indent="0" lvl="0" marL="0" rtl="0" algn="l">
              <a:spcBef>
                <a:spcPts val="444"/>
              </a:spcBef>
              <a:spcAft>
                <a:spcPts val="0"/>
              </a:spcAft>
              <a:buClr>
                <a:srgbClr val="4B2E83"/>
              </a:buClr>
              <a:buSzPct val="100000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444"/>
              </a:spcBef>
              <a:spcAft>
                <a:spcPts val="0"/>
              </a:spcAft>
              <a:buClr>
                <a:srgbClr val="4B2E83"/>
              </a:buClr>
              <a:buSzPct val="100000"/>
              <a:buNone/>
            </a:pPr>
            <a:r>
              <a:rPr lang="en-US"/>
              <a:t>Examples:</a:t>
            </a:r>
            <a:endParaRPr/>
          </a:p>
          <a:p>
            <a:pPr indent="0" lvl="0" marL="0" rtl="0" algn="l">
              <a:spcBef>
                <a:spcPts val="444"/>
              </a:spcBef>
              <a:spcAft>
                <a:spcPts val="0"/>
              </a:spcAft>
              <a:buClr>
                <a:srgbClr val="4B2E83"/>
              </a:buClr>
              <a:buSzPct val="100000"/>
              <a:buNone/>
            </a:pPr>
            <a:r>
              <a:t/>
            </a:r>
            <a:endParaRPr/>
          </a:p>
          <a:p>
            <a:pPr indent="-342900" lvl="0" marL="342900" rtl="0" algn="l">
              <a:spcBef>
                <a:spcPts val="444"/>
              </a:spcBef>
              <a:spcAft>
                <a:spcPts val="0"/>
              </a:spcAft>
              <a:buClr>
                <a:srgbClr val="4B2E83"/>
              </a:buClr>
              <a:buSzPct val="100000"/>
              <a:buFont typeface="Merriweather Sans"/>
              <a:buChar char="&gt;"/>
            </a:pPr>
            <a:r>
              <a:rPr lang="en-US"/>
              <a:t>Annual Project Reports are considered overdue if not submitted within </a:t>
            </a:r>
            <a:r>
              <a:rPr lang="en-US" u="sng"/>
              <a:t>30 days</a:t>
            </a:r>
            <a:r>
              <a:rPr lang="en-US"/>
              <a:t> of the end of the current budget period</a:t>
            </a:r>
            <a:endParaRPr/>
          </a:p>
          <a:p>
            <a:pPr indent="-201930" lvl="0" marL="342900" rtl="0" algn="l">
              <a:spcBef>
                <a:spcPts val="444"/>
              </a:spcBef>
              <a:spcAft>
                <a:spcPts val="0"/>
              </a:spcAft>
              <a:buClr>
                <a:srgbClr val="4B2E83"/>
              </a:buClr>
              <a:buSzPct val="100000"/>
              <a:buFont typeface="Merriweather Sans"/>
              <a:buNone/>
            </a:pPr>
            <a:r>
              <a:t/>
            </a:r>
            <a:endParaRPr/>
          </a:p>
          <a:p>
            <a:pPr indent="-342900" lvl="0" marL="342900" rtl="0" algn="l">
              <a:spcBef>
                <a:spcPts val="444"/>
              </a:spcBef>
              <a:spcAft>
                <a:spcPts val="0"/>
              </a:spcAft>
              <a:buClr>
                <a:srgbClr val="4B2E83"/>
              </a:buClr>
              <a:buSzPct val="100000"/>
              <a:buFont typeface="Merriweather Sans"/>
              <a:buChar char="&gt;"/>
            </a:pPr>
            <a:r>
              <a:rPr lang="en-US"/>
              <a:t>Final Annual report is considered overdue if not submitted by PI and </a:t>
            </a:r>
            <a:r>
              <a:rPr lang="en-US" u="sng"/>
              <a:t>approved</a:t>
            </a:r>
            <a:r>
              <a:rPr lang="en-US"/>
              <a:t> by NSF Program Officer within </a:t>
            </a:r>
            <a:r>
              <a:rPr lang="en-US" u="sng"/>
              <a:t>120 days of the award end date</a:t>
            </a:r>
            <a:endParaRPr/>
          </a:p>
          <a:p>
            <a:pPr indent="-201930" lvl="0" marL="342900" rtl="0" algn="l">
              <a:spcBef>
                <a:spcPts val="444"/>
              </a:spcBef>
              <a:spcAft>
                <a:spcPts val="0"/>
              </a:spcAft>
              <a:buClr>
                <a:srgbClr val="4B2E83"/>
              </a:buClr>
              <a:buSzPct val="100000"/>
              <a:buFont typeface="Merriweather Sans"/>
              <a:buNone/>
            </a:pPr>
            <a:r>
              <a:t/>
            </a:r>
            <a:endParaRPr/>
          </a:p>
          <a:p>
            <a:pPr indent="-201930" lvl="0" marL="342900" rtl="0" algn="l">
              <a:spcBef>
                <a:spcPts val="444"/>
              </a:spcBef>
              <a:spcAft>
                <a:spcPts val="0"/>
              </a:spcAft>
              <a:buClr>
                <a:srgbClr val="4B2E83"/>
              </a:buClr>
              <a:buSzPct val="100000"/>
              <a:buFont typeface="Merriweather Sans"/>
              <a:buNone/>
            </a:pPr>
            <a:r>
              <a:t/>
            </a:r>
            <a:endParaRPr/>
          </a:p>
          <a:p>
            <a:pPr indent="-201930" lvl="0" marL="342900" rtl="0" algn="l">
              <a:spcBef>
                <a:spcPts val="444"/>
              </a:spcBef>
              <a:spcAft>
                <a:spcPts val="0"/>
              </a:spcAft>
              <a:buClr>
                <a:srgbClr val="4B2E83"/>
              </a:buClr>
              <a:buSzPct val="100000"/>
              <a:buFont typeface="Merriweather Sans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2"/>
          <p:cNvSpPr txBox="1"/>
          <p:nvPr>
            <p:ph idx="1" type="body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4000"/>
              <a:buNone/>
            </a:pPr>
            <a:r>
              <a:rPr lang="en-US" sz="4000">
                <a:latin typeface="Arial"/>
                <a:ea typeface="Arial"/>
                <a:cs typeface="Arial"/>
                <a:sym typeface="Arial"/>
              </a:rPr>
              <a:t>Questions</a:t>
            </a:r>
            <a:endParaRPr/>
          </a:p>
        </p:txBody>
      </p:sp>
      <p:sp>
        <p:nvSpPr>
          <p:cNvPr id="121" name="Google Shape;121;p22"/>
          <p:cNvSpPr txBox="1"/>
          <p:nvPr>
            <p:ph idx="2" type="body"/>
          </p:nvPr>
        </p:nvSpPr>
        <p:spPr>
          <a:xfrm>
            <a:off x="659305" y="1736725"/>
            <a:ext cx="8196210" cy="40154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2400"/>
              <a:buChar char="&gt;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Post Award Fiscal Compliance (PAFC)</a:t>
            </a:r>
            <a:endParaRPr/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Char char="–"/>
            </a:pPr>
            <a:r>
              <a:rPr lang="en-US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gcafco@uw.edu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Char char="–"/>
            </a:pPr>
            <a:r>
              <a:rPr lang="en-US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https://finance.uw.edu/pafc/</a:t>
            </a:r>
            <a:br>
              <a:rPr lang="en-US">
                <a:latin typeface="Arial"/>
                <a:ea typeface="Arial"/>
                <a:cs typeface="Arial"/>
                <a:sym typeface="Arial"/>
              </a:rPr>
            </a:br>
            <a:endParaRPr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Char char="&gt;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Matt Gardner</a:t>
            </a:r>
            <a:endParaRPr/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Char char="–"/>
            </a:pPr>
            <a:r>
              <a:rPr lang="en-US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5"/>
              </a:rPr>
              <a:t>mgard4@uw.edu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Char char="–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206-543-2610</a:t>
            </a:r>
            <a:endParaRPr/>
          </a:p>
          <a:p>
            <a:pPr indent="-209550" lvl="1" marL="742950" rtl="0" algn="l">
              <a:spcBef>
                <a:spcPts val="240"/>
              </a:spcBef>
              <a:spcAft>
                <a:spcPts val="0"/>
              </a:spcAft>
              <a:buClr>
                <a:srgbClr val="4B2E83"/>
              </a:buClr>
              <a:buSzPts val="1200"/>
              <a:buNone/>
            </a:pPr>
            <a:r>
              <a:t/>
            </a:r>
            <a:endParaRPr sz="1200">
              <a:latin typeface="Arial"/>
              <a:ea typeface="Arial"/>
              <a:cs typeface="Arial"/>
              <a:sym typeface="Arial"/>
            </a:endParaRPr>
          </a:p>
          <a:p>
            <a:pPr indent="-158750" lvl="1" marL="742950" rtl="0" algn="l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190500" lvl="0" marL="34290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" name="Google Shape;122;p22"/>
          <p:cNvSpPr txBox="1"/>
          <p:nvPr/>
        </p:nvSpPr>
        <p:spPr>
          <a:xfrm>
            <a:off x="671758" y="6301355"/>
            <a:ext cx="7229368" cy="33086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1200"/>
              <a:buFont typeface="Arial"/>
              <a:buNone/>
            </a:pPr>
            <a:r>
              <a:rPr b="1" i="0" lang="en-US" sz="1200" u="none" cap="none" strike="noStrik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rPr>
              <a:t>MRAM – Matt Gardner – PAFC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2"/>
          <p:cNvSpPr txBox="1"/>
          <p:nvPr>
            <p:ph idx="1" type="body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3000"/>
              <a:buNone/>
            </a:pPr>
            <a:r>
              <a:rPr lang="en-US">
                <a:latin typeface="Encode Sans"/>
                <a:ea typeface="Encode Sans"/>
                <a:cs typeface="Encode Sans"/>
                <a:sym typeface="Encode Sans"/>
              </a:rPr>
              <a:t>NRSA Stipend Levels for Federal FY 2022</a:t>
            </a:r>
            <a:endParaRPr>
              <a:latin typeface="Encode Sans"/>
              <a:ea typeface="Encode Sans"/>
              <a:cs typeface="Encode Sans"/>
              <a:sym typeface="Encode Sans"/>
            </a:endParaRPr>
          </a:p>
        </p:txBody>
      </p:sp>
      <p:sp>
        <p:nvSpPr>
          <p:cNvPr id="60" name="Google Shape;60;p12"/>
          <p:cNvSpPr txBox="1"/>
          <p:nvPr>
            <p:ph idx="2" type="body"/>
          </p:nvPr>
        </p:nvSpPr>
        <p:spPr>
          <a:xfrm>
            <a:off x="659305" y="1736725"/>
            <a:ext cx="8196210" cy="417639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2400"/>
              <a:buNone/>
            </a:pPr>
            <a:r>
              <a:rPr lang="en-US"/>
              <a:t>NIH issued NOT-OD-22-132 on May 13</a:t>
            </a:r>
            <a:endParaRPr/>
          </a:p>
          <a:p>
            <a:pPr indent="-190500" lvl="0" marL="34290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None/>
            </a:pPr>
            <a:r>
              <a:t/>
            </a:r>
            <a:endParaRPr/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</a:pPr>
            <a:r>
              <a:rPr lang="en-US"/>
              <a:t>New stipends levels for fellows, predocs, and postdocs on NRSA Fellowships and Training Grants</a:t>
            </a:r>
            <a:endParaRPr/>
          </a:p>
          <a:p>
            <a:pPr indent="-190500" lvl="0" marL="34290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None/>
            </a:pPr>
            <a:r>
              <a:t/>
            </a:r>
            <a:endParaRPr/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</a:pPr>
            <a:r>
              <a:rPr lang="en-US"/>
              <a:t>Effective for all NRSA awards made </a:t>
            </a:r>
            <a:r>
              <a:rPr lang="en-US" u="sng"/>
              <a:t>on or after October 1, 2021</a:t>
            </a:r>
            <a:endParaRPr/>
          </a:p>
          <a:p>
            <a:pPr indent="-190500" lvl="0" marL="34290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None/>
            </a:pPr>
            <a:r>
              <a:t/>
            </a:r>
            <a:endParaRPr/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</a:pPr>
            <a:r>
              <a:rPr lang="en-US"/>
              <a:t>Retroactive adjustments or supplementation of stipends for an award made </a:t>
            </a:r>
            <a:r>
              <a:rPr lang="en-US" u="sng"/>
              <a:t>prior to October 1, 2021</a:t>
            </a:r>
            <a:r>
              <a:rPr lang="en-US"/>
              <a:t>, are not permitted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3"/>
          <p:cNvSpPr txBox="1"/>
          <p:nvPr>
            <p:ph idx="1" type="body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2800"/>
              <a:buNone/>
            </a:pPr>
            <a:r>
              <a:rPr lang="en-US" sz="2800">
                <a:latin typeface="Encode Sans"/>
                <a:ea typeface="Encode Sans"/>
                <a:cs typeface="Encode Sans"/>
                <a:sym typeface="Encode Sans"/>
              </a:rPr>
              <a:t>NRSA Stipend Levels for FY 2022 – New Levels</a:t>
            </a:r>
            <a:endParaRPr>
              <a:latin typeface="Encode Sans"/>
              <a:ea typeface="Encode Sans"/>
              <a:cs typeface="Encode Sans"/>
              <a:sym typeface="Encode Sans"/>
            </a:endParaRPr>
          </a:p>
        </p:txBody>
      </p:sp>
      <p:sp>
        <p:nvSpPr>
          <p:cNvPr id="66" name="Google Shape;66;p13"/>
          <p:cNvSpPr txBox="1"/>
          <p:nvPr>
            <p:ph idx="2" type="body"/>
          </p:nvPr>
        </p:nvSpPr>
        <p:spPr>
          <a:xfrm>
            <a:off x="659305" y="1736725"/>
            <a:ext cx="4165244" cy="40154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</a:pPr>
            <a:r>
              <a:rPr lang="en-US"/>
              <a:t>Stipends increased for all career levels for federal FY 2022</a:t>
            </a:r>
            <a:endParaRPr/>
          </a:p>
          <a:p>
            <a:pPr indent="-190500" lvl="0" marL="34290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None/>
            </a:pPr>
            <a:r>
              <a:t/>
            </a:r>
            <a:endParaRPr/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</a:pPr>
            <a:r>
              <a:rPr lang="en-US"/>
              <a:t>Institutional Allowance and Training Related Expenses levels increased slightly </a:t>
            </a:r>
            <a:endParaRPr/>
          </a:p>
        </p:txBody>
      </p:sp>
      <p:graphicFrame>
        <p:nvGraphicFramePr>
          <p:cNvPr id="67" name="Google Shape;67;p13"/>
          <p:cNvGraphicFramePr/>
          <p:nvPr/>
        </p:nvGraphicFramePr>
        <p:xfrm>
          <a:off x="5068389" y="17367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{E6D19FB7-A3FE-4B70-978C-69B41496A68C}</a:tableStyleId>
              </a:tblPr>
              <a:tblGrid>
                <a:gridCol w="955625"/>
                <a:gridCol w="877300"/>
                <a:gridCol w="877300"/>
                <a:gridCol w="787200"/>
              </a:tblGrid>
              <a:tr h="2452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i="0" lang="en-US" sz="14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Level</a:t>
                      </a:r>
                      <a:endParaRPr/>
                    </a:p>
                  </a:txBody>
                  <a:tcPr marT="9525" marB="0" marR="9525" marL="95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i="0" lang="en-US" sz="14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FY2022</a:t>
                      </a:r>
                      <a:endParaRPr/>
                    </a:p>
                  </a:txBody>
                  <a:tcPr marT="9525" marB="0" marR="9525" marL="95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i="0" lang="en-US" sz="14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FY2021</a:t>
                      </a:r>
                      <a:endParaRPr/>
                    </a:p>
                  </a:txBody>
                  <a:tcPr marT="9525" marB="0" marR="9525" marL="95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i="0" lang="en-US" sz="14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Increase</a:t>
                      </a:r>
                      <a:endParaRPr/>
                    </a:p>
                  </a:txBody>
                  <a:tcPr marT="9525" marB="0" marR="9525" marL="95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452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14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Predoc</a:t>
                      </a:r>
                      <a:endParaRPr/>
                    </a:p>
                  </a:txBody>
                  <a:tcPr marT="9525" marB="0" marR="9525" marL="95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14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        26,352 </a:t>
                      </a:r>
                      <a:endParaRPr/>
                    </a:p>
                  </a:txBody>
                  <a:tcPr marT="9525" marB="0" marR="9525" marL="95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14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        25,836 </a:t>
                      </a:r>
                      <a:endParaRPr/>
                    </a:p>
                  </a:txBody>
                  <a:tcPr marT="9525" marB="0" marR="9525" marL="95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14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           516 </a:t>
                      </a:r>
                      <a:endParaRPr/>
                    </a:p>
                  </a:txBody>
                  <a:tcPr marT="9525" marB="0" marR="9525" marL="95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452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14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Postdoc 0</a:t>
                      </a:r>
                      <a:endParaRPr/>
                    </a:p>
                  </a:txBody>
                  <a:tcPr marT="9525" marB="0" marR="9525" marL="95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14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        54,840 </a:t>
                      </a:r>
                      <a:endParaRPr/>
                    </a:p>
                  </a:txBody>
                  <a:tcPr marT="9525" marB="0" marR="9525" marL="95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14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        53,760 </a:t>
                      </a:r>
                      <a:endParaRPr/>
                    </a:p>
                  </a:txBody>
                  <a:tcPr marT="9525" marB="0" marR="9525" marL="95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14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        1,080 </a:t>
                      </a:r>
                      <a:endParaRPr/>
                    </a:p>
                  </a:txBody>
                  <a:tcPr marT="9525" marB="0" marR="9525" marL="95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452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14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Postdoc 1</a:t>
                      </a:r>
                      <a:endParaRPr/>
                    </a:p>
                  </a:txBody>
                  <a:tcPr marT="9525" marB="0" marR="9525" marL="95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14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        55,224 </a:t>
                      </a:r>
                      <a:endParaRPr/>
                    </a:p>
                  </a:txBody>
                  <a:tcPr marT="9525" marB="0" marR="9525" marL="95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14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        54,144 </a:t>
                      </a:r>
                      <a:endParaRPr/>
                    </a:p>
                  </a:txBody>
                  <a:tcPr marT="9525" marB="0" marR="9525" marL="95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14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        1,080 </a:t>
                      </a:r>
                      <a:endParaRPr/>
                    </a:p>
                  </a:txBody>
                  <a:tcPr marT="9525" marB="0" marR="9525" marL="95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452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14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Postdoc 2</a:t>
                      </a:r>
                      <a:endParaRPr/>
                    </a:p>
                  </a:txBody>
                  <a:tcPr marT="9525" marB="0" marR="9525" marL="95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14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        55,632 </a:t>
                      </a:r>
                      <a:endParaRPr/>
                    </a:p>
                  </a:txBody>
                  <a:tcPr marT="9525" marB="0" marR="9525" marL="95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14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        54,540 </a:t>
                      </a:r>
                      <a:endParaRPr/>
                    </a:p>
                  </a:txBody>
                  <a:tcPr marT="9525" marB="0" marR="9525" marL="95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14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        1,092 </a:t>
                      </a:r>
                      <a:endParaRPr/>
                    </a:p>
                  </a:txBody>
                  <a:tcPr marT="9525" marB="0" marR="9525" marL="95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452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14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Postdoc 3</a:t>
                      </a:r>
                      <a:endParaRPr/>
                    </a:p>
                  </a:txBody>
                  <a:tcPr marT="9525" marB="0" marR="9525" marL="95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14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        57,852 </a:t>
                      </a:r>
                      <a:endParaRPr/>
                    </a:p>
                  </a:txBody>
                  <a:tcPr marT="9525" marB="0" marR="9525" marL="95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14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        56,712 </a:t>
                      </a:r>
                      <a:endParaRPr/>
                    </a:p>
                  </a:txBody>
                  <a:tcPr marT="9525" marB="0" marR="9525" marL="95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14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        1,140 </a:t>
                      </a:r>
                      <a:endParaRPr/>
                    </a:p>
                  </a:txBody>
                  <a:tcPr marT="9525" marB="0" marR="9525" marL="95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452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14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Postdoc 4</a:t>
                      </a:r>
                      <a:endParaRPr/>
                    </a:p>
                  </a:txBody>
                  <a:tcPr marT="9525" marB="0" marR="9525" marL="95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14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        59,784 </a:t>
                      </a:r>
                      <a:endParaRPr/>
                    </a:p>
                  </a:txBody>
                  <a:tcPr marT="9525" marB="0" marR="9525" marL="95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14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        58,608 </a:t>
                      </a:r>
                      <a:endParaRPr/>
                    </a:p>
                  </a:txBody>
                  <a:tcPr marT="9525" marB="0" marR="9525" marL="95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14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        1,176 </a:t>
                      </a:r>
                      <a:endParaRPr/>
                    </a:p>
                  </a:txBody>
                  <a:tcPr marT="9525" marB="0" marR="9525" marL="95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452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14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Postdoc 5</a:t>
                      </a:r>
                      <a:endParaRPr/>
                    </a:p>
                  </a:txBody>
                  <a:tcPr marT="9525" marB="0" marR="9525" marL="95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14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        61,992 </a:t>
                      </a:r>
                      <a:endParaRPr/>
                    </a:p>
                  </a:txBody>
                  <a:tcPr marT="9525" marB="0" marR="9525" marL="95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14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        60,780 </a:t>
                      </a:r>
                      <a:endParaRPr/>
                    </a:p>
                  </a:txBody>
                  <a:tcPr marT="9525" marB="0" marR="9525" marL="95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14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        1,212 </a:t>
                      </a:r>
                      <a:endParaRPr/>
                    </a:p>
                  </a:txBody>
                  <a:tcPr marT="9525" marB="0" marR="9525" marL="95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452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14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Postdoc 6</a:t>
                      </a:r>
                      <a:endParaRPr/>
                    </a:p>
                  </a:txBody>
                  <a:tcPr marT="9525" marB="0" marR="9525" marL="95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14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        64,296 </a:t>
                      </a:r>
                      <a:endParaRPr/>
                    </a:p>
                  </a:txBody>
                  <a:tcPr marT="9525" marB="0" marR="9525" marL="95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14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        63,036 </a:t>
                      </a:r>
                      <a:endParaRPr/>
                    </a:p>
                  </a:txBody>
                  <a:tcPr marT="9525" marB="0" marR="9525" marL="95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14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        1,260 </a:t>
                      </a:r>
                      <a:endParaRPr/>
                    </a:p>
                  </a:txBody>
                  <a:tcPr marT="9525" marB="0" marR="9525" marL="95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452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14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Postdoc 7+</a:t>
                      </a:r>
                      <a:endParaRPr/>
                    </a:p>
                  </a:txBody>
                  <a:tcPr marT="9525" marB="0" marR="9525" marL="95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14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        66,600 </a:t>
                      </a:r>
                      <a:endParaRPr/>
                    </a:p>
                  </a:txBody>
                  <a:tcPr marT="9525" marB="0" marR="9525" marL="95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14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        65,292 </a:t>
                      </a:r>
                      <a:endParaRPr/>
                    </a:p>
                  </a:txBody>
                  <a:tcPr marT="9525" marB="0" marR="9525" marL="95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14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        1,308 </a:t>
                      </a:r>
                      <a:endParaRPr/>
                    </a:p>
                  </a:txBody>
                  <a:tcPr marT="9525" marB="0" marR="9525" marL="95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graphicFrame>
        <p:nvGraphicFramePr>
          <p:cNvPr id="68" name="Google Shape;68;p13"/>
          <p:cNvGraphicFramePr/>
          <p:nvPr/>
        </p:nvGraphicFramePr>
        <p:xfrm>
          <a:off x="5068388" y="4413318"/>
          <a:ext cx="3000000" cy="3000000"/>
        </p:xfrm>
        <a:graphic>
          <a:graphicData uri="http://schemas.openxmlformats.org/drawingml/2006/table">
            <a:tbl>
              <a:tblPr>
                <a:noFill/>
                <a:tableStyleId>{E6D19FB7-A3FE-4B70-978C-69B41496A68C}</a:tableStyleId>
              </a:tblPr>
              <a:tblGrid>
                <a:gridCol w="957050"/>
                <a:gridCol w="874350"/>
                <a:gridCol w="874350"/>
                <a:gridCol w="791650"/>
              </a:tblGrid>
              <a:tr h="272400">
                <a:tc gridSpan="4"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1" lang="en-US" sz="14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Inst. Allowance/Training Related Expenses</a:t>
                      </a:r>
                      <a:endParaRPr/>
                    </a:p>
                  </a:txBody>
                  <a:tcPr marT="9525" marB="0" marR="9525" marL="95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 hMerge="1"/>
                <a:tc hMerge="1"/>
              </a:tr>
              <a:tr h="23282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525" marB="0" marR="9525" marL="95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525" marB="0" marR="9525" marL="95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525" marB="0" marR="9525" marL="95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525" marB="0" marR="9525" marL="95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3282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4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525" marB="0" marR="9525" marL="95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i="0" lang="en-US" sz="14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FY2022</a:t>
                      </a:r>
                      <a:endParaRPr/>
                    </a:p>
                  </a:txBody>
                  <a:tcPr marT="9525" marB="0" marR="9525" marL="95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i="0" lang="en-US" sz="14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FY2021</a:t>
                      </a:r>
                      <a:endParaRPr/>
                    </a:p>
                  </a:txBody>
                  <a:tcPr marT="9525" marB="0" marR="9525" marL="95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i="0" lang="en-US" sz="14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Increase</a:t>
                      </a:r>
                      <a:endParaRPr/>
                    </a:p>
                  </a:txBody>
                  <a:tcPr marT="9525" marB="0" marR="9525" marL="95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3282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14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Predoc</a:t>
                      </a:r>
                      <a:endParaRPr/>
                    </a:p>
                  </a:txBody>
                  <a:tcPr marT="9525" marB="0" marR="9525" marL="95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14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          4,400 </a:t>
                      </a:r>
                      <a:endParaRPr/>
                    </a:p>
                  </a:txBody>
                  <a:tcPr marT="9525" marB="0" marR="9525" marL="95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14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          4,200 </a:t>
                      </a:r>
                      <a:endParaRPr/>
                    </a:p>
                  </a:txBody>
                  <a:tcPr marT="9525" marB="0" marR="9525" marL="95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14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           200 </a:t>
                      </a:r>
                      <a:endParaRPr/>
                    </a:p>
                  </a:txBody>
                  <a:tcPr marT="9525" marB="0" marR="9525" marL="95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3282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14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Postdoc</a:t>
                      </a:r>
                      <a:endParaRPr/>
                    </a:p>
                  </a:txBody>
                  <a:tcPr marT="9525" marB="0" marR="9525" marL="95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14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        11,950 </a:t>
                      </a:r>
                      <a:endParaRPr/>
                    </a:p>
                  </a:txBody>
                  <a:tcPr marT="9525" marB="0" marR="9525" marL="95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14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        11,850 </a:t>
                      </a:r>
                      <a:endParaRPr/>
                    </a:p>
                  </a:txBody>
                  <a:tcPr marT="9525" marB="0" marR="9525" marL="95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14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           100 </a:t>
                      </a:r>
                      <a:endParaRPr/>
                    </a:p>
                  </a:txBody>
                  <a:tcPr marT="9525" marB="0" marR="9525" marL="95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4"/>
          <p:cNvSpPr txBox="1"/>
          <p:nvPr>
            <p:ph idx="1" type="body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3000"/>
              <a:buNone/>
            </a:pPr>
            <a:r>
              <a:rPr lang="en-US">
                <a:latin typeface="Encode Sans"/>
                <a:ea typeface="Encode Sans"/>
                <a:cs typeface="Encode Sans"/>
                <a:sym typeface="Encode Sans"/>
              </a:rPr>
              <a:t>NRSA Stipend Level Notices	</a:t>
            </a:r>
            <a:endParaRPr>
              <a:latin typeface="Encode Sans"/>
              <a:ea typeface="Encode Sans"/>
              <a:cs typeface="Encode Sans"/>
              <a:sym typeface="Encode Sans"/>
            </a:endParaRPr>
          </a:p>
        </p:txBody>
      </p:sp>
      <p:sp>
        <p:nvSpPr>
          <p:cNvPr id="74" name="Google Shape;74;p14"/>
          <p:cNvSpPr txBox="1"/>
          <p:nvPr>
            <p:ph idx="2" type="body"/>
          </p:nvPr>
        </p:nvSpPr>
        <p:spPr>
          <a:xfrm>
            <a:off x="659305" y="1736725"/>
            <a:ext cx="8196210" cy="40154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ct val="100000"/>
              <a:buNone/>
            </a:pPr>
            <a:r>
              <a:rPr lang="en-US" sz="2800"/>
              <a:t>FY 2021: NOT-OD-21-049</a:t>
            </a:r>
            <a:endParaRPr/>
          </a:p>
          <a:p>
            <a:pPr indent="-342900" lvl="0" marL="342900" rtl="0" algn="l">
              <a:spcBef>
                <a:spcPts val="481"/>
              </a:spcBef>
              <a:spcAft>
                <a:spcPts val="0"/>
              </a:spcAft>
              <a:buClr>
                <a:srgbClr val="4B2E83"/>
              </a:buClr>
              <a:buSzPct val="100000"/>
              <a:buFont typeface="Merriweather Sans"/>
              <a:buChar char="&gt;"/>
            </a:pPr>
            <a:r>
              <a:rPr lang="en-US" sz="2600"/>
              <a:t>Effective for awards made on or after Oct. 1, 2020</a:t>
            </a:r>
            <a:endParaRPr/>
          </a:p>
          <a:p>
            <a:pPr indent="-342900" lvl="0" marL="342900" rtl="0" algn="l">
              <a:spcBef>
                <a:spcPts val="333"/>
              </a:spcBef>
              <a:spcAft>
                <a:spcPts val="0"/>
              </a:spcAft>
              <a:buClr>
                <a:srgbClr val="4B2E83"/>
              </a:buClr>
              <a:buSzPct val="100000"/>
              <a:buFont typeface="Merriweather Sans"/>
              <a:buChar char="&gt;"/>
            </a:pPr>
            <a:r>
              <a:rPr lang="en-US" sz="1800" u="sng">
                <a:solidFill>
                  <a:schemeClr val="hlink"/>
                </a:solidFill>
                <a:hlinkClick r:id="rId3"/>
              </a:rPr>
              <a:t>https://grants.nih.gov/grants/guide/notice-files/NOT-OD-21-049.html</a:t>
            </a:r>
            <a:endParaRPr sz="1800"/>
          </a:p>
          <a:p>
            <a:pPr indent="-237172" lvl="0" marL="342900" rtl="0" algn="l">
              <a:spcBef>
                <a:spcPts val="333"/>
              </a:spcBef>
              <a:spcAft>
                <a:spcPts val="0"/>
              </a:spcAft>
              <a:buClr>
                <a:srgbClr val="4B2E83"/>
              </a:buClr>
              <a:buSzPct val="100000"/>
              <a:buFont typeface="Merriweather Sans"/>
              <a:buNone/>
            </a:pPr>
            <a:r>
              <a:t/>
            </a:r>
            <a:endParaRPr sz="1800"/>
          </a:p>
          <a:p>
            <a:pPr indent="-178435" lvl="0" marL="342900" rtl="0" algn="l">
              <a:spcBef>
                <a:spcPts val="518"/>
              </a:spcBef>
              <a:spcAft>
                <a:spcPts val="0"/>
              </a:spcAft>
              <a:buClr>
                <a:srgbClr val="4B2E83"/>
              </a:buClr>
              <a:buSzPct val="100000"/>
              <a:buFont typeface="Merriweather Sans"/>
              <a:buNone/>
            </a:pPr>
            <a:r>
              <a:t/>
            </a:r>
            <a:endParaRPr sz="2800"/>
          </a:p>
          <a:p>
            <a:pPr indent="0" lvl="0" marL="0" rtl="0" algn="l">
              <a:spcBef>
                <a:spcPts val="518"/>
              </a:spcBef>
              <a:spcAft>
                <a:spcPts val="0"/>
              </a:spcAft>
              <a:buClr>
                <a:srgbClr val="4B2E83"/>
              </a:buClr>
              <a:buSzPct val="100000"/>
              <a:buNone/>
            </a:pPr>
            <a:r>
              <a:rPr lang="en-US" sz="2800"/>
              <a:t>FY 2022: NOT-OD-22-132</a:t>
            </a:r>
            <a:endParaRPr/>
          </a:p>
          <a:p>
            <a:pPr indent="-342900" lvl="0" marL="342900" rtl="0" algn="l">
              <a:spcBef>
                <a:spcPts val="481"/>
              </a:spcBef>
              <a:spcAft>
                <a:spcPts val="0"/>
              </a:spcAft>
              <a:buClr>
                <a:srgbClr val="4B2E83"/>
              </a:buClr>
              <a:buSzPct val="100000"/>
              <a:buFont typeface="Merriweather Sans"/>
              <a:buChar char="&gt;"/>
            </a:pPr>
            <a:r>
              <a:rPr lang="en-US" sz="2600"/>
              <a:t>Effective for awards made on or after Oct. 1, 2021</a:t>
            </a:r>
            <a:endParaRPr/>
          </a:p>
          <a:p>
            <a:pPr indent="-342900" lvl="0" marL="342900" rtl="0" algn="l">
              <a:spcBef>
                <a:spcPts val="333"/>
              </a:spcBef>
              <a:spcAft>
                <a:spcPts val="0"/>
              </a:spcAft>
              <a:buClr>
                <a:srgbClr val="4B2E83"/>
              </a:buClr>
              <a:buSzPct val="100000"/>
              <a:buFont typeface="Merriweather Sans"/>
              <a:buChar char="&gt;"/>
            </a:pPr>
            <a:r>
              <a:rPr lang="en-US" sz="1800" u="sng">
                <a:solidFill>
                  <a:schemeClr val="hlink"/>
                </a:solidFill>
                <a:hlinkClick r:id="rId4"/>
              </a:rPr>
              <a:t>https://grants.nih.gov/grants/guide/notice-files/NOT-OD-22-132.html</a:t>
            </a:r>
            <a:endParaRPr sz="1800"/>
          </a:p>
          <a:p>
            <a:pPr indent="-248920" lvl="0" marL="342900" rtl="0" algn="l">
              <a:spcBef>
                <a:spcPts val="296"/>
              </a:spcBef>
              <a:spcAft>
                <a:spcPts val="0"/>
              </a:spcAft>
              <a:buClr>
                <a:srgbClr val="4B2E83"/>
              </a:buClr>
              <a:buSzPct val="100000"/>
              <a:buFont typeface="Merriweather Sans"/>
              <a:buNone/>
            </a:pPr>
            <a:r>
              <a:t/>
            </a:r>
            <a:endParaRPr sz="16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5"/>
          <p:cNvSpPr txBox="1"/>
          <p:nvPr>
            <p:ph idx="1" type="body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3000"/>
              <a:buNone/>
            </a:pPr>
            <a:r>
              <a:rPr lang="en-US">
                <a:latin typeface="Encode Sans"/>
                <a:ea typeface="Encode Sans"/>
                <a:cs typeface="Encode Sans"/>
                <a:sym typeface="Encode Sans"/>
              </a:rPr>
              <a:t>NRSA Stipend Levels – Scenario A</a:t>
            </a:r>
            <a:endParaRPr>
              <a:latin typeface="Encode Sans"/>
              <a:ea typeface="Encode Sans"/>
              <a:cs typeface="Encode Sans"/>
              <a:sym typeface="Encode Sans"/>
            </a:endParaRPr>
          </a:p>
        </p:txBody>
      </p:sp>
      <p:sp>
        <p:nvSpPr>
          <p:cNvPr id="80" name="Google Shape;80;p15"/>
          <p:cNvSpPr txBox="1"/>
          <p:nvPr>
            <p:ph idx="2" type="body"/>
          </p:nvPr>
        </p:nvSpPr>
        <p:spPr>
          <a:xfrm>
            <a:off x="659305" y="1736725"/>
            <a:ext cx="8196210" cy="40154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2400"/>
              <a:buNone/>
            </a:pPr>
            <a:r>
              <a:rPr lang="en-US"/>
              <a:t>Training Grant award dates: 7/1/2021 – 6/30/2022</a:t>
            </a:r>
            <a:endParaRPr/>
          </a:p>
          <a:p>
            <a:pPr indent="-190500" lvl="0" marL="34290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None/>
            </a:pPr>
            <a:r>
              <a:t/>
            </a:r>
            <a:endParaRPr/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</a:pPr>
            <a:r>
              <a:rPr lang="en-US"/>
              <a:t>Award was issued during federal FY 2021</a:t>
            </a:r>
            <a:endParaRPr/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</a:pPr>
            <a:r>
              <a:rPr lang="en-US"/>
              <a:t>Stipend levels determined by NOT-OD-21-049</a:t>
            </a:r>
            <a:endParaRPr/>
          </a:p>
          <a:p>
            <a:pPr indent="-190500" lvl="0" marL="34290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None/>
            </a:pPr>
            <a:r>
              <a:rPr lang="en-US"/>
              <a:t>The most recently issued stipend levels do not apply to trainees appointed to this budget period as the award was issued </a:t>
            </a:r>
            <a:r>
              <a:rPr lang="en-US" u="sng"/>
              <a:t>prior</a:t>
            </a:r>
            <a:r>
              <a:rPr lang="en-US"/>
              <a:t> to Oct. 1, 2021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6"/>
          <p:cNvSpPr txBox="1"/>
          <p:nvPr>
            <p:ph idx="1" type="body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3000"/>
              <a:buNone/>
            </a:pPr>
            <a:r>
              <a:rPr lang="en-US">
                <a:latin typeface="Encode Sans"/>
                <a:ea typeface="Encode Sans"/>
                <a:cs typeface="Encode Sans"/>
                <a:sym typeface="Encode Sans"/>
              </a:rPr>
              <a:t>NRSA Stipend Levels – Scenario B</a:t>
            </a:r>
            <a:endParaRPr>
              <a:latin typeface="Encode Sans"/>
              <a:ea typeface="Encode Sans"/>
              <a:cs typeface="Encode Sans"/>
              <a:sym typeface="Encode Sans"/>
            </a:endParaRPr>
          </a:p>
        </p:txBody>
      </p:sp>
      <p:sp>
        <p:nvSpPr>
          <p:cNvPr id="86" name="Google Shape;86;p16"/>
          <p:cNvSpPr txBox="1"/>
          <p:nvPr>
            <p:ph idx="2" type="body"/>
          </p:nvPr>
        </p:nvSpPr>
        <p:spPr>
          <a:xfrm>
            <a:off x="659305" y="1736725"/>
            <a:ext cx="8196210" cy="40154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2400"/>
              <a:buNone/>
            </a:pPr>
            <a:r>
              <a:rPr lang="en-US"/>
              <a:t>Training Grant award dates: 10/1/2021 – 9/30/2022</a:t>
            </a:r>
            <a:endParaRPr/>
          </a:p>
          <a:p>
            <a:pPr indent="-190500" lvl="0" marL="34290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None/>
            </a:pPr>
            <a:r>
              <a:t/>
            </a:r>
            <a:endParaRPr/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</a:pPr>
            <a:r>
              <a:rPr lang="en-US"/>
              <a:t>Award was issued during federal FY 2022</a:t>
            </a:r>
            <a:endParaRPr/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</a:pPr>
            <a:r>
              <a:rPr lang="en-US"/>
              <a:t>Stipend levels determined by NOT-OD-22-132</a:t>
            </a:r>
            <a:endParaRPr/>
          </a:p>
          <a:p>
            <a:pPr indent="-190500" lvl="0" marL="34290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None/>
            </a:pPr>
            <a:r>
              <a:rPr lang="en-US"/>
              <a:t>The recently issued stipend levels </a:t>
            </a:r>
            <a:r>
              <a:rPr lang="en-US" u="sng"/>
              <a:t>will</a:t>
            </a:r>
            <a:r>
              <a:rPr lang="en-US"/>
              <a:t> apply to trainees appointed to this budget period as the award was issued on or after Oct. 1, 2021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7"/>
          <p:cNvSpPr txBox="1"/>
          <p:nvPr>
            <p:ph idx="1" type="body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3000"/>
              <a:buNone/>
            </a:pPr>
            <a:r>
              <a:rPr lang="en-US">
                <a:latin typeface="Encode Sans"/>
                <a:ea typeface="Encode Sans"/>
                <a:cs typeface="Encode Sans"/>
                <a:sym typeface="Encode Sans"/>
              </a:rPr>
              <a:t>Awards issued on or after October 1, 2021</a:t>
            </a:r>
            <a:endParaRPr>
              <a:latin typeface="Encode Sans"/>
              <a:ea typeface="Encode Sans"/>
              <a:cs typeface="Encode Sans"/>
              <a:sym typeface="Encode Sans"/>
            </a:endParaRPr>
          </a:p>
        </p:txBody>
      </p:sp>
      <p:sp>
        <p:nvSpPr>
          <p:cNvPr id="92" name="Google Shape;92;p17"/>
          <p:cNvSpPr txBox="1"/>
          <p:nvPr>
            <p:ph idx="2" type="body"/>
          </p:nvPr>
        </p:nvSpPr>
        <p:spPr>
          <a:xfrm>
            <a:off x="659305" y="1736725"/>
            <a:ext cx="8196210" cy="40154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2400"/>
              <a:buNone/>
            </a:pPr>
            <a:r>
              <a:rPr lang="en-US"/>
              <a:t>If an award was issued on or after October 1, 2021 (FY2022) but </a:t>
            </a:r>
            <a:r>
              <a:rPr i="1" lang="en-US"/>
              <a:t>before</a:t>
            </a:r>
            <a:r>
              <a:rPr lang="en-US"/>
              <a:t> the new stipend levels were released…</a:t>
            </a:r>
            <a:endParaRPr/>
          </a:p>
          <a:p>
            <a:pPr indent="-190500" lvl="0" marL="34290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None/>
            </a:pPr>
            <a:r>
              <a:t/>
            </a:r>
            <a:endParaRPr/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</a:pPr>
            <a:r>
              <a:rPr lang="en-US"/>
              <a:t>NIH will revise the award to adjust the funding to the new levels</a:t>
            </a:r>
            <a:endParaRPr/>
          </a:p>
          <a:p>
            <a:pPr indent="-190500" lvl="0" marL="34290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None/>
            </a:pPr>
            <a:r>
              <a:t/>
            </a:r>
            <a:endParaRPr/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</a:pPr>
            <a:r>
              <a:rPr lang="en-US"/>
              <a:t>Appointments to institutional training grants must be amended to reflect the FY 2022 levels </a:t>
            </a:r>
            <a:r>
              <a:rPr i="1" lang="en-US"/>
              <a:t>after</a:t>
            </a:r>
            <a:r>
              <a:rPr lang="en-US"/>
              <a:t> the award is adjusted by NIH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8"/>
          <p:cNvSpPr txBox="1"/>
          <p:nvPr>
            <p:ph idx="1" type="body"/>
          </p:nvPr>
        </p:nvSpPr>
        <p:spPr>
          <a:xfrm>
            <a:off x="671757" y="1179824"/>
            <a:ext cx="6972300" cy="264175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5000"/>
              <a:buNone/>
            </a:pPr>
            <a:r>
              <a:rPr lang="en-US">
                <a:latin typeface="Encode Sans"/>
                <a:ea typeface="Encode Sans"/>
                <a:cs typeface="Encode Sans"/>
                <a:sym typeface="Encode Sans"/>
              </a:rPr>
              <a:t>NATIONAL SCIENCE FOUNDATION UPDATES</a:t>
            </a:r>
            <a:endParaRPr>
              <a:latin typeface="Encode Sans"/>
              <a:ea typeface="Encode Sans"/>
              <a:cs typeface="Encode Sans"/>
              <a:sym typeface="Encode San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9"/>
          <p:cNvSpPr txBox="1"/>
          <p:nvPr>
            <p:ph idx="1" type="body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2800"/>
              <a:buNone/>
            </a:pPr>
            <a:r>
              <a:rPr lang="en-US" sz="2800">
                <a:latin typeface="Encode Sans"/>
                <a:ea typeface="Encode Sans"/>
                <a:cs typeface="Encode Sans"/>
                <a:sym typeface="Encode Sans"/>
              </a:rPr>
              <a:t>NSF Updates	- Terms &amp; Conditions</a:t>
            </a:r>
            <a:endParaRPr>
              <a:latin typeface="Encode Sans"/>
              <a:ea typeface="Encode Sans"/>
              <a:cs typeface="Encode Sans"/>
              <a:sym typeface="Encode Sans"/>
            </a:endParaRPr>
          </a:p>
        </p:txBody>
      </p:sp>
      <p:sp>
        <p:nvSpPr>
          <p:cNvPr id="103" name="Google Shape;103;p19"/>
          <p:cNvSpPr txBox="1"/>
          <p:nvPr>
            <p:ph idx="2" type="body"/>
          </p:nvPr>
        </p:nvSpPr>
        <p:spPr>
          <a:xfrm>
            <a:off x="659305" y="1736725"/>
            <a:ext cx="8196210" cy="423735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ct val="100000"/>
              <a:buNone/>
            </a:pPr>
            <a:r>
              <a:rPr lang="en-US"/>
              <a:t>NSF updated the Research, Grant General, Cooperative Agreement, SBIR/STTR, and Special Terms and Conditions.</a:t>
            </a:r>
            <a:endParaRPr/>
          </a:p>
          <a:p>
            <a:pPr indent="0" lvl="0" marL="0" rtl="0" algn="l">
              <a:spcBef>
                <a:spcPts val="444"/>
              </a:spcBef>
              <a:spcAft>
                <a:spcPts val="0"/>
              </a:spcAft>
              <a:buClr>
                <a:srgbClr val="4B2E83"/>
              </a:buClr>
              <a:buSzPct val="100000"/>
              <a:buNone/>
            </a:pPr>
            <a:r>
              <a:rPr lang="en-US"/>
              <a:t> </a:t>
            </a:r>
            <a:endParaRPr/>
          </a:p>
          <a:p>
            <a:pPr indent="-342900" lvl="0" marL="342900" rtl="0" algn="l">
              <a:spcBef>
                <a:spcPts val="444"/>
              </a:spcBef>
              <a:spcAft>
                <a:spcPts val="0"/>
              </a:spcAft>
              <a:buClr>
                <a:srgbClr val="4B2E83"/>
              </a:buClr>
              <a:buSzPct val="100000"/>
              <a:buFont typeface="Merriweather Sans"/>
              <a:buChar char="&gt;"/>
            </a:pPr>
            <a:r>
              <a:rPr lang="en-US"/>
              <a:t>Implemented the </a:t>
            </a:r>
            <a:r>
              <a:rPr i="1" lang="en-US"/>
              <a:t>Build America, Buy America</a:t>
            </a:r>
            <a:r>
              <a:rPr lang="en-US"/>
              <a:t> provisions of the </a:t>
            </a:r>
            <a:r>
              <a:rPr i="1" lang="en-US"/>
              <a:t>Infrastructure Investment and Jobs Act</a:t>
            </a:r>
            <a:endParaRPr/>
          </a:p>
          <a:p>
            <a:pPr indent="0" lvl="0" marL="0" rtl="0" algn="l">
              <a:spcBef>
                <a:spcPts val="444"/>
              </a:spcBef>
              <a:spcAft>
                <a:spcPts val="0"/>
              </a:spcAft>
              <a:buClr>
                <a:srgbClr val="4B2E83"/>
              </a:buClr>
              <a:buSzPct val="100000"/>
              <a:buNone/>
            </a:pPr>
            <a:r>
              <a:rPr lang="en-US"/>
              <a:t> </a:t>
            </a:r>
            <a:endParaRPr/>
          </a:p>
          <a:p>
            <a:pPr indent="-342900" lvl="0" marL="342900" rtl="0" algn="l">
              <a:spcBef>
                <a:spcPts val="444"/>
              </a:spcBef>
              <a:spcAft>
                <a:spcPts val="0"/>
              </a:spcAft>
              <a:buClr>
                <a:srgbClr val="4B2E83"/>
              </a:buClr>
              <a:buSzPct val="100000"/>
              <a:buFont typeface="Merriweather Sans"/>
              <a:buChar char="&gt;"/>
            </a:pPr>
            <a:r>
              <a:rPr lang="en-US"/>
              <a:t>Grantees are subject to the Act which requires “</a:t>
            </a:r>
            <a:r>
              <a:rPr i="1" lang="en-US"/>
              <a:t>all iron, steel, manufactured products, and construction materials used in Federally funded infrastructure projects must be produced in the United States</a:t>
            </a:r>
            <a:r>
              <a:rPr lang="en-US"/>
              <a:t>.”</a:t>
            </a:r>
            <a:endParaRPr/>
          </a:p>
          <a:p>
            <a:pPr indent="-201930" lvl="0" marL="342900" rtl="0" algn="l">
              <a:spcBef>
                <a:spcPts val="444"/>
              </a:spcBef>
              <a:spcAft>
                <a:spcPts val="0"/>
              </a:spcAft>
              <a:buClr>
                <a:srgbClr val="4B2E83"/>
              </a:buClr>
              <a:buSzPct val="100000"/>
              <a:buFont typeface="Merriweather Sans"/>
              <a:buNone/>
            </a:pPr>
            <a:r>
              <a:t/>
            </a:r>
            <a:endParaRPr/>
          </a:p>
          <a:p>
            <a:pPr indent="-342931" lvl="0" marL="342900" rtl="0" algn="l">
              <a:spcBef>
                <a:spcPts val="351"/>
              </a:spcBef>
              <a:spcAft>
                <a:spcPts val="0"/>
              </a:spcAft>
              <a:buClr>
                <a:srgbClr val="4B2E83"/>
              </a:buClr>
              <a:buSzPct val="100000"/>
              <a:buFont typeface="Merriweather Sans"/>
              <a:buChar char="&gt;"/>
            </a:pPr>
            <a:r>
              <a:rPr lang="en-US" sz="1900" u="sng">
                <a:solidFill>
                  <a:schemeClr val="hlink"/>
                </a:solidFill>
                <a:hlinkClick r:id="rId3"/>
              </a:rPr>
              <a:t>https://www.nsf.gov/awards/managing/award_conditions.jsp?org=NSF</a:t>
            </a:r>
            <a:endParaRPr sz="1900"/>
          </a:p>
          <a:p>
            <a:pPr indent="-201930" lvl="0" marL="342900" rtl="0" algn="l">
              <a:spcBef>
                <a:spcPts val="444"/>
              </a:spcBef>
              <a:spcAft>
                <a:spcPts val="0"/>
              </a:spcAft>
              <a:buClr>
                <a:srgbClr val="4B2E83"/>
              </a:buClr>
              <a:buSzPct val="100000"/>
              <a:buFont typeface="Merriweather Sans"/>
              <a:buNone/>
            </a:pPr>
            <a:r>
              <a:t/>
            </a:r>
            <a:endParaRPr/>
          </a:p>
          <a:p>
            <a:pPr indent="-201930" lvl="0" marL="342900" rtl="0" algn="l">
              <a:spcBef>
                <a:spcPts val="444"/>
              </a:spcBef>
              <a:spcAft>
                <a:spcPts val="0"/>
              </a:spcAft>
              <a:buClr>
                <a:srgbClr val="4B2E83"/>
              </a:buClr>
              <a:buSzPct val="100000"/>
              <a:buFont typeface="Merriweather Sans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1_Custom Design">
  <a:themeElements>
    <a:clrScheme name="Custom 5">
      <a:dk1>
        <a:srgbClr val="33006F"/>
      </a:dk1>
      <a:lt1>
        <a:srgbClr val="E8D3A2"/>
      </a:lt1>
      <a:dk2>
        <a:srgbClr val="33006F"/>
      </a:dk2>
      <a:lt2>
        <a:srgbClr val="FFFFFF"/>
      </a:lt2>
      <a:accent1>
        <a:srgbClr val="33006F"/>
      </a:accent1>
      <a:accent2>
        <a:srgbClr val="E8D3A2"/>
      </a:accent2>
      <a:accent3>
        <a:srgbClr val="FFFFFF"/>
      </a:accent3>
      <a:accent4>
        <a:srgbClr val="B2B2B2"/>
      </a:accent4>
      <a:accent5>
        <a:srgbClr val="26005C"/>
      </a:accent5>
      <a:accent6>
        <a:srgbClr val="917B4C"/>
      </a:accent6>
      <a:hlink>
        <a:srgbClr val="26005C"/>
      </a:hlink>
      <a:folHlink>
        <a:srgbClr val="33006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Custom Design">
  <a:themeElements>
    <a:clrScheme name="UW Brand">
      <a:dk1>
        <a:srgbClr val="33006F"/>
      </a:dk1>
      <a:lt1>
        <a:srgbClr val="E8D3A2"/>
      </a:lt1>
      <a:dk2>
        <a:srgbClr val="33006F"/>
      </a:dk2>
      <a:lt2>
        <a:srgbClr val="FFFFFF"/>
      </a:lt2>
      <a:accent1>
        <a:srgbClr val="33006F"/>
      </a:accent1>
      <a:accent2>
        <a:srgbClr val="E8D3A2"/>
      </a:accent2>
      <a:accent3>
        <a:srgbClr val="FFFFFF"/>
      </a:accent3>
      <a:accent4>
        <a:srgbClr val="D8D9DA"/>
      </a:accent4>
      <a:accent5>
        <a:srgbClr val="999999"/>
      </a:accent5>
      <a:accent6>
        <a:srgbClr val="917B4C"/>
      </a:accent6>
      <a:hlink>
        <a:srgbClr val="D8D9DA"/>
      </a:hlink>
      <a:folHlink>
        <a:srgbClr val="999999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