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6" r:id="rId5"/>
    <p:sldMasterId id="2147483657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y="6858000" cx="9144000"/>
  <p:notesSz cx="6858000" cy="9144000"/>
  <p:embeddedFontLst>
    <p:embeddedFont>
      <p:font typeface="Encode Sans"/>
      <p:regular r:id="rId20"/>
      <p:bold r:id="rId21"/>
    </p:embeddedFont>
    <p:embeddedFont>
      <p:font typeface="Encode Sans Black"/>
      <p:bold r:id="rId22"/>
    </p:embeddedFont>
    <p:embeddedFont>
      <p:font typeface="Open Sans Light"/>
      <p:regular r:id="rId23"/>
      <p:bold r:id="rId24"/>
      <p:italic r:id="rId25"/>
      <p:boldItalic r:id="rId26"/>
    </p:embeddedFont>
    <p:embeddedFont>
      <p:font typeface="Open Sans"/>
      <p:regular r:id="rId27"/>
      <p:bold r:id="rId28"/>
      <p:italic r:id="rId29"/>
      <p:boldItalic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E6D19FB7-A3FE-4B70-978C-69B41496A68C}">
  <a:tblStyle styleId="{E6D19FB7-A3FE-4B70-978C-69B41496A68C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EncodeSans-regular.fntdata"/><Relationship Id="rId22" Type="http://schemas.openxmlformats.org/officeDocument/2006/relationships/font" Target="fonts/EncodeSansBlack-bold.fntdata"/><Relationship Id="rId21" Type="http://schemas.openxmlformats.org/officeDocument/2006/relationships/font" Target="fonts/EncodeSans-bold.fntdata"/><Relationship Id="rId24" Type="http://schemas.openxmlformats.org/officeDocument/2006/relationships/font" Target="fonts/OpenSansLight-bold.fntdata"/><Relationship Id="rId23" Type="http://schemas.openxmlformats.org/officeDocument/2006/relationships/font" Target="fonts/OpenSansLight-regular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6" Type="http://schemas.openxmlformats.org/officeDocument/2006/relationships/font" Target="fonts/OpenSansLight-boldItalic.fntdata"/><Relationship Id="rId25" Type="http://schemas.openxmlformats.org/officeDocument/2006/relationships/font" Target="fonts/OpenSansLight-italic.fntdata"/><Relationship Id="rId28" Type="http://schemas.openxmlformats.org/officeDocument/2006/relationships/font" Target="fonts/OpenSans-bold.fntdata"/><Relationship Id="rId27" Type="http://schemas.openxmlformats.org/officeDocument/2006/relationships/font" Target="fonts/OpenSans-regular.fnt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29" Type="http://schemas.openxmlformats.org/officeDocument/2006/relationships/font" Target="fonts/OpenSans-italic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30" Type="http://schemas.openxmlformats.org/officeDocument/2006/relationships/font" Target="fonts/OpenSans-boldItalic.fntdata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bg>
      <p:bgPr>
        <a:solidFill>
          <a:srgbClr val="4B2E83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7" name="Google Shape;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0" name="Google Shape;1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6" name="Google Shape;1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bg>
      <p:bgPr>
        <a:solidFill>
          <a:srgbClr val="4B2E83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8" name="Google Shape;1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1" name="Google Shape;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bg>
      <p:bgPr>
        <a:solidFill>
          <a:srgbClr val="4B2E83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6" name="Google Shape;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1" name="Google Shape;31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2" name="Google Shape;3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5" name="Google Shape;35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36" name="Google Shape;3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7" name="Google Shape;37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9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2" name="Google Shape;4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3" name="Google Shape;4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7" name="Google Shape;4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8" name="Google Shape;4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B2E8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nsf.gov/bfa/dias/policy/papp/pappg23_1/FedReg/dreftpappg_april2022.pdf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Relationship Id="rId3" Type="http://schemas.openxmlformats.org/officeDocument/2006/relationships/hyperlink" Target="mailto:gcafco@uw.edu" TargetMode="External"/><Relationship Id="rId4" Type="http://schemas.openxmlformats.org/officeDocument/2006/relationships/hyperlink" Target="https://finance.uw.edu/pafc/" TargetMode="External"/><Relationship Id="rId5" Type="http://schemas.openxmlformats.org/officeDocument/2006/relationships/hyperlink" Target="mailto:mgard4@uw.eud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grants.nih.gov/grants/guide/notice-files/NOT-OD-21-049.html" TargetMode="External"/><Relationship Id="rId4" Type="http://schemas.openxmlformats.org/officeDocument/2006/relationships/hyperlink" Target="https://grants.nih.gov/grants/guide/notice-files/NOT-OD-22-132.html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www.nsf.gov/awards/managing/award_conditions.jsp?org=NS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92028" y="1140823"/>
            <a:ext cx="7215355" cy="25254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COMPLIANCE 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Clr>
                <a:schemeClr val="accent3"/>
              </a:buClr>
              <a:buSzPct val="100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HOT TOPIC: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561"/>
              </a:spcBef>
              <a:spcAft>
                <a:spcPts val="0"/>
              </a:spcAft>
              <a:buClr>
                <a:schemeClr val="accent3"/>
              </a:buClr>
              <a:buSzPct val="100000"/>
              <a:buNone/>
            </a:pPr>
            <a:r>
              <a:rPr lang="en-US" sz="3300">
                <a:latin typeface="Arial"/>
                <a:ea typeface="Arial"/>
                <a:cs typeface="Arial"/>
                <a:sym typeface="Arial"/>
              </a:rPr>
              <a:t> 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rtl="0" algn="l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Clr>
                <a:schemeClr val="accent3"/>
              </a:buClr>
              <a:buSzPct val="100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NRSA STIPEND LEVELS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54" name="Google Shape;54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June 2022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Matt Gardner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Post Award Fiscal Compliance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Encode Sans"/>
                <a:ea typeface="Encode Sans"/>
                <a:cs typeface="Encode Sans"/>
                <a:sym typeface="Encode Sans"/>
              </a:rPr>
              <a:t>NSF Updates – PAPPG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109" name="Google Shape;109;p20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/>
              <a:t>Published notice in April for comment on the draft Proposal &amp; Award Policies &amp; Procedures Guide (PAPPG)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NSF is accepting comments until June 13, 2022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Reference: </a:t>
            </a:r>
            <a:br>
              <a:rPr lang="en-US"/>
            </a:br>
            <a:r>
              <a:rPr lang="en-US" u="sng">
                <a:solidFill>
                  <a:schemeClr val="hlink"/>
                </a:solidFill>
                <a:hlinkClick r:id="rId3"/>
              </a:rPr>
              <a:t>https://www.nsf.gov/bfa/dias/policy/papp/pappg23_1/FedReg/dreftpappg_april2022.pdf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Encode Sans"/>
                <a:ea typeface="Encode Sans"/>
                <a:cs typeface="Encode Sans"/>
                <a:sym typeface="Encode Sans"/>
              </a:rPr>
              <a:t>Draft PAPPG – Proposed Changes to Note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115" name="Google Shape;115;p21"/>
          <p:cNvSpPr txBox="1"/>
          <p:nvPr>
            <p:ph idx="2" type="body"/>
          </p:nvPr>
        </p:nvSpPr>
        <p:spPr>
          <a:xfrm>
            <a:off x="659305" y="1736725"/>
            <a:ext cx="8196210" cy="42460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rPr lang="en-US"/>
              <a:t>Proposed language with regards to submission of reports (annual and final project reports)</a:t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rPr lang="en-US"/>
              <a:t>Examples:</a:t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/>
              <a:t>Annual Project Reports are considered overdue if not submitted within </a:t>
            </a:r>
            <a:r>
              <a:rPr lang="en-US" u="sng"/>
              <a:t>30 days</a:t>
            </a:r>
            <a:r>
              <a:rPr lang="en-US"/>
              <a:t> of the end of the current budget period</a:t>
            </a:r>
            <a:endParaRPr/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/>
              <a:t>Final Annual report is considered overdue if not submitted by PI and </a:t>
            </a:r>
            <a:r>
              <a:rPr lang="en-US" u="sng"/>
              <a:t>approved</a:t>
            </a:r>
            <a:r>
              <a:rPr lang="en-US"/>
              <a:t> by NSF Program Officer within </a:t>
            </a:r>
            <a:r>
              <a:rPr lang="en-US" u="sng"/>
              <a:t>120 days of the award end date</a:t>
            </a:r>
            <a:endParaRPr/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/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/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4000"/>
              <a:buNone/>
            </a:pPr>
            <a:r>
              <a:rPr lang="en-US" sz="4000">
                <a:latin typeface="Arial"/>
                <a:ea typeface="Arial"/>
                <a:cs typeface="Arial"/>
                <a:sym typeface="Arial"/>
              </a:rPr>
              <a:t>Questions</a:t>
            </a:r>
            <a:endParaRPr/>
          </a:p>
        </p:txBody>
      </p:sp>
      <p:sp>
        <p:nvSpPr>
          <p:cNvPr id="121" name="Google Shape;121;p22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Post Award Fiscal Compliance (PAFC)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gcafco@uw.edu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https://finance.uw.edu/pafc/</a:t>
            </a:r>
            <a:br>
              <a:rPr lang="en-US">
                <a:latin typeface="Arial"/>
                <a:ea typeface="Arial"/>
                <a:cs typeface="Arial"/>
                <a:sym typeface="Arial"/>
              </a:rPr>
            </a:br>
            <a:endParaRPr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Matt Gardner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mgard4@uw.edu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206-543-2610</a:t>
            </a:r>
            <a:endParaRPr/>
          </a:p>
          <a:p>
            <a:pPr indent="-209550" lvl="1" marL="742950" rtl="0" algn="l">
              <a:spcBef>
                <a:spcPts val="240"/>
              </a:spcBef>
              <a:spcAft>
                <a:spcPts val="0"/>
              </a:spcAft>
              <a:buClr>
                <a:srgbClr val="4B2E83"/>
              </a:buClr>
              <a:buSzPts val="1200"/>
              <a:buNone/>
            </a:pPr>
            <a:r>
              <a:t/>
            </a:r>
            <a:endParaRPr sz="1200">
              <a:latin typeface="Arial"/>
              <a:ea typeface="Arial"/>
              <a:cs typeface="Arial"/>
              <a:sym typeface="Arial"/>
            </a:endParaRPr>
          </a:p>
          <a:p>
            <a:pPr indent="-158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22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Matt Gardner – PAFC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Encode Sans"/>
                <a:ea typeface="Encode Sans"/>
                <a:cs typeface="Encode Sans"/>
                <a:sym typeface="Encode Sans"/>
              </a:rPr>
              <a:t>NRSA Stipend Levels for Federal FY 2022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60" name="Google Shape;60;p12"/>
          <p:cNvSpPr txBox="1"/>
          <p:nvPr>
            <p:ph idx="2" type="body"/>
          </p:nvPr>
        </p:nvSpPr>
        <p:spPr>
          <a:xfrm>
            <a:off x="659305" y="1736725"/>
            <a:ext cx="8196210" cy="41763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/>
              <a:t>NIH issued NOT-OD-22-132 on May 13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New stipends levels for fellows, predocs, and postdocs on NRSA Fellowships and Training Grants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Effective for all NRSA awards made </a:t>
            </a:r>
            <a:r>
              <a:rPr lang="en-US" u="sng"/>
              <a:t>on or after October 1, 2021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Retroactive adjustments or supplementation of stipends for an award made </a:t>
            </a:r>
            <a:r>
              <a:rPr lang="en-US" u="sng"/>
              <a:t>prior to October 1, 2021</a:t>
            </a:r>
            <a:r>
              <a:rPr lang="en-US"/>
              <a:t>, are not permitted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800"/>
              <a:buNone/>
            </a:pPr>
            <a:r>
              <a:rPr lang="en-US" sz="2800">
                <a:latin typeface="Encode Sans"/>
                <a:ea typeface="Encode Sans"/>
                <a:cs typeface="Encode Sans"/>
                <a:sym typeface="Encode Sans"/>
              </a:rPr>
              <a:t>NRSA Stipend Levels for FY 2022 – New Levels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66" name="Google Shape;66;p13"/>
          <p:cNvSpPr txBox="1"/>
          <p:nvPr>
            <p:ph idx="2" type="body"/>
          </p:nvPr>
        </p:nvSpPr>
        <p:spPr>
          <a:xfrm>
            <a:off x="659305" y="1736725"/>
            <a:ext cx="4165244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Stipends increased for all career levels for federal FY 2022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Institutional Allowance and Training Related Expenses levels increased slightly </a:t>
            </a:r>
            <a:endParaRPr/>
          </a:p>
        </p:txBody>
      </p:sp>
      <p:graphicFrame>
        <p:nvGraphicFramePr>
          <p:cNvPr id="67" name="Google Shape;67;p13"/>
          <p:cNvGraphicFramePr/>
          <p:nvPr/>
        </p:nvGraphicFramePr>
        <p:xfrm>
          <a:off x="5068389" y="1736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{E6D19FB7-A3FE-4B70-978C-69B41496A68C}</a:tableStyleId>
              </a:tblPr>
              <a:tblGrid>
                <a:gridCol w="955625"/>
                <a:gridCol w="877300"/>
                <a:gridCol w="877300"/>
                <a:gridCol w="787200"/>
              </a:tblGrid>
              <a:tr h="245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Level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FY2022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FY2021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Increase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5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Predoc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26,352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25,836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   516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5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Postdoc 0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54,840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53,760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1,080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5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Postdoc 1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55,224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54,144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1,080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5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Postdoc 2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55,632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54,540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1,092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5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Postdoc 3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57,852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56,712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1,140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5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Postdoc 4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59,784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58,608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1,176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5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Postdoc 5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61,992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60,780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1,212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5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Postdoc 6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64,296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63,036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1,260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5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Postdoc 7+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66,600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65,292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1,308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8" name="Google Shape;68;p13"/>
          <p:cNvGraphicFramePr/>
          <p:nvPr/>
        </p:nvGraphicFramePr>
        <p:xfrm>
          <a:off x="5068388" y="441331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{E6D19FB7-A3FE-4B70-978C-69B41496A68C}</a:tableStyleId>
              </a:tblPr>
              <a:tblGrid>
                <a:gridCol w="957050"/>
                <a:gridCol w="874350"/>
                <a:gridCol w="874350"/>
                <a:gridCol w="791650"/>
              </a:tblGrid>
              <a:tr h="272400">
                <a:tc gridSpan="4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1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Inst. Allowance/Training Related Expenses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2328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1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28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FY2022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FY2021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Increase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28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Predoc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  4,400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  4,200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   200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328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Postdoc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11,950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11,850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n-US" sz="1400" u="none" cap="none" strike="noStrike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   100 </a:t>
                      </a:r>
                      <a:endParaRPr/>
                    </a:p>
                  </a:txBody>
                  <a:tcPr marT="9525" marB="0" marR="9525" marL="9525" anchor="b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Encode Sans"/>
                <a:ea typeface="Encode Sans"/>
                <a:cs typeface="Encode Sans"/>
                <a:sym typeface="Encode Sans"/>
              </a:rPr>
              <a:t>NRSA Stipend Level Notices	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74" name="Google Shape;74;p14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rPr lang="en-US" sz="2800"/>
              <a:t>FY 2021: NOT-OD-21-049</a:t>
            </a:r>
            <a:endParaRPr/>
          </a:p>
          <a:p>
            <a:pPr indent="-342900" lvl="0" marL="342900" rtl="0" algn="l">
              <a:spcBef>
                <a:spcPts val="481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 sz="2600"/>
              <a:t>Effective for awards made on or after Oct. 1, 2020</a:t>
            </a:r>
            <a:endParaRPr/>
          </a:p>
          <a:p>
            <a:pPr indent="-342900" lvl="0" marL="342900" rtl="0" algn="l">
              <a:spcBef>
                <a:spcPts val="333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 sz="1800" u="sng">
                <a:solidFill>
                  <a:schemeClr val="hlink"/>
                </a:solidFill>
                <a:hlinkClick r:id="rId3"/>
              </a:rPr>
              <a:t>https://grants.nih.gov/grants/guide/notice-files/NOT-OD-21-049.html</a:t>
            </a:r>
            <a:endParaRPr sz="1800"/>
          </a:p>
          <a:p>
            <a:pPr indent="-237172" lvl="0" marL="342900" rtl="0" algn="l">
              <a:spcBef>
                <a:spcPts val="333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 sz="1800"/>
          </a:p>
          <a:p>
            <a:pPr indent="-178435" lvl="0" marL="342900" rtl="0" algn="l">
              <a:spcBef>
                <a:spcPts val="518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 sz="2800"/>
          </a:p>
          <a:p>
            <a:pPr indent="0" lvl="0" marL="0" rtl="0" algn="l">
              <a:spcBef>
                <a:spcPts val="518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rPr lang="en-US" sz="2800"/>
              <a:t>FY 2022: NOT-OD-22-132</a:t>
            </a:r>
            <a:endParaRPr/>
          </a:p>
          <a:p>
            <a:pPr indent="-342900" lvl="0" marL="342900" rtl="0" algn="l">
              <a:spcBef>
                <a:spcPts val="481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 sz="2600"/>
              <a:t>Effective for awards made on or after Oct. 1, 2021</a:t>
            </a:r>
            <a:endParaRPr/>
          </a:p>
          <a:p>
            <a:pPr indent="-342900" lvl="0" marL="342900" rtl="0" algn="l">
              <a:spcBef>
                <a:spcPts val="333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 sz="1800" u="sng">
                <a:solidFill>
                  <a:schemeClr val="hlink"/>
                </a:solidFill>
                <a:hlinkClick r:id="rId4"/>
              </a:rPr>
              <a:t>https://grants.nih.gov/grants/guide/notice-files/NOT-OD-22-132.html</a:t>
            </a:r>
            <a:endParaRPr sz="1800"/>
          </a:p>
          <a:p>
            <a:pPr indent="-248920" lvl="0" marL="342900" rtl="0" algn="l">
              <a:spcBef>
                <a:spcPts val="296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Encode Sans"/>
                <a:ea typeface="Encode Sans"/>
                <a:cs typeface="Encode Sans"/>
                <a:sym typeface="Encode Sans"/>
              </a:rPr>
              <a:t>NRSA Stipend Levels – Scenario A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80" name="Google Shape;80;p15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/>
              <a:t>Training Grant award dates: 7/1/2021 – 6/30/2022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Award was issued during federal FY 2021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Stipend levels determined by NOT-OD-21-049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/>
              <a:t>The most recently issued stipend levels do not apply to trainees appointed to this budget period as the award was issued </a:t>
            </a:r>
            <a:r>
              <a:rPr lang="en-US" u="sng"/>
              <a:t>prior</a:t>
            </a:r>
            <a:r>
              <a:rPr lang="en-US"/>
              <a:t> to Oct. 1, 2021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Encode Sans"/>
                <a:ea typeface="Encode Sans"/>
                <a:cs typeface="Encode Sans"/>
                <a:sym typeface="Encode Sans"/>
              </a:rPr>
              <a:t>NRSA Stipend Levels – Scenario B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86" name="Google Shape;86;p16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/>
              <a:t>Training Grant award dates: 10/1/2021 – 9/30/2022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Award was issued during federal FY 2022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Stipend levels determined by NOT-OD-22-132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/>
              <a:t>The recently issued stipend levels </a:t>
            </a:r>
            <a:r>
              <a:rPr lang="en-US" u="sng"/>
              <a:t>will</a:t>
            </a:r>
            <a:r>
              <a:rPr lang="en-US"/>
              <a:t> apply to trainees appointed to this budget period as the award was issued on or after Oct. 1, 2021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Encode Sans"/>
                <a:ea typeface="Encode Sans"/>
                <a:cs typeface="Encode Sans"/>
                <a:sym typeface="Encode Sans"/>
              </a:rPr>
              <a:t>Awards issued on or after October 1, 2021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92" name="Google Shape;92;p1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None/>
            </a:pPr>
            <a:r>
              <a:rPr lang="en-US"/>
              <a:t>If an award was issued on or after October 1, 2021 (FY2022) but </a:t>
            </a:r>
            <a:r>
              <a:rPr i="1" lang="en-US"/>
              <a:t>before</a:t>
            </a:r>
            <a:r>
              <a:rPr lang="en-US"/>
              <a:t> the new stipend levels were released…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NIH will revise the award to adjust the funding to the new levels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Appointments to institutional training grants must be amended to reflect the FY 2022 levels </a:t>
            </a:r>
            <a:r>
              <a:rPr i="1" lang="en-US"/>
              <a:t>after</a:t>
            </a:r>
            <a:r>
              <a:rPr lang="en-US"/>
              <a:t> the award is adjusted by NIH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000"/>
              <a:buNone/>
            </a:pPr>
            <a:r>
              <a:rPr lang="en-US">
                <a:latin typeface="Encode Sans"/>
                <a:ea typeface="Encode Sans"/>
                <a:cs typeface="Encode Sans"/>
                <a:sym typeface="Encode Sans"/>
              </a:rPr>
              <a:t>NATIONAL SCIENCE FOUNDATION UPDATES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800"/>
              <a:buNone/>
            </a:pPr>
            <a:r>
              <a:rPr lang="en-US" sz="2800">
                <a:latin typeface="Encode Sans"/>
                <a:ea typeface="Encode Sans"/>
                <a:cs typeface="Encode Sans"/>
                <a:sym typeface="Encode Sans"/>
              </a:rPr>
              <a:t>NSF Updates	- Terms &amp; Conditions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103" name="Google Shape;103;p19"/>
          <p:cNvSpPr txBox="1"/>
          <p:nvPr>
            <p:ph idx="2" type="body"/>
          </p:nvPr>
        </p:nvSpPr>
        <p:spPr>
          <a:xfrm>
            <a:off x="659305" y="1736725"/>
            <a:ext cx="8196210" cy="42373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rPr lang="en-US"/>
              <a:t>NSF updated the Research, Grant General, Cooperative Agreement, SBIR/STTR, and Special Terms and Conditions.</a:t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rPr lang="en-US"/>
              <a:t> </a:t>
            </a:r>
            <a:endParaRPr/>
          </a:p>
          <a:p>
            <a:pPr indent="-34290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/>
              <a:t>Implemented the </a:t>
            </a:r>
            <a:r>
              <a:rPr i="1" lang="en-US"/>
              <a:t>Build America, Buy America</a:t>
            </a:r>
            <a:r>
              <a:rPr lang="en-US"/>
              <a:t> provisions of the </a:t>
            </a:r>
            <a:r>
              <a:rPr i="1" lang="en-US"/>
              <a:t>Infrastructure Investment and Jobs Act</a:t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None/>
            </a:pPr>
            <a:r>
              <a:rPr lang="en-US"/>
              <a:t> </a:t>
            </a:r>
            <a:endParaRPr/>
          </a:p>
          <a:p>
            <a:pPr indent="-34290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/>
              <a:t>Grantees are subject to the Act which requires “</a:t>
            </a:r>
            <a:r>
              <a:rPr i="1" lang="en-US"/>
              <a:t>all iron, steel, manufactured products, and construction materials used in Federally funded infrastructure projects must be produced in the United States</a:t>
            </a:r>
            <a:r>
              <a:rPr lang="en-US"/>
              <a:t>.”</a:t>
            </a:r>
            <a:endParaRPr/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/>
          </a:p>
          <a:p>
            <a:pPr indent="-342931" lvl="0" marL="342900" rtl="0" algn="l">
              <a:spcBef>
                <a:spcPts val="351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 sz="1900" u="sng">
                <a:solidFill>
                  <a:schemeClr val="hlink"/>
                </a:solidFill>
                <a:hlinkClick r:id="rId3"/>
              </a:rPr>
              <a:t>https://www.nsf.gov/awards/managing/award_conditions.jsp?org=NSF</a:t>
            </a:r>
            <a:endParaRPr sz="1900"/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/>
          </a:p>
          <a:p>
            <a:pPr indent="-201930" lvl="0" marL="342900" rtl="0" algn="l">
              <a:spcBef>
                <a:spcPts val="444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