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Encode Sans"/>
      <p:regular r:id="rId22"/>
      <p:bold r:id="rId23"/>
    </p:embeddedFont>
    <p:embeddedFont>
      <p:font typeface="Encode Sans Black"/>
      <p:bold r:id="rId24"/>
    </p:embeddedFont>
    <p:embeddedFont>
      <p:font typeface="Open Sans Ligh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EncodeSans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EncodeSansBlack-bold.fntdata"/><Relationship Id="rId23" Type="http://schemas.openxmlformats.org/officeDocument/2006/relationships/font" Target="fonts/Encode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Light-bold.fntdata"/><Relationship Id="rId25" Type="http://schemas.openxmlformats.org/officeDocument/2006/relationships/font" Target="fonts/OpenSansLight-regular.fntdata"/><Relationship Id="rId28" Type="http://schemas.openxmlformats.org/officeDocument/2006/relationships/font" Target="fonts/OpenSansLight-boldItalic.fntdata"/><Relationship Id="rId27" Type="http://schemas.openxmlformats.org/officeDocument/2006/relationships/font" Target="fonts/OpenSansLigh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14bc594f6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174" name="Google Shape;174;g1314bc594f6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056ba9582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Amanda - One thing we know has been of great interest to you is the use of SAGE Budget when Workday goes live.</a:t>
            </a:r>
            <a:endParaRPr/>
          </a:p>
        </p:txBody>
      </p:sp>
      <p:sp>
        <p:nvSpPr>
          <p:cNvPr id="92" name="Google Shape;92;g13056ba9582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056ba9582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Amanda </a:t>
            </a:r>
            <a:endParaRPr/>
          </a:p>
        </p:txBody>
      </p:sp>
      <p:sp>
        <p:nvSpPr>
          <p:cNvPr id="98" name="Google Shape;98;g13056ba9582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1ba32a2a1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slide highlights all the different ways that we can receive a budget in current state. Quick call of each one. </a:t>
            </a:r>
            <a:endParaRPr/>
          </a:p>
        </p:txBody>
      </p:sp>
      <p:sp>
        <p:nvSpPr>
          <p:cNvPr id="104" name="Google Shape;104;g131ba32a2a1_2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0561a515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Juan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Having so many different ways we can receive a budget comes with pain points that we’ve had to live with in current state. For Reviewers: Do award totals match the budget? Is F&amp;A calculated </a:t>
            </a:r>
            <a:r>
              <a:rPr lang="en-US"/>
              <a:t>correctly</a:t>
            </a:r>
            <a:r>
              <a:rPr lang="en-US"/>
              <a:t>? Many times we can’t even tell because the budget doesn’t go into enough detail for us to duplicate calculation.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Campus entry - OSP entry into comments - GCA verification of comments and then entry into Financial system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Post award setup - Even more ways that we currently make updates to budgets. </a:t>
            </a:r>
            <a:endParaRPr/>
          </a:p>
        </p:txBody>
      </p:sp>
      <p:sp>
        <p:nvSpPr>
          <p:cNvPr id="128" name="Google Shape;128;g130561a515e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1ba32a2a1_3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Focus on the mechanics of how it will flow and how this is streamlining the work. </a:t>
            </a:r>
            <a:endParaRPr/>
          </a:p>
        </p:txBody>
      </p:sp>
      <p:sp>
        <p:nvSpPr>
          <p:cNvPr id="134" name="Google Shape;134;g131ba32a2a1_3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056ba95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Fewer variables in how campus is communicating with OSP and GCA. When central offices have clarity around a process, it should make the review and processing of the award.</a:t>
            </a:r>
            <a:endParaRPr/>
          </a:p>
        </p:txBody>
      </p:sp>
      <p:sp>
        <p:nvSpPr>
          <p:cNvPr id="153" name="Google Shape;153;g13056ba9582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d1aef8ea6_2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d1aef8ea6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Amanda - Although it won’t be required, there are benefits to using SAGE Budget at the time of proposal and you can start doing so right now.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1d1aef8ea6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0561a515e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Amanda</a:t>
            </a:r>
            <a:endParaRPr/>
          </a:p>
        </p:txBody>
      </p:sp>
      <p:sp>
        <p:nvSpPr>
          <p:cNvPr id="167" name="Google Shape;167;g130561a515e_0_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" name="Google Shape;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2">
  <p:cSld name="Header + Content_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3">
  <p:cSld name="Header + Content_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4">
  <p:cSld name="Header + Content_4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5">
  <p:cSld name="Header + Content_5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6">
  <p:cSld name="Header + Content_6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4" name="Google Shape;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5" name="Google Shape;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38" name="Google Shape;3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9" name="Google Shape;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0" name="Google Shape;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5" name="Google Shape;4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6" name="Google Shape;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50" name="Google Shape;5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1" name="Google Shape;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1">
  <p:cSld name="Header + Content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" name="Google Shape;5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washington.edu/research/uwft-for-the-research-community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washington.edu/research/tools/sage/guide/sage-budget/" TargetMode="External"/><Relationship Id="rId4" Type="http://schemas.openxmlformats.org/officeDocument/2006/relationships/hyperlink" Target="http://www.washington.edu/research/learning/online/wp-content/uploads/2022/01/SAGE-Budget-Job-Aid.pdf" TargetMode="External"/><Relationship Id="rId5" Type="http://schemas.openxmlformats.org/officeDocument/2006/relationships/hyperlink" Target="https://uwresearch.gosignmeup.com/public/course/browse?viewstate=eyJWaWV3TGlzdFR5cGUiOiJHcmlkIiwiUGFnZSI6MSwiUGFnZVNpemUiOjIwLCJPcmRlckJ5RmllbGQiOiJTeXN0ZW1EZWZhdWx0IiwiT3JkZXJCeURpcmVjdGlvbiI6IkFzY2VuZGluZyIsIkNvdXJzZUFjdGl2ZVN0YXRlIjoiQ3VycmVudCIsIk1haW5DYXRlZ29yeSI6IiIsIlN1YkNhdGVnb3J5IjoiIiwic3Vic3ViY2F0dGV4dCI6IiIsIlN1YkNhdGVnb3J5SXNTdWJTdWIiOmZhbHNlLCJUZXh0IjoiMTAxNCIsIkRhdGVGcm9tIjpudWxsLCJEYXRlVW50aWwiOm51bGwsIkNhbmNlbFN0YXRlIjoiTm90Q2FuY2VsbGVkIiwiQ291cnNlUG9wb3V0IjowfQ%3D%3D&amp;AllowDirectLoad=1" TargetMode="External"/><Relationship Id="rId6" Type="http://schemas.openxmlformats.org/officeDocument/2006/relationships/hyperlink" Target="mailto:sagehelp@uw.edu" TargetMode="External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705150" y="2213475"/>
            <a:ext cx="84390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6000"/>
              <a:buFont typeface="Encode Sans Black"/>
              <a:buNone/>
            </a:pPr>
            <a:r>
              <a:rPr lang="en-US" sz="5300">
                <a:solidFill>
                  <a:srgbClr val="E8D3A2"/>
                </a:solidFill>
              </a:rPr>
              <a:t>SAGE AWARD BUDGET</a:t>
            </a:r>
            <a:endParaRPr sz="2400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714025" y="4413926"/>
            <a:ext cx="6965100" cy="22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Amanda Snyder, 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(OSP)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Juan Lepez, 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Grant and Contract Accounting (GCA)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Judy Chung, </a:t>
            </a:r>
            <a:r>
              <a:rPr lang="en-US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 (ORIS)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747701" y="3155250"/>
            <a:ext cx="75618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UWFT for the Research Community</a:t>
            </a:r>
            <a:endParaRPr i="0" sz="3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773750" y="1663050"/>
            <a:ext cx="7979700" cy="3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SAGE Award Budget: </a:t>
            </a:r>
            <a:r>
              <a:rPr b="0" lang="en-US">
                <a:solidFill>
                  <a:schemeClr val="dk1"/>
                </a:solidFill>
              </a:rPr>
              <a:t>Focus for today, in preparation for SAGE Award setup. </a:t>
            </a:r>
            <a:endParaRPr b="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UWFT Overview &amp; </a:t>
            </a:r>
            <a:r>
              <a:rPr lang="en-US">
                <a:solidFill>
                  <a:schemeClr val="dk1"/>
                </a:solidFill>
              </a:rPr>
              <a:t>SAGE Award Setup: </a:t>
            </a:r>
            <a:r>
              <a:rPr b="0" lang="en-US">
                <a:solidFill>
                  <a:schemeClr val="dk1"/>
                </a:solidFill>
              </a:rPr>
              <a:t>Deeper dive with MRAM </a:t>
            </a:r>
            <a:r>
              <a:rPr b="0" lang="en-US">
                <a:solidFill>
                  <a:schemeClr val="dk1"/>
                </a:solidFill>
              </a:rPr>
              <a:t>anticipated</a:t>
            </a:r>
            <a:r>
              <a:rPr b="0" lang="en-US">
                <a:solidFill>
                  <a:schemeClr val="dk1"/>
                </a:solidFill>
              </a:rPr>
              <a:t> this fall.</a:t>
            </a:r>
            <a:endParaRPr b="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Additional </a:t>
            </a:r>
            <a:r>
              <a:rPr lang="en-US">
                <a:solidFill>
                  <a:schemeClr val="dk1"/>
                </a:solidFill>
              </a:rPr>
              <a:t>Training, Information, &amp; Guidance: </a:t>
            </a:r>
            <a:r>
              <a:rPr b="0" lang="en-US">
                <a:solidFill>
                  <a:schemeClr val="dk1"/>
                </a:solidFill>
              </a:rPr>
              <a:t>Over the next several months, </a:t>
            </a:r>
            <a:r>
              <a:rPr b="0" lang="en-US">
                <a:solidFill>
                  <a:schemeClr val="dk1"/>
                </a:solidFill>
              </a:rPr>
              <a:t>around UWFT and any impacts to the Research community. </a:t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177" name="Google Shape;177;p26"/>
          <p:cNvSpPr txBox="1"/>
          <p:nvPr>
            <p:ph type="title"/>
          </p:nvPr>
        </p:nvSpPr>
        <p:spPr>
          <a:xfrm>
            <a:off x="671749" y="371500"/>
            <a:ext cx="90081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3800"/>
              <a:t>MORE INFORMATION</a:t>
            </a:r>
            <a:r>
              <a:rPr lang="en-US" sz="3800"/>
              <a:t> COMING…</a:t>
            </a:r>
            <a:endParaRPr sz="3800"/>
          </a:p>
        </p:txBody>
      </p:sp>
      <p:sp>
        <p:nvSpPr>
          <p:cNvPr id="178" name="Google Shape;178;p26"/>
          <p:cNvSpPr txBox="1"/>
          <p:nvPr/>
        </p:nvSpPr>
        <p:spPr>
          <a:xfrm>
            <a:off x="371725" y="5373150"/>
            <a:ext cx="750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Reminder!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UWFT for the Research Community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webpage. A</a:t>
            </a: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one-stop-shop for the latest UWFT resources and training.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683892" y="1523752"/>
            <a:ext cx="8195734" cy="2551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6000"/>
              <a:buFont typeface="Encode Sans Black"/>
              <a:buNone/>
            </a:pPr>
            <a:r>
              <a:rPr lang="en-US" sz="6000">
                <a:solidFill>
                  <a:srgbClr val="E8D3A2"/>
                </a:solidFill>
              </a:rPr>
              <a:t>QUESTIONS? FEEDBACK?</a:t>
            </a:r>
            <a:br>
              <a:rPr lang="en-US">
                <a:solidFill>
                  <a:srgbClr val="E8D3A2"/>
                </a:solidFill>
              </a:rPr>
            </a:br>
            <a:endParaRPr sz="2400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s" id="184" name="Google Shape;18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109" y="1877163"/>
            <a:ext cx="2863517" cy="286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745950" y="4380150"/>
            <a:ext cx="61890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18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773750" y="1338625"/>
            <a:ext cx="7979700" cy="4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0" lang="en-US"/>
              <a:t>With the Workday implementation (UWFT) in July 2023</a:t>
            </a:r>
            <a:r>
              <a:rPr b="0" lang="en-US"/>
              <a:t>, SAGE Budget </a:t>
            </a:r>
            <a:r>
              <a:rPr lang="en-US"/>
              <a:t>will be required </a:t>
            </a:r>
            <a:r>
              <a:rPr b="0" lang="en-US"/>
              <a:t>at the </a:t>
            </a:r>
            <a:r>
              <a:rPr lang="en-US"/>
              <a:t>time of award setup 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0" lang="en-US">
                <a:solidFill>
                  <a:schemeClr val="dk1"/>
                </a:solidFill>
              </a:rPr>
              <a:t>SAGE Budget </a:t>
            </a:r>
            <a:r>
              <a:rPr lang="en-US">
                <a:solidFill>
                  <a:schemeClr val="dk1"/>
                </a:solidFill>
              </a:rPr>
              <a:t>will not </a:t>
            </a:r>
            <a:r>
              <a:rPr b="0" lang="en-US">
                <a:solidFill>
                  <a:schemeClr val="dk1"/>
                </a:solidFill>
              </a:rPr>
              <a:t>be required for </a:t>
            </a:r>
            <a:r>
              <a:rPr lang="en-US">
                <a:solidFill>
                  <a:schemeClr val="dk1"/>
                </a:solidFill>
              </a:rPr>
              <a:t>proposal budgeting </a:t>
            </a:r>
            <a:endParaRPr b="0"/>
          </a:p>
          <a:p>
            <a:pPr indent="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trike="sng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0"/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3600"/>
              <a:t>SAGE BUDGET REQUIREMENT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b="0" lang="en-US" sz="3300">
                <a:latin typeface="Encode Sans"/>
                <a:ea typeface="Encode Sans"/>
                <a:cs typeface="Encode Sans"/>
                <a:sym typeface="Encode Sans"/>
              </a:rPr>
              <a:t>Workday Implementation</a:t>
            </a:r>
            <a:r>
              <a:rPr b="0" lang="en-US" sz="3300">
                <a:latin typeface="Encode Sans"/>
                <a:ea typeface="Encode Sans"/>
                <a:cs typeface="Encode Sans"/>
                <a:sym typeface="Encode Sans"/>
              </a:rPr>
              <a:t> (UWFT)</a:t>
            </a:r>
            <a:endParaRPr b="0" sz="330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WHY THE CHANGE?</a:t>
            </a:r>
            <a:endParaRPr sz="4000"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773750" y="1760575"/>
            <a:ext cx="79797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Char char="&gt;"/>
            </a:pPr>
            <a:r>
              <a:rPr b="0" lang="en-US">
                <a:solidFill>
                  <a:schemeClr val="dk2"/>
                </a:solidFill>
              </a:rPr>
              <a:t>Centralize award setup in SAGE and out of email </a:t>
            </a:r>
            <a:endParaRPr b="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400"/>
              <a:buChar char="&gt;"/>
            </a:pPr>
            <a:r>
              <a:rPr b="0" lang="en-US">
                <a:solidFill>
                  <a:schemeClr val="dk2"/>
                </a:solidFill>
              </a:rPr>
              <a:t>Improve data quality of budgets &amp; ease reviews</a:t>
            </a:r>
            <a:endParaRPr b="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400"/>
              <a:buChar char="&gt;"/>
            </a:pPr>
            <a:r>
              <a:rPr b="0" lang="en-US">
                <a:solidFill>
                  <a:schemeClr val="dk2"/>
                </a:solidFill>
              </a:rPr>
              <a:t>Reduce back and forth and turn-around time</a:t>
            </a:r>
            <a:endParaRPr b="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2400"/>
              <a:buChar char="&gt;"/>
            </a:pPr>
            <a:r>
              <a:rPr b="0" lang="en-US">
                <a:solidFill>
                  <a:schemeClr val="dk2"/>
                </a:solidFill>
              </a:rPr>
              <a:t>Avoid duplicate entry of data through SAGE to Workday integrations</a:t>
            </a:r>
            <a:endParaRPr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3600"/>
              <a:t>BUDGET </a:t>
            </a:r>
            <a:r>
              <a:rPr lang="en-US" sz="3600"/>
              <a:t>SETUP</a:t>
            </a:r>
            <a:r>
              <a:rPr lang="en-US" sz="3600"/>
              <a:t>: </a:t>
            </a:r>
            <a:r>
              <a:rPr b="0" lang="en-US" sz="3600">
                <a:latin typeface="Encode Sans"/>
                <a:ea typeface="Encode Sans"/>
                <a:cs typeface="Encode Sans"/>
                <a:sym typeface="Encode Sans"/>
              </a:rPr>
              <a:t>CURRENT STATE</a:t>
            </a:r>
            <a:endParaRPr b="0" sz="36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3723937" y="48569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Budget from eGC1 (Budget Page)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1965162" y="48569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Budget from SAGE Budget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206387" y="48569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Budget Emailed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5482724" y="48569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Budget in OSP Comments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633450" y="3438450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NOA Received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2811238" y="34384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OSP Creates FA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989038" y="34384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OSP Approves FA and Sends to GCA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7166838" y="34384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GCA Approves and Sets Up Budget in FIN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1801187" y="18014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Budget from NOA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3887912" y="18014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Budget from eGC1 (attachment)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117" name="Google Shape;117;p20"/>
          <p:cNvCxnSpPr>
            <a:stCxn id="111" idx="3"/>
            <a:endCxn id="112" idx="1"/>
          </p:cNvCxnSpPr>
          <p:nvPr/>
        </p:nvCxnSpPr>
        <p:spPr>
          <a:xfrm>
            <a:off x="2281950" y="38616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20"/>
          <p:cNvCxnSpPr/>
          <p:nvPr/>
        </p:nvCxnSpPr>
        <p:spPr>
          <a:xfrm>
            <a:off x="4447225" y="38616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20"/>
          <p:cNvCxnSpPr/>
          <p:nvPr/>
        </p:nvCxnSpPr>
        <p:spPr>
          <a:xfrm>
            <a:off x="6637550" y="38616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0"/>
          <p:cNvCxnSpPr/>
          <p:nvPr/>
        </p:nvCxnSpPr>
        <p:spPr>
          <a:xfrm>
            <a:off x="3218700" y="2724138"/>
            <a:ext cx="252600" cy="714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20"/>
          <p:cNvCxnSpPr/>
          <p:nvPr/>
        </p:nvCxnSpPr>
        <p:spPr>
          <a:xfrm flipH="1">
            <a:off x="3805275" y="2724150"/>
            <a:ext cx="248700" cy="714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20"/>
          <p:cNvCxnSpPr/>
          <p:nvPr/>
        </p:nvCxnSpPr>
        <p:spPr>
          <a:xfrm flipH="1" rot="10800000">
            <a:off x="1603125" y="4273875"/>
            <a:ext cx="1263900" cy="8352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20"/>
          <p:cNvCxnSpPr/>
          <p:nvPr/>
        </p:nvCxnSpPr>
        <p:spPr>
          <a:xfrm rot="10800000">
            <a:off x="4416575" y="4251825"/>
            <a:ext cx="1242000" cy="9012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20"/>
          <p:cNvCxnSpPr/>
          <p:nvPr/>
        </p:nvCxnSpPr>
        <p:spPr>
          <a:xfrm flipH="1" rot="10800000">
            <a:off x="2823075" y="4295900"/>
            <a:ext cx="417600" cy="648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20"/>
          <p:cNvCxnSpPr/>
          <p:nvPr/>
        </p:nvCxnSpPr>
        <p:spPr>
          <a:xfrm rot="10800000">
            <a:off x="4005275" y="4295850"/>
            <a:ext cx="510300" cy="714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773750" y="1510650"/>
            <a:ext cx="79797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Budgets are received in many different formats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>
                <a:solidFill>
                  <a:schemeClr val="dk1"/>
                </a:solidFill>
              </a:rPr>
              <a:t>Time consuming for reviewers</a:t>
            </a:r>
            <a:endParaRPr b="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>
                <a:solidFill>
                  <a:schemeClr val="dk1"/>
                </a:solidFill>
              </a:rPr>
              <a:t>Requires validation of formulas, calculations</a:t>
            </a:r>
            <a:endParaRPr b="0" sz="2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Requires manual re-entry of budget details into finance system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Budget changes come in through many different venues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>
                <a:solidFill>
                  <a:schemeClr val="dk1"/>
                </a:solidFill>
              </a:rPr>
              <a:t>Grant Tracker (Re-allocations &amp; transpasus)</a:t>
            </a:r>
            <a:endParaRPr b="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-US">
                <a:solidFill>
                  <a:schemeClr val="dk1"/>
                </a:solidFill>
              </a:rPr>
              <a:t>Post Award Changes in SPAERC</a:t>
            </a:r>
            <a:endParaRPr b="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–"/>
            </a:pPr>
            <a:r>
              <a:rPr b="0" lang="en-US">
                <a:solidFill>
                  <a:schemeClr val="dk1"/>
                </a:solidFill>
              </a:rPr>
              <a:t>Rebudgeting via supplements in SPAERC</a:t>
            </a:r>
            <a:endParaRPr b="0" i="1">
              <a:solidFill>
                <a:schemeClr val="dk1"/>
              </a:solidFill>
            </a:endParaRPr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3600"/>
              <a:t>BUDGET SETUP: </a:t>
            </a:r>
            <a:r>
              <a:rPr b="0" lang="en-US" sz="3600">
                <a:latin typeface="Encode Sans"/>
                <a:ea typeface="Encode Sans"/>
                <a:cs typeface="Encode Sans"/>
                <a:sym typeface="Encode Sans"/>
              </a:rPr>
              <a:t>CURRENT STATE PAIN POINTS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3600"/>
              <a:t>BUDGET SETUP: </a:t>
            </a:r>
            <a:r>
              <a:rPr b="0" lang="en-US" sz="3600">
                <a:latin typeface="Encode Sans"/>
                <a:ea typeface="Encode Sans"/>
                <a:cs typeface="Encode Sans"/>
                <a:sym typeface="Encode Sans"/>
              </a:rPr>
              <a:t>FUTURE STATE</a:t>
            </a:r>
            <a:endParaRPr b="0" sz="36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2692162" y="4758625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Industry CT Uses CTMS for Budgeting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481050" y="3514650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NOA Received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2658838" y="35146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Campus Award Setup Request in SAGE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4836638" y="35146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OSP Review, Approve, and Send to GCA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7014438" y="35146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GCA Review, Approves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2692162" y="1657775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SAGE Budget Connected to Request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143" name="Google Shape;143;p22"/>
          <p:cNvCxnSpPr>
            <a:stCxn id="138" idx="3"/>
            <a:endCxn id="139" idx="1"/>
          </p:cNvCxnSpPr>
          <p:nvPr/>
        </p:nvCxnSpPr>
        <p:spPr>
          <a:xfrm>
            <a:off x="2129550" y="39378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2"/>
          <p:cNvCxnSpPr/>
          <p:nvPr/>
        </p:nvCxnSpPr>
        <p:spPr>
          <a:xfrm>
            <a:off x="4294825" y="39378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2"/>
          <p:cNvCxnSpPr/>
          <p:nvPr/>
        </p:nvCxnSpPr>
        <p:spPr>
          <a:xfrm>
            <a:off x="6485150" y="39378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2"/>
          <p:cNvCxnSpPr>
            <a:endCxn id="139" idx="0"/>
          </p:cNvCxnSpPr>
          <p:nvPr/>
        </p:nvCxnSpPr>
        <p:spPr>
          <a:xfrm flipH="1">
            <a:off x="3483088" y="2866338"/>
            <a:ext cx="900" cy="648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2"/>
          <p:cNvSpPr/>
          <p:nvPr/>
        </p:nvSpPr>
        <p:spPr>
          <a:xfrm>
            <a:off x="7014438" y="4950763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Integration to Workday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48" name="Google Shape;148;p22"/>
          <p:cNvCxnSpPr>
            <a:stCxn id="137" idx="0"/>
            <a:endCxn id="147" idx="1"/>
          </p:cNvCxnSpPr>
          <p:nvPr/>
        </p:nvCxnSpPr>
        <p:spPr>
          <a:xfrm>
            <a:off x="4274062" y="5373925"/>
            <a:ext cx="2740500" cy="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2"/>
          <p:cNvCxnSpPr>
            <a:endCxn id="147" idx="0"/>
          </p:cNvCxnSpPr>
          <p:nvPr/>
        </p:nvCxnSpPr>
        <p:spPr>
          <a:xfrm>
            <a:off x="7838688" y="4360963"/>
            <a:ext cx="0" cy="589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2"/>
          <p:cNvSpPr txBox="1"/>
          <p:nvPr/>
        </p:nvSpPr>
        <p:spPr>
          <a:xfrm>
            <a:off x="385975" y="6239250"/>
            <a:ext cx="728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NOTE:</a:t>
            </a:r>
            <a:r>
              <a:rPr lang="en-US" sz="1200"/>
              <a:t> </a:t>
            </a:r>
            <a:r>
              <a:rPr lang="en-US" sz="1200"/>
              <a:t>Cost share budgets are entered directly into WorkDay by GCA, using addendum as the source. 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773750" y="1510650"/>
            <a:ext cx="7844700" cy="436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b="0" lang="en-US">
                <a:solidFill>
                  <a:srgbClr val="4B2E83"/>
                </a:solidFill>
              </a:rPr>
              <a:t>Campus will communicate </a:t>
            </a:r>
            <a:r>
              <a:rPr lang="en-US">
                <a:solidFill>
                  <a:srgbClr val="4B2E83"/>
                </a:solidFill>
              </a:rPr>
              <a:t>award setup</a:t>
            </a:r>
            <a:r>
              <a:rPr b="0" lang="en-US">
                <a:solidFill>
                  <a:srgbClr val="4B2E83"/>
                </a:solidFill>
              </a:rPr>
              <a:t> details </a:t>
            </a:r>
            <a:r>
              <a:rPr lang="en-US">
                <a:solidFill>
                  <a:srgbClr val="4B2E83"/>
                </a:solidFill>
              </a:rPr>
              <a:t>within SAGE</a:t>
            </a:r>
            <a:r>
              <a:rPr b="0" lang="en-US">
                <a:solidFill>
                  <a:srgbClr val="4B2E83"/>
                </a:solidFill>
              </a:rPr>
              <a:t>, instead of emails</a:t>
            </a:r>
            <a:endParaRPr b="0">
              <a:solidFill>
                <a:srgbClr val="4B2E83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/>
              <a:t>Connected </a:t>
            </a:r>
            <a:r>
              <a:rPr lang="en-US">
                <a:solidFill>
                  <a:srgbClr val="4B2E83"/>
                </a:solidFill>
              </a:rPr>
              <a:t>SAGE Budget </a:t>
            </a:r>
            <a:r>
              <a:rPr b="0" lang="en-US">
                <a:solidFill>
                  <a:srgbClr val="4B2E83"/>
                </a:solidFill>
              </a:rPr>
              <a:t>will</a:t>
            </a:r>
            <a:r>
              <a:rPr lang="en-US">
                <a:solidFill>
                  <a:srgbClr val="4B2E83"/>
                </a:solidFill>
              </a:rPr>
              <a:t> </a:t>
            </a:r>
            <a:r>
              <a:rPr b="0" lang="en-US">
                <a:solidFill>
                  <a:srgbClr val="4B2E83"/>
                </a:solidFill>
              </a:rPr>
              <a:t>provide </a:t>
            </a:r>
            <a:r>
              <a:rPr lang="en-US">
                <a:solidFill>
                  <a:srgbClr val="4B2E83"/>
                </a:solidFill>
              </a:rPr>
              <a:t>consistent formatting</a:t>
            </a:r>
            <a:r>
              <a:rPr b="0" lang="en-US">
                <a:solidFill>
                  <a:srgbClr val="4B2E83"/>
                </a:solidFill>
              </a:rPr>
              <a:t> of award budgets for easy review</a:t>
            </a:r>
            <a:endParaRPr b="0">
              <a:solidFill>
                <a:srgbClr val="4B2E83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b="0" lang="en-US">
                <a:solidFill>
                  <a:srgbClr val="4B2E83"/>
                </a:solidFill>
              </a:rPr>
              <a:t>SAGE Budget data </a:t>
            </a:r>
            <a:r>
              <a:rPr b="0" lang="en-US"/>
              <a:t>will be</a:t>
            </a:r>
            <a:r>
              <a:rPr b="0" lang="en-US">
                <a:solidFill>
                  <a:srgbClr val="4B2E83"/>
                </a:solidFill>
              </a:rPr>
              <a:t> </a:t>
            </a:r>
            <a:r>
              <a:rPr lang="en-US">
                <a:solidFill>
                  <a:srgbClr val="4B2E83"/>
                </a:solidFill>
              </a:rPr>
              <a:t>sent to Workday via </a:t>
            </a:r>
            <a:r>
              <a:rPr lang="en-US">
                <a:solidFill>
                  <a:srgbClr val="4B2E83"/>
                </a:solidFill>
              </a:rPr>
              <a:t>Integration</a:t>
            </a:r>
            <a:r>
              <a:rPr b="0" lang="en-US">
                <a:solidFill>
                  <a:srgbClr val="4B2E83"/>
                </a:solidFill>
              </a:rPr>
              <a:t>, to automate setup of:</a:t>
            </a:r>
            <a:endParaRPr b="0">
              <a:solidFill>
                <a:srgbClr val="4B2E83"/>
              </a:solidFill>
            </a:endParaRPr>
          </a:p>
          <a:p>
            <a:pPr indent="-355600" lvl="1" marL="914400" rtl="0" algn="l">
              <a:spcBef>
                <a:spcPts val="15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-US">
                <a:solidFill>
                  <a:srgbClr val="4B2E83"/>
                </a:solidFill>
              </a:rPr>
              <a:t>Award Periods</a:t>
            </a:r>
            <a:endParaRPr b="0">
              <a:solidFill>
                <a:srgbClr val="4B2E83"/>
              </a:solidFill>
            </a:endParaRPr>
          </a:p>
          <a:p>
            <a: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-US">
                <a:solidFill>
                  <a:srgbClr val="4B2E83"/>
                </a:solidFill>
              </a:rPr>
              <a:t>Award Lines (elimination of TPU)</a:t>
            </a:r>
            <a:endParaRPr b="0">
              <a:solidFill>
                <a:srgbClr val="4B2E83"/>
              </a:solidFill>
            </a:endParaRPr>
          </a:p>
          <a:p>
            <a: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-US">
                <a:solidFill>
                  <a:srgbClr val="4B2E83"/>
                </a:solidFill>
              </a:rPr>
              <a:t>Award Budget</a:t>
            </a:r>
            <a:endParaRPr b="0">
              <a:solidFill>
                <a:srgbClr val="4B2E83"/>
              </a:solidFill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671750" y="371500"/>
            <a:ext cx="9029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3300"/>
              <a:t>UWFT </a:t>
            </a:r>
            <a:r>
              <a:rPr lang="en-US" sz="3300"/>
              <a:t>PROCESS CHANGE HIGHLIGHTS</a:t>
            </a:r>
            <a:endParaRPr b="0" sz="330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171650" y="1572050"/>
            <a:ext cx="4172100" cy="442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-US" sz="1800">
                <a:solidFill>
                  <a:schemeClr val="dk1"/>
                </a:solidFill>
              </a:rPr>
              <a:t>It’s simple.</a:t>
            </a:r>
            <a:r>
              <a:rPr b="0" lang="en-US" sz="1800">
                <a:solidFill>
                  <a:schemeClr val="dk1"/>
                </a:solidFill>
              </a:rPr>
              <a:t> </a:t>
            </a:r>
            <a:r>
              <a:rPr b="0" lang="en-US" sz="1600">
                <a:solidFill>
                  <a:schemeClr val="dk1"/>
                </a:solidFill>
              </a:rPr>
              <a:t>Select a start date &amp; begin entering costs.</a:t>
            </a:r>
            <a:endParaRPr b="0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-US" sz="1800">
                <a:solidFill>
                  <a:schemeClr val="dk1"/>
                </a:solidFill>
              </a:rPr>
              <a:t>It’s accurate.</a:t>
            </a:r>
            <a:r>
              <a:rPr b="0" lang="en-US" sz="1600">
                <a:solidFill>
                  <a:schemeClr val="dk1"/>
                </a:solidFill>
              </a:rPr>
              <a:t> Auto-populates with real-time salary &amp; benefit info, calculates budget totals for each period, and identifies correct F&amp;A rate.</a:t>
            </a:r>
            <a:endParaRPr b="0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-US" sz="1800">
                <a:solidFill>
                  <a:schemeClr val="dk1"/>
                </a:solidFill>
              </a:rPr>
              <a:t>It’s efficient.</a:t>
            </a:r>
            <a:r>
              <a:rPr b="0" lang="en-US" sz="1800">
                <a:solidFill>
                  <a:schemeClr val="dk1"/>
                </a:solidFill>
              </a:rPr>
              <a:t> </a:t>
            </a:r>
            <a:r>
              <a:rPr b="0" lang="en-US" sz="1600">
                <a:solidFill>
                  <a:schemeClr val="dk1"/>
                </a:solidFill>
              </a:rPr>
              <a:t>Applies inflation rates for Salary, Tuition, and other line items across budget periods.</a:t>
            </a:r>
            <a:endParaRPr b="0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Char char="&gt;"/>
            </a:pPr>
            <a:r>
              <a:rPr lang="en-US" sz="1800">
                <a:solidFill>
                  <a:schemeClr val="dk1"/>
                </a:solidFill>
              </a:rPr>
              <a:t>It’s flexible.</a:t>
            </a:r>
            <a:r>
              <a:rPr lang="en-US" sz="1600">
                <a:solidFill>
                  <a:schemeClr val="dk1"/>
                </a:solidFill>
              </a:rPr>
              <a:t> </a:t>
            </a:r>
            <a:r>
              <a:rPr b="0" lang="en-US" sz="1600">
                <a:solidFill>
                  <a:schemeClr val="dk1"/>
                </a:solidFill>
              </a:rPr>
              <a:t>With the click of a button, copy a budget and reuse it as a template for future budgets.</a:t>
            </a:r>
            <a:endParaRPr b="0" sz="1600">
              <a:solidFill>
                <a:schemeClr val="dk1"/>
              </a:solidFill>
            </a:endParaRPr>
          </a:p>
        </p:txBody>
      </p:sp>
      <p:sp>
        <p:nvSpPr>
          <p:cNvPr id="163" name="Google Shape;163;p2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REMINDER: BENEFITS OF SAGE BUDGET </a:t>
            </a: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4343750" y="1724450"/>
            <a:ext cx="4511700" cy="4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tailored for the UW Research Community.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ustomized to comply with UW accounting rules. No need to memorize object codes or look up the latest F&amp;A rates.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convenient.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Connect budget to an eGC1 and they will route together for reviewers to easily see budget details in a standard format.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b="1"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a time saver.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Auto-populate Grant Runner applications when budget is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connected. Export budget to excel in standard or NIH format for quick reference.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-US" sz="4000"/>
              <a:t>GET AHEAD OF THE GAME!</a:t>
            </a:r>
            <a:endParaRPr sz="4000"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773750" y="1455775"/>
            <a:ext cx="69561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&gt;"/>
            </a:pPr>
            <a:r>
              <a:rPr lang="en-US" sz="2200">
                <a:solidFill>
                  <a:schemeClr val="dk2"/>
                </a:solidFill>
              </a:rPr>
              <a:t>Become Familiar</a:t>
            </a:r>
            <a:r>
              <a:rPr lang="en-US" sz="2200">
                <a:solidFill>
                  <a:schemeClr val="dk2"/>
                </a:solidFill>
              </a:rPr>
              <a:t> with SAGE Budget</a:t>
            </a:r>
            <a:endParaRPr sz="22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b="0" lang="en-US" sz="1800" u="sng">
                <a:solidFill>
                  <a:schemeClr val="hlink"/>
                </a:solidFill>
                <a:hlinkClick r:id="rId3"/>
              </a:rPr>
              <a:t>SAGE Budget user guides</a:t>
            </a:r>
            <a:endParaRPr b="0"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b="0" lang="en-US" sz="1800" u="sng">
                <a:solidFill>
                  <a:schemeClr val="hlink"/>
                </a:solidFill>
                <a:hlinkClick r:id="rId4"/>
              </a:rPr>
              <a:t>SAGE Budget job aid</a:t>
            </a:r>
            <a:endParaRPr b="0" sz="18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&gt;"/>
            </a:pPr>
            <a:r>
              <a:rPr lang="en-US" sz="2200">
                <a:solidFill>
                  <a:schemeClr val="dk2"/>
                </a:solidFill>
              </a:rPr>
              <a:t>Attend a SAGE Budget Class</a:t>
            </a:r>
            <a:endParaRPr sz="22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b="0" lang="en-US" sz="1800">
                <a:solidFill>
                  <a:schemeClr val="dk1"/>
                </a:solidFill>
              </a:rPr>
              <a:t>Two instructor led Zoom classes this summer: </a:t>
            </a:r>
            <a:r>
              <a:rPr lang="en-US" sz="1800">
                <a:solidFill>
                  <a:schemeClr val="dk1"/>
                </a:solidFill>
              </a:rPr>
              <a:t>June 15 and August 25.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Register here</a:t>
            </a:r>
            <a:r>
              <a:rPr lang="en-US" sz="1800">
                <a:solidFill>
                  <a:schemeClr val="dk1"/>
                </a:solidFill>
              </a:rPr>
              <a:t>. </a:t>
            </a:r>
            <a:endParaRPr sz="18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&gt;"/>
            </a:pPr>
            <a:r>
              <a:rPr lang="en-US" sz="2200">
                <a:solidFill>
                  <a:schemeClr val="dk2"/>
                </a:solidFill>
              </a:rPr>
              <a:t>Provide feedback on SAGE Budget usa</a:t>
            </a:r>
            <a:r>
              <a:rPr lang="en-US" sz="2200"/>
              <a:t>bility issues, concerns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1800"/>
              <a:buChar char="–"/>
            </a:pPr>
            <a:r>
              <a:rPr b="0" lang="en-US" sz="1800"/>
              <a:t>Contact us at </a:t>
            </a:r>
            <a:r>
              <a:rPr b="0" lang="en-US" sz="1800" u="sng">
                <a:solidFill>
                  <a:schemeClr val="hlink"/>
                </a:solidFill>
                <a:hlinkClick r:id="rId6"/>
              </a:rPr>
              <a:t>sagehelp@uw.edu</a:t>
            </a:r>
            <a:r>
              <a:rPr b="0" lang="en-US" sz="1800"/>
              <a:t> </a:t>
            </a:r>
            <a:endParaRPr b="0" sz="1800"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2750" y="1825400"/>
            <a:ext cx="1404500" cy="14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