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6" r:id="rId4"/>
    <p:sldMasterId id="214748365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6858000" cx="9144000"/>
  <p:notesSz cx="6858000" cy="9144000"/>
  <p:embeddedFontLst>
    <p:embeddedFont>
      <p:font typeface="Encode Sans Black"/>
      <p:bold r:id="rId15"/>
    </p:embeddedFont>
    <p:embeddedFont>
      <p:font typeface="Open Sans Light"/>
      <p:regular r:id="rId16"/>
      <p:bold r:id="rId17"/>
      <p:italic r:id="rId18"/>
      <p:boldItalic r:id="rId19"/>
    </p:embeddedFont>
    <p:embeddedFont>
      <p:font typeface="Open Sans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88" orient="horz"/>
        <p:guide pos="47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regular.fntdata"/><Relationship Id="rId11" Type="http://schemas.openxmlformats.org/officeDocument/2006/relationships/slide" Target="slides/slide5.xml"/><Relationship Id="rId22" Type="http://schemas.openxmlformats.org/officeDocument/2006/relationships/font" Target="fonts/OpenSans-italic.fntdata"/><Relationship Id="rId10" Type="http://schemas.openxmlformats.org/officeDocument/2006/relationships/slide" Target="slides/slide4.xml"/><Relationship Id="rId21" Type="http://schemas.openxmlformats.org/officeDocument/2006/relationships/font" Target="fonts/OpenSans-bold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23" Type="http://schemas.openxmlformats.org/officeDocument/2006/relationships/font" Target="fonts/OpenSans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EncodeSansBlack-bold.fntdata"/><Relationship Id="rId14" Type="http://schemas.openxmlformats.org/officeDocument/2006/relationships/slide" Target="slides/slide8.xml"/><Relationship Id="rId17" Type="http://schemas.openxmlformats.org/officeDocument/2006/relationships/font" Target="fonts/OpenSansLight-bold.fntdata"/><Relationship Id="rId16" Type="http://schemas.openxmlformats.org/officeDocument/2006/relationships/font" Target="fonts/OpenSansLight-regular.fntdata"/><Relationship Id="rId5" Type="http://schemas.openxmlformats.org/officeDocument/2006/relationships/slideMaster" Target="slideMasters/slideMaster2.xml"/><Relationship Id="rId19" Type="http://schemas.openxmlformats.org/officeDocument/2006/relationships/font" Target="fonts/OpenSansLight-bold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OpenSansLight-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Google Shape;70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" name="Google Shape;79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3" name="Google Shape;103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4B2E83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11" name="Google Shape;11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/>
          <p:nvPr>
            <p:ph idx="1" type="body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  <a:defRPr b="0" i="0" sz="5000" u="none" cap="none" strike="noStrik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14" name="Google Shape;1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9" name="Google Shape;19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0" name="Google Shape;20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bg>
      <p:bgPr>
        <a:solidFill>
          <a:srgbClr val="4B2E83"/>
        </a:solid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22" name="Google Shape;22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2" type="body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25" name="Google Shape;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bg>
      <p:bgPr>
        <a:solidFill>
          <a:srgbClr val="4B2E83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30" name="Google Shape;3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7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5" name="Google Shape;35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6" name="Google Shape;36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None/>
              <a:defRPr b="0" i="0" sz="5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39" name="Google Shape;39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40" name="Google Shape;4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1" name="Google Shape;41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46" name="Google Shape;46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47" name="Google Shape;47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51" name="Google Shape;51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52" name="Google Shape;52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B2E8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  <p:sldLayoutId id="2147483653" r:id="rId2"/>
    <p:sldLayoutId id="2147483654" r:id="rId3"/>
    <p:sldLayoutId id="2147483655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energy.gov/sites/default/files/2021-12/Interim%20COI%20Policy%20FAL2022-02%20to%20SPEs.pdf" TargetMode="External"/><Relationship Id="rId4" Type="http://schemas.openxmlformats.org/officeDocument/2006/relationships/hyperlink" Target="https://www.washington.edu/research/policies/gim-10-financial-conflict-of-interest-policy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washington.edu/research/policies/gim-10-financial-conflict-of-interest-policy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washington.edu/research/learning/online/index.php/lessons/financial-conflict-of-interest-training/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whitehouse.gov/wp-content/uploads/2022/01/010422-NSPM-33-Implementation-Guidance.pdf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hyperlink" Target="mailto:research@uw.edu" TargetMode="External"/><Relationship Id="rId4" Type="http://schemas.openxmlformats.org/officeDocument/2006/relationships/hyperlink" Target="mailto:petermm@uw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/>
          <p:nvPr>
            <p:ph idx="1" type="body"/>
          </p:nvPr>
        </p:nvSpPr>
        <p:spPr>
          <a:xfrm>
            <a:off x="692028" y="1130157"/>
            <a:ext cx="7845797" cy="2743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85000" lnSpcReduction="1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ct val="100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Department of Energy (DoE)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850"/>
              </a:spcBef>
              <a:spcAft>
                <a:spcPts val="0"/>
              </a:spcAft>
              <a:buClr>
                <a:schemeClr val="accent3"/>
              </a:buClr>
              <a:buSzPct val="1000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chemeClr val="accent3"/>
              </a:buClr>
              <a:buSzPct val="100000"/>
              <a:buNone/>
            </a:pPr>
            <a:r>
              <a:rPr lang="en-US" sz="4100">
                <a:latin typeface="Arial"/>
                <a:ea typeface="Arial"/>
                <a:cs typeface="Arial"/>
                <a:sym typeface="Arial"/>
              </a:rPr>
              <a:t>Interim Conflict of Interest Policy Requirements for Financial Assistance</a:t>
            </a:r>
            <a:endParaRPr/>
          </a:p>
        </p:txBody>
      </p:sp>
      <p:sp>
        <p:nvSpPr>
          <p:cNvPr id="58" name="Google Shape;58;p11"/>
          <p:cNvSpPr txBox="1"/>
          <p:nvPr/>
        </p:nvSpPr>
        <p:spPr>
          <a:xfrm>
            <a:off x="692029" y="4308049"/>
            <a:ext cx="6656731" cy="1812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MRAM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June 2022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Melissa Petersen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Office of Research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Department of Energy</a:t>
            </a:r>
            <a:endParaRPr/>
          </a:p>
        </p:txBody>
      </p:sp>
      <p:sp>
        <p:nvSpPr>
          <p:cNvPr id="65" name="Google Shape;65;p12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What: </a:t>
            </a:r>
            <a:r>
              <a:rPr b="0" lang="en-US" u="sng">
                <a:solidFill>
                  <a:srgbClr val="0000EE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Interim Conflict of Interest Policy Requirements for Financial Assistance</a:t>
            </a:r>
            <a:endParaRPr b="0">
              <a:solidFill>
                <a:srgbClr val="0000E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Who: </a:t>
            </a:r>
            <a:r>
              <a:rPr b="0" lang="en-US">
                <a:latin typeface="Arial"/>
                <a:ea typeface="Arial"/>
                <a:cs typeface="Arial"/>
                <a:sym typeface="Arial"/>
              </a:rPr>
              <a:t>Investigators* participating in DOE projects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When: </a:t>
            </a:r>
            <a:r>
              <a:rPr b="0" lang="en-US">
                <a:latin typeface="Arial"/>
                <a:ea typeface="Arial"/>
                <a:cs typeface="Arial"/>
                <a:sym typeface="Arial"/>
              </a:rPr>
              <a:t>December 20, 2021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Why: </a:t>
            </a:r>
            <a:r>
              <a:rPr b="0" lang="en-US">
                <a:latin typeface="Arial"/>
                <a:ea typeface="Arial"/>
                <a:cs typeface="Arial"/>
                <a:sym typeface="Arial"/>
              </a:rPr>
              <a:t>“…design, conduct, and reporting of projects… [with funding from]…DOE… will be free from bias…”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2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Melissa Petersen – Office of Research</a:t>
            </a:r>
            <a:endParaRPr/>
          </a:p>
        </p:txBody>
      </p:sp>
      <p:sp>
        <p:nvSpPr>
          <p:cNvPr id="67" name="Google Shape;67;p12"/>
          <p:cNvSpPr txBox="1"/>
          <p:nvPr/>
        </p:nvSpPr>
        <p:spPr>
          <a:xfrm>
            <a:off x="671757" y="5940773"/>
            <a:ext cx="416954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*Investigator is defined in </a:t>
            </a:r>
            <a:r>
              <a:rPr b="0" i="0" lang="en-US" sz="1800" u="sng" cap="none" strike="noStrike">
                <a:solidFill>
                  <a:srgbClr val="0000EE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GIM 10</a:t>
            </a:r>
            <a:endParaRPr sz="1800">
              <a:solidFill>
                <a:srgbClr val="0000E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What has changed?</a:t>
            </a:r>
            <a:endParaRPr/>
          </a:p>
        </p:txBody>
      </p:sp>
      <p:sp>
        <p:nvSpPr>
          <p:cNvPr id="74" name="Google Shape;74;p13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Disclosure Requirements</a:t>
            </a:r>
            <a:endParaRPr/>
          </a:p>
          <a:p>
            <a:pPr indent="0" lvl="0" marL="0" rtl="0" algn="l">
              <a:spcBef>
                <a:spcPts val="120"/>
              </a:spcBef>
              <a:spcAft>
                <a:spcPts val="0"/>
              </a:spcAft>
              <a:buClr>
                <a:srgbClr val="4B2E83"/>
              </a:buClr>
              <a:buSzPts val="600"/>
              <a:buNone/>
            </a:pPr>
            <a:r>
              <a:t/>
            </a:r>
            <a:endParaRPr sz="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Before: </a:t>
            </a:r>
            <a:r>
              <a:rPr b="0" lang="en-US">
                <a:latin typeface="Arial"/>
                <a:ea typeface="Arial"/>
                <a:cs typeface="Arial"/>
                <a:sym typeface="Arial"/>
              </a:rPr>
              <a:t>DOE Investigators disclosed </a:t>
            </a:r>
            <a:r>
              <a:rPr b="0" lang="en-US" u="sng">
                <a:latin typeface="Arial"/>
                <a:ea typeface="Arial"/>
                <a:cs typeface="Arial"/>
                <a:sym typeface="Arial"/>
              </a:rPr>
              <a:t>only those</a:t>
            </a:r>
            <a:r>
              <a:rPr b="0" lang="en-US">
                <a:latin typeface="Arial"/>
                <a:ea typeface="Arial"/>
                <a:cs typeface="Arial"/>
                <a:sym typeface="Arial"/>
              </a:rPr>
              <a:t> Significant Financial Interests (SFI*) they deemed to be </a:t>
            </a:r>
            <a:r>
              <a:rPr b="0" lang="en-US" u="sng">
                <a:latin typeface="Arial"/>
                <a:ea typeface="Arial"/>
                <a:cs typeface="Arial"/>
                <a:sym typeface="Arial"/>
              </a:rPr>
              <a:t>related to their research</a:t>
            </a:r>
            <a:r>
              <a:rPr b="0" lang="en-US">
                <a:latin typeface="Arial"/>
                <a:ea typeface="Arial"/>
                <a:cs typeface="Arial"/>
                <a:sym typeface="Arial"/>
              </a:rPr>
              <a:t> (on a project-by-project basis).</a:t>
            </a:r>
            <a:endParaRPr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Clr>
                <a:srgbClr val="4B2E83"/>
              </a:buClr>
              <a:buSzPts val="1500"/>
              <a:buNone/>
            </a:pPr>
            <a:r>
              <a:t/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Now:</a:t>
            </a:r>
            <a:r>
              <a:rPr b="0" lang="en-US">
                <a:latin typeface="Arial"/>
                <a:ea typeface="Arial"/>
                <a:cs typeface="Arial"/>
                <a:sym typeface="Arial"/>
              </a:rPr>
              <a:t> DOE Investigators shall disclose </a:t>
            </a:r>
            <a:r>
              <a:rPr b="0" lang="en-US" u="sng">
                <a:latin typeface="Arial"/>
                <a:ea typeface="Arial"/>
                <a:cs typeface="Arial"/>
                <a:sym typeface="Arial"/>
              </a:rPr>
              <a:t>all SFI</a:t>
            </a:r>
            <a:r>
              <a:rPr b="0" lang="en-US">
                <a:latin typeface="Arial"/>
                <a:ea typeface="Arial"/>
                <a:cs typeface="Arial"/>
                <a:sym typeface="Arial"/>
              </a:rPr>
              <a:t> related to their </a:t>
            </a:r>
            <a:r>
              <a:rPr b="0" lang="en-US" u="sng">
                <a:latin typeface="Arial"/>
                <a:ea typeface="Arial"/>
                <a:cs typeface="Arial"/>
                <a:sym typeface="Arial"/>
              </a:rPr>
              <a:t>University responsibilities</a:t>
            </a:r>
            <a:r>
              <a:rPr b="0" lang="en-US">
                <a:latin typeface="Arial"/>
                <a:ea typeface="Arial"/>
                <a:cs typeface="Arial"/>
                <a:sym typeface="Arial"/>
              </a:rPr>
              <a:t>. The University’s designated Institutional Official* is now responsible for determining relatedness and evaluating for potential Financial Conflicts of Interest (FCOI*) in DoE awards.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Melissa Petersen – Office of Research</a:t>
            </a:r>
            <a:endParaRPr/>
          </a:p>
        </p:txBody>
      </p:sp>
      <p:sp>
        <p:nvSpPr>
          <p:cNvPr id="76" name="Google Shape;76;p13"/>
          <p:cNvSpPr txBox="1"/>
          <p:nvPr/>
        </p:nvSpPr>
        <p:spPr>
          <a:xfrm>
            <a:off x="671757" y="5940773"/>
            <a:ext cx="416954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*Defined in </a:t>
            </a:r>
            <a:r>
              <a:rPr lang="en-US" sz="1800" u="sng">
                <a:solidFill>
                  <a:srgbClr val="0000EE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GIM 10</a:t>
            </a:r>
            <a:endParaRPr sz="1800">
              <a:solidFill>
                <a:srgbClr val="0000E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What has changed?</a:t>
            </a:r>
            <a:endParaRPr/>
          </a:p>
        </p:txBody>
      </p:sp>
      <p:sp>
        <p:nvSpPr>
          <p:cNvPr id="83" name="Google Shape;83;p14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Training Requirements</a:t>
            </a:r>
            <a:endParaRPr/>
          </a:p>
          <a:p>
            <a:pPr indent="0" lvl="0" marL="0" rtl="0" algn="l">
              <a:spcBef>
                <a:spcPts val="120"/>
              </a:spcBef>
              <a:spcAft>
                <a:spcPts val="0"/>
              </a:spcAft>
              <a:buClr>
                <a:srgbClr val="4B2E83"/>
              </a:buClr>
              <a:buSzPts val="600"/>
              <a:buNone/>
            </a:pPr>
            <a:r>
              <a:t/>
            </a:r>
            <a:endParaRPr sz="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Before: </a:t>
            </a:r>
            <a:r>
              <a:rPr b="0" lang="en-US">
                <a:latin typeface="Arial"/>
                <a:ea typeface="Arial"/>
                <a:cs typeface="Arial"/>
                <a:sym typeface="Arial"/>
              </a:rPr>
              <a:t>N/A</a:t>
            </a:r>
            <a:endParaRPr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Clr>
                <a:srgbClr val="4B2E83"/>
              </a:buClr>
              <a:buSzPts val="1500"/>
              <a:buNone/>
            </a:pPr>
            <a:r>
              <a:t/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Now:</a:t>
            </a:r>
            <a:r>
              <a:rPr b="0" lang="en-US">
                <a:latin typeface="Arial"/>
                <a:ea typeface="Arial"/>
                <a:cs typeface="Arial"/>
                <a:sym typeface="Arial"/>
              </a:rPr>
              <a:t> Investigators applying for, or participating in, DoE research are required to complete training on their institution’s (the UW) Financial Conflict of Interest (FCOI) training.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 b="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0000EE"/>
              </a:buClr>
              <a:buSzPts val="2400"/>
              <a:buNone/>
            </a:pPr>
            <a:r>
              <a:rPr b="0" lang="en-US" u="sng">
                <a:solidFill>
                  <a:srgbClr val="0000EE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UW’s FCOI Training</a:t>
            </a:r>
            <a:r>
              <a:rPr b="0" lang="en-US">
                <a:solidFill>
                  <a:srgbClr val="0000E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lang="en-US">
                <a:latin typeface="Arial"/>
                <a:ea typeface="Arial"/>
                <a:cs typeface="Arial"/>
                <a:sym typeface="Arial"/>
              </a:rPr>
              <a:t>can be completed online in as few as 5 minutes.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 b="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4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Melissa Petersen – Office of Research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Wait, December 2021? But it’s June 2022!</a:t>
            </a:r>
            <a:endParaRPr/>
          </a:p>
        </p:txBody>
      </p:sp>
      <p:sp>
        <p:nvSpPr>
          <p:cNvPr id="91" name="Google Shape;91;p15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This week: SAGE details have been updated to change the linking between SFI in the Financial Interest Disclosure System (FIDS). 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 b="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In July: ORIS has a planned update to change labels SAGE/SPAERC associated with FCOI requirements. 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  <a:p>
            <a:pPr indent="0" lvl="0" marL="40005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“PHS FCOI Training” </a:t>
            </a:r>
            <a:r>
              <a:rPr b="0" lang="en-US">
                <a:latin typeface="Arial"/>
                <a:ea typeface="Arial"/>
                <a:cs typeface="Arial"/>
                <a:sym typeface="Arial"/>
              </a:rPr>
              <a:t>will become 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“FCOI Training”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5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Melissa Petersen – Office of Research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Disclosures</a:t>
            </a:r>
            <a:endParaRPr/>
          </a:p>
        </p:txBody>
      </p:sp>
      <p:sp>
        <p:nvSpPr>
          <p:cNvPr id="99" name="Google Shape;99;p16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500"/>
              <a:buNone/>
            </a:pPr>
            <a:r>
              <a:t/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Updated linking between SAGE for DoE sponsored research and FIDS will remove the manual SFI association step Investigators currently experience when disclosing in FIDS. </a:t>
            </a:r>
            <a:endParaRPr/>
          </a:p>
          <a:p>
            <a:pPr indent="0" lvl="0" marL="0" rtl="0" algn="l">
              <a:spcBef>
                <a:spcPts val="300"/>
              </a:spcBef>
              <a:spcAft>
                <a:spcPts val="0"/>
              </a:spcAft>
              <a:buClr>
                <a:srgbClr val="4B2E83"/>
              </a:buClr>
              <a:buSzPts val="1500"/>
              <a:buNone/>
            </a:pPr>
            <a:r>
              <a:t/>
            </a:r>
            <a:endParaRPr b="0" sz="1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Instead, </a:t>
            </a:r>
            <a:r>
              <a:rPr b="0" lang="en-US" u="sng">
                <a:latin typeface="Arial"/>
                <a:ea typeface="Arial"/>
                <a:cs typeface="Arial"/>
                <a:sym typeface="Arial"/>
              </a:rPr>
              <a:t>all</a:t>
            </a:r>
            <a:r>
              <a:rPr b="0" lang="en-US">
                <a:latin typeface="Arial"/>
                <a:ea typeface="Arial"/>
                <a:cs typeface="Arial"/>
                <a:sym typeface="Arial"/>
              </a:rPr>
              <a:t> SFI in an Investigator’s profile will automatically be associated for review by the Office of Research.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6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Melissa Petersen – Office of Research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7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Will there be more changes?</a:t>
            </a:r>
            <a:endParaRPr/>
          </a:p>
        </p:txBody>
      </p:sp>
      <p:sp>
        <p:nvSpPr>
          <p:cNvPr id="107" name="Google Shape;107;p17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Probably. 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As agencies continue to respond to </a:t>
            </a:r>
            <a:r>
              <a:rPr b="0" lang="en-US" u="sng">
                <a:solidFill>
                  <a:srgbClr val="0000EE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Implementation Guidance for NSPM-33</a:t>
            </a:r>
            <a:r>
              <a:rPr b="0" lang="en-US">
                <a:solidFill>
                  <a:srgbClr val="0000EE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lang="en-US">
                <a:latin typeface="Arial"/>
                <a:ea typeface="Arial"/>
                <a:cs typeface="Arial"/>
                <a:sym typeface="Arial"/>
              </a:rPr>
              <a:t>we should be prepared to see additional updates from research sponsors as it relates to disclosures, conflicts of interest, conflicts of commitment, and reporting of other external activities. </a:t>
            </a:r>
            <a:endParaRPr b="0" sz="1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7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Melissa Petersen – Office of Research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Questions?</a:t>
            </a:r>
            <a:endParaRPr/>
          </a:p>
        </p:txBody>
      </p:sp>
      <p:sp>
        <p:nvSpPr>
          <p:cNvPr id="115" name="Google Shape;115;p18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Office of Research 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(206) 616-0804, </a:t>
            </a:r>
            <a:r>
              <a:rPr b="0" lang="en-US" u="sng">
                <a:solidFill>
                  <a:srgbClr val="0000EE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research@uw.edu</a:t>
            </a:r>
            <a:endParaRPr b="0">
              <a:solidFill>
                <a:srgbClr val="0000EE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 b="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b="0" lang="en-US">
                <a:latin typeface="Arial"/>
                <a:ea typeface="Arial"/>
                <a:cs typeface="Arial"/>
                <a:sym typeface="Arial"/>
              </a:rPr>
              <a:t>Melissa Petersen (</a:t>
            </a:r>
            <a:r>
              <a:rPr b="0" lang="en-US" u="sng">
                <a:solidFill>
                  <a:srgbClr val="0000EE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petermm@uw.edu</a:t>
            </a:r>
            <a:r>
              <a:rPr b="0" lang="en-US"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 b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8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b="1" i="0" lang="en-US" sz="1200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Melissa Petersen – Office of Research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