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</p:sldIdLst>
  <p:sldSz cy="6858000" cx="9144000"/>
  <p:notesSz cx="6858000" cy="9144000"/>
  <p:embeddedFontLst>
    <p:embeddedFont>
      <p:font typeface="Encode Sans Black"/>
      <p:bold r:id="rId10"/>
    </p:embeddedFont>
    <p:embeddedFont>
      <p:font typeface="Open Sans Light"/>
      <p:regular r:id="rId11"/>
      <p:bold r:id="rId12"/>
      <p:italic r:id="rId13"/>
      <p:boldItalic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regular.fntdata"/><Relationship Id="rId10" Type="http://schemas.openxmlformats.org/officeDocument/2006/relationships/font" Target="fonts/EncodeSansBlack-bold.fntdata"/><Relationship Id="rId13" Type="http://schemas.openxmlformats.org/officeDocument/2006/relationships/font" Target="fonts/OpenSansLight-italic.fntdata"/><Relationship Id="rId12" Type="http://schemas.openxmlformats.org/officeDocument/2006/relationships/font" Target="fonts/OpenSans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OpenSans-regular.fntdata"/><Relationship Id="rId14" Type="http://schemas.openxmlformats.org/officeDocument/2006/relationships/font" Target="fonts/OpenSansLight-boldItalic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0" name="Google Shape;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2" name="Google Shape;2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9" name="Google Shape;3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0" name="Google Shape;4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1" name="Google Shape;4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awXw559Z6SU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ocs.google.com/forms/d/e/1FAIpQLSeiCe-OKg_37H_SFRGFCEoeK-6g9_9KiIkx9vyeABxh3P6KmQ/viewform?usp=sf_link" TargetMode="External"/><Relationship Id="rId4" Type="http://schemas.openxmlformats.org/officeDocument/2006/relationships/hyperlink" Target="mailto:petermm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692028" y="1130157"/>
            <a:ext cx="8248772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100"/>
              <a:buNone/>
            </a:pPr>
            <a:r>
              <a:rPr lang="en-US" sz="4100">
                <a:latin typeface="Arial"/>
                <a:ea typeface="Arial"/>
                <a:cs typeface="Arial"/>
                <a:sym typeface="Arial"/>
              </a:rPr>
              <a:t>Save the Date!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None/>
            </a:pPr>
            <a:r>
              <a:t/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3"/>
              </a:buClr>
              <a:buSzPts val="4000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Research Administration Questions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July 2022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Melissa Petersen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Save the Date!</a:t>
            </a:r>
            <a:endParaRPr/>
          </a:p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659305" y="1600201"/>
            <a:ext cx="8196210" cy="41520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028700" lvl="0" marL="10287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What: 	</a:t>
            </a:r>
            <a:r>
              <a:rPr b="0" lang="en-US" sz="2200">
                <a:latin typeface="Arial"/>
                <a:ea typeface="Arial"/>
                <a:cs typeface="Arial"/>
                <a:sym typeface="Arial"/>
              </a:rPr>
              <a:t>Special Presentation – Joint webinar with WSU </a:t>
            </a:r>
            <a:r>
              <a:rPr b="0" lang="en-US" sz="1100">
                <a:latin typeface="Arial"/>
                <a:ea typeface="Arial"/>
                <a:cs typeface="Arial"/>
                <a:sym typeface="Arial"/>
              </a:rPr>
              <a:t>(will be recorded)</a:t>
            </a:r>
            <a:endParaRPr b="0" sz="2200">
              <a:latin typeface="Arial"/>
              <a:ea typeface="Arial"/>
              <a:cs typeface="Arial"/>
              <a:sym typeface="Arial"/>
            </a:endParaRPr>
          </a:p>
          <a:p>
            <a:pPr indent="63500" lvl="0" marL="914400" rtl="0" algn="l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rPr b="0" lang="en-US" sz="2200">
                <a:latin typeface="Arial"/>
                <a:ea typeface="Arial"/>
                <a:cs typeface="Arial"/>
                <a:sym typeface="Arial"/>
              </a:rPr>
              <a:t>“SciENcv, MyBibliography, and NIH Public Access”</a:t>
            </a:r>
            <a:endParaRPr/>
          </a:p>
          <a:p>
            <a:pPr indent="63500" lvl="0" marL="914400" rtl="0" algn="l">
              <a:spcBef>
                <a:spcPts val="200"/>
              </a:spcBef>
              <a:spcAft>
                <a:spcPts val="0"/>
              </a:spcAft>
              <a:buClr>
                <a:srgbClr val="4B2E83"/>
              </a:buClr>
              <a:buSzPts val="1000"/>
              <a:buNone/>
            </a:pPr>
            <a:r>
              <a:t/>
            </a:r>
            <a:endParaRPr b="0" sz="1000">
              <a:latin typeface="Arial"/>
              <a:ea typeface="Arial"/>
              <a:cs typeface="Arial"/>
              <a:sym typeface="Arial"/>
            </a:endParaRPr>
          </a:p>
          <a:p>
            <a:pPr indent="-1028700" lvl="0" marL="1028700" rtl="0" algn="l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Who:  	</a:t>
            </a:r>
            <a:r>
              <a:rPr b="0" lang="en-US" sz="2200">
                <a:latin typeface="Arial"/>
                <a:ea typeface="Arial"/>
                <a:cs typeface="Arial"/>
                <a:sym typeface="Arial"/>
              </a:rPr>
              <a:t>Bart Trawick, PhD</a:t>
            </a:r>
            <a:endParaRPr/>
          </a:p>
          <a:p>
            <a:pPr indent="114300" lvl="0" marL="9144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rPr b="0" lang="en-US" sz="2200">
                <a:latin typeface="Arial"/>
                <a:ea typeface="Arial"/>
                <a:cs typeface="Arial"/>
                <a:sym typeface="Arial"/>
              </a:rPr>
              <a:t>Director Customer Services Division</a:t>
            </a:r>
            <a:endParaRPr/>
          </a:p>
          <a:p>
            <a:pPr indent="114300" lvl="0" marL="9144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rPr b="0" lang="en-US" sz="2200">
                <a:latin typeface="Arial"/>
                <a:ea typeface="Arial"/>
                <a:cs typeface="Arial"/>
                <a:sym typeface="Arial"/>
              </a:rPr>
              <a:t>National Library of Medicine</a:t>
            </a:r>
            <a:endParaRPr/>
          </a:p>
          <a:p>
            <a:pPr indent="114300" lvl="0" marL="9144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000"/>
              <a:buNone/>
            </a:pPr>
            <a:r>
              <a:t/>
            </a:r>
            <a:endParaRPr b="0" sz="1000">
              <a:latin typeface="Arial"/>
              <a:ea typeface="Arial"/>
              <a:cs typeface="Arial"/>
              <a:sym typeface="Arial"/>
            </a:endParaRPr>
          </a:p>
          <a:p>
            <a:pPr indent="-1028700" lvl="0" marL="1028700" rtl="0" algn="l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When: 	</a:t>
            </a:r>
            <a:r>
              <a:rPr b="0" lang="en-US" sz="2200">
                <a:latin typeface="Arial"/>
                <a:ea typeface="Arial"/>
                <a:cs typeface="Arial"/>
                <a:sym typeface="Arial"/>
              </a:rPr>
              <a:t>Thursday, September 8, 2022</a:t>
            </a:r>
            <a:endParaRPr/>
          </a:p>
          <a:p>
            <a:pPr indent="0" lvl="0" marL="1028700" rtl="0" algn="l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rPr b="0" lang="en-US" sz="2200">
                <a:latin typeface="Arial"/>
                <a:ea typeface="Arial"/>
                <a:cs typeface="Arial"/>
                <a:sym typeface="Arial"/>
              </a:rPr>
              <a:t>10:30 AM – 12 PM PT</a:t>
            </a:r>
            <a:endParaRPr/>
          </a:p>
          <a:p>
            <a:pPr indent="0" lvl="0" marL="1028700" rtl="0" algn="l">
              <a:spcBef>
                <a:spcPts val="200"/>
              </a:spcBef>
              <a:spcAft>
                <a:spcPts val="0"/>
              </a:spcAft>
              <a:buClr>
                <a:srgbClr val="4B2E83"/>
              </a:buClr>
              <a:buSzPts val="1000"/>
              <a:buNone/>
            </a:pPr>
            <a:r>
              <a:t/>
            </a:r>
            <a:endParaRPr b="0" sz="1000">
              <a:latin typeface="Arial"/>
              <a:ea typeface="Arial"/>
              <a:cs typeface="Arial"/>
              <a:sym typeface="Arial"/>
            </a:endParaRPr>
          </a:p>
          <a:p>
            <a:pPr indent="-977900" lvl="0" marL="977900" rtl="0" algn="l">
              <a:spcBef>
                <a:spcPts val="440"/>
              </a:spcBef>
              <a:spcAft>
                <a:spcPts val="0"/>
              </a:spcAft>
              <a:buClr>
                <a:srgbClr val="4B2E83"/>
              </a:buClr>
              <a:buSzPts val="2200"/>
              <a:buNone/>
            </a:pPr>
            <a:r>
              <a:rPr lang="en-US" sz="2200">
                <a:latin typeface="Arial"/>
                <a:ea typeface="Arial"/>
                <a:cs typeface="Arial"/>
                <a:sym typeface="Arial"/>
              </a:rPr>
              <a:t>Why: 	</a:t>
            </a:r>
            <a:r>
              <a:rPr b="0" lang="en-US" sz="2200">
                <a:latin typeface="Arial"/>
                <a:ea typeface="Arial"/>
                <a:cs typeface="Arial"/>
                <a:sym typeface="Arial"/>
              </a:rPr>
              <a:t>Important sponsor systems with time saving tools for Investigators, especially in creating, curating, and storing Biosketch and other sponsor required forms</a:t>
            </a:r>
            <a:endParaRPr sz="2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  <p:sp>
        <p:nvSpPr>
          <p:cNvPr id="67" name="Google Shape;67;p12"/>
          <p:cNvSpPr txBox="1"/>
          <p:nvPr/>
        </p:nvSpPr>
        <p:spPr>
          <a:xfrm>
            <a:off x="659305" y="5988916"/>
            <a:ext cx="677019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b="0" i="0" lang="en-US" sz="1800" u="sng" cap="none" strike="noStrike">
                <a:solidFill>
                  <a:srgbClr val="0000EE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SciENcv and meeting requirements of the NSPM-33/OSTP Guidance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Research Administration Questions</a:t>
            </a:r>
            <a:endParaRPr/>
          </a:p>
        </p:txBody>
      </p:sp>
      <p:sp>
        <p:nvSpPr>
          <p:cNvPr id="74" name="Google Shape;74;p1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Please send me research administration questions, </a:t>
            </a:r>
            <a:r>
              <a:rPr b="0"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here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, or directly at </a:t>
            </a:r>
            <a:r>
              <a:rPr b="0"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petermm@uw.edu</a:t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Disclaimer: not all questions will be used, but I hope for a wide array of research related questions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Why? To inspire, hopefully, expanded FAQs on Research Compliance guidance </a:t>
            </a:r>
            <a:endParaRPr/>
          </a:p>
        </p:txBody>
      </p:sp>
      <p:sp>
        <p:nvSpPr>
          <p:cNvPr id="75" name="Google Shape;75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