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Encode Sans Black"/>
      <p:bold r:id="rId8"/>
    </p:embeddedFont>
    <p:embeddedFont>
      <p:font typeface="Open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italic.fntdata"/><Relationship Id="rId10" Type="http://schemas.openxmlformats.org/officeDocument/2006/relationships/font" Target="fonts/OpenSans-bold.fntdata"/><Relationship Id="rId12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EncodeSans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750"/>
              <a:buNone/>
              <a:defRPr b="0" i="0" sz="375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750"/>
              <a:buNone/>
              <a:defRPr b="0" i="0" sz="375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22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726191" y="2417935"/>
            <a:ext cx="5574801" cy="660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RCO Update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1662022" y="4109719"/>
            <a:ext cx="4992548" cy="1359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September 2022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Kirsten DeFries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 Compliance and Operations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1690860" y="1142174"/>
            <a:ext cx="6138450" cy="822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r>
              <a:rPr lang="en-US" sz="2700"/>
              <a:t>WELCOME TO GCA’s NEW DIRECTOR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r>
              <a:rPr lang="en-US" sz="2700"/>
              <a:t>Juan Lepez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292314" y="2542177"/>
            <a:ext cx="4091149" cy="332396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-257175" lvl="0" marL="2571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GCA team member for the last 10 years in a progression of roles with increasing responsibilities</a:t>
            </a:r>
            <a:endParaRPr/>
          </a:p>
          <a:p>
            <a:pPr indent="-130175" lvl="0" marL="2571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2571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Valuable partner in Finance Transformation efforts</a:t>
            </a:r>
            <a:endParaRPr/>
          </a:p>
          <a:p>
            <a:pPr indent="-130175" lvl="0" marL="2571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0" marL="2571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Effective September 2</a:t>
            </a:r>
            <a:r>
              <a:rPr b="0" baseline="30000" i="0" lang="en-US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nd</a:t>
            </a:r>
            <a:r>
              <a:rPr b="0" i="0" lang="en-US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, 2022</a:t>
            </a:r>
            <a:endParaRPr/>
          </a:p>
        </p:txBody>
      </p:sp>
      <p:pic>
        <p:nvPicPr>
          <p:cNvPr descr="A person smiling for the camera&#10;&#10;Description automatically generated with medium confidence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542177"/>
            <a:ext cx="4279686" cy="3628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