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7" r:id="rId3"/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Encode Sans Black"/>
      <p:bold r:id="rId11"/>
    </p:embeddedFont>
    <p:embeddedFont>
      <p:font typeface="Open Sans Light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  <p:embeddedFont>
      <p:font typeface="Century Gothic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regular.fntdata"/><Relationship Id="rId11" Type="http://schemas.openxmlformats.org/officeDocument/2006/relationships/font" Target="fonts/EncodeSansBlack-bold.fntdata"/><Relationship Id="rId22" Type="http://schemas.openxmlformats.org/officeDocument/2006/relationships/font" Target="fonts/CenturyGothic-italic.fntdata"/><Relationship Id="rId10" Type="http://schemas.openxmlformats.org/officeDocument/2006/relationships/slide" Target="slides/slide5.xml"/><Relationship Id="rId21" Type="http://schemas.openxmlformats.org/officeDocument/2006/relationships/font" Target="fonts/CenturyGothic-bold.fntdata"/><Relationship Id="rId13" Type="http://schemas.openxmlformats.org/officeDocument/2006/relationships/font" Target="fonts/OpenSansLight-bold.fntdata"/><Relationship Id="rId12" Type="http://schemas.openxmlformats.org/officeDocument/2006/relationships/font" Target="fonts/OpenSansLight-regular.fntdata"/><Relationship Id="rId23" Type="http://schemas.openxmlformats.org/officeDocument/2006/relationships/font" Target="fonts/CenturyGothic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OpenSansLight-boldItalic.fntdata"/><Relationship Id="rId14" Type="http://schemas.openxmlformats.org/officeDocument/2006/relationships/font" Target="fonts/OpenSansLight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1112279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611122794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7a9b3341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7a9b334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47a9b33413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18b5b4128_0_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18b5b4128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418b5b4128_0_4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46eb839036_0_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46eb83903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46eb839036_0_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2913b99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g62913b990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33" name="Google Shape;33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4" y="5945853"/>
            <a:ext cx="1368169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3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7"/>
          <p:cNvSpPr txBox="1"/>
          <p:nvPr>
            <p:ph idx="1" type="body"/>
          </p:nvPr>
        </p:nvSpPr>
        <p:spPr>
          <a:xfrm>
            <a:off x="671756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4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9" name="Google Shape;39;p8"/>
          <p:cNvSpPr txBox="1"/>
          <p:nvPr>
            <p:ph idx="10" type="dt"/>
          </p:nvPr>
        </p:nvSpPr>
        <p:spPr>
          <a:xfrm>
            <a:off x="4554447" y="6355844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1" type="ftr"/>
          </p:nvPr>
        </p:nvSpPr>
        <p:spPr>
          <a:xfrm>
            <a:off x="514350" y="6355845"/>
            <a:ext cx="3820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4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6" y="1730666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0"/>
          <p:cNvSpPr/>
          <p:nvPr>
            <p:ph idx="2" type="chart"/>
          </p:nvPr>
        </p:nvSpPr>
        <p:spPr>
          <a:xfrm>
            <a:off x="766762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76200" lvl="1" marL="9906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5400" lvl="3" marL="1752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5400" lvl="4" marL="2209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5400" lvl="5" marL="2667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5400" lvl="6" marL="3124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0" lvl="7" marL="3581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5400" lvl="8" marL="4038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514350" y="2194560"/>
            <a:ext cx="811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264C8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264C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196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F1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6" name="Google Shape;56;p11"/>
          <p:cNvSpPr txBox="1"/>
          <p:nvPr>
            <p:ph idx="10" type="dt"/>
          </p:nvPr>
        </p:nvSpPr>
        <p:spPr>
          <a:xfrm>
            <a:off x="3905386" y="6355845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1" type="ftr"/>
          </p:nvPr>
        </p:nvSpPr>
        <p:spPr>
          <a:xfrm>
            <a:off x="514350" y="6355845"/>
            <a:ext cx="3300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myresearch-lifecycle/manage/award-changes/#change-pi" TargetMode="External"/><Relationship Id="rId4" Type="http://schemas.openxmlformats.org/officeDocument/2006/relationships/hyperlink" Target="https://www.washington.edu/research/myresearch-lifecycle/manage/award-changes/#change-pi" TargetMode="External"/><Relationship Id="rId5" Type="http://schemas.openxmlformats.org/officeDocument/2006/relationships/hyperlink" Target="https://www.washington.edu/research/forms-and-templates/request-a-change-of-pi/" TargetMode="External"/><Relationship Id="rId6" Type="http://schemas.openxmlformats.org/officeDocument/2006/relationships/hyperlink" Target="mailto:osp@uw.edu" TargetMode="External"/><Relationship Id="rId7" Type="http://schemas.openxmlformats.org/officeDocument/2006/relationships/hyperlink" Target="https://www.washington.edu/research/myresearch-lifecycle/manage/award-changes/#change-pi" TargetMode="External"/><Relationship Id="rId8" Type="http://schemas.openxmlformats.org/officeDocument/2006/relationships/hyperlink" Target="https://www.washington.edu/research/faq/need-use-egc1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692029" y="21398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63"/>
              <a:buFont typeface="Arial"/>
              <a:buNone/>
            </a:pPr>
            <a:r>
              <a:rPr lang="en-US" sz="4250">
                <a:latin typeface="Open Sans"/>
                <a:ea typeface="Open Sans"/>
                <a:cs typeface="Open Sans"/>
                <a:sym typeface="Open Sans"/>
              </a:rPr>
              <a:t>Change of PI</a:t>
            </a:r>
            <a:endParaRPr/>
          </a:p>
        </p:txBody>
      </p:sp>
      <p:sp>
        <p:nvSpPr>
          <p:cNvPr id="64" name="Google Shape;64;p12"/>
          <p:cNvSpPr txBox="1"/>
          <p:nvPr/>
        </p:nvSpPr>
        <p:spPr>
          <a:xfrm>
            <a:off x="692024" y="4308050"/>
            <a:ext cx="7618500" cy="181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2022 </a:t>
            </a:r>
            <a:r>
              <a:rPr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MRAM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Ari Santander &amp; Mike Snow, Proposals &amp; Awards Team Managers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Office of Sponsored Programs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671757" y="407235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</a:t>
            </a:r>
            <a:endParaRPr/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665905" y="15041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480"/>
              </a:spcBef>
              <a:spcAft>
                <a:spcPts val="0"/>
              </a:spcAft>
              <a:buSzPts val="2200"/>
              <a:buChar char="&gt;"/>
            </a:pPr>
            <a:r>
              <a:rPr lang="en-US"/>
              <a:t>When a UW PI needs to change to another UW PI after an award is made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Internal assurances &amp; approvals are required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Prior sponsor approval is also required 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Why are we here? </a:t>
            </a:r>
            <a:endParaRPr/>
          </a:p>
        </p:txBody>
      </p:sp>
      <p:sp>
        <p:nvSpPr>
          <p:cNvPr id="78" name="Google Shape;78;p14"/>
          <p:cNvSpPr txBox="1"/>
          <p:nvPr>
            <p:ph idx="2" type="body"/>
          </p:nvPr>
        </p:nvSpPr>
        <p:spPr>
          <a:xfrm>
            <a:off x="665905" y="15041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We are making some adjustments and standardizing the process to ensure compliance and provide better visibility.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This also helps prepare for later UWFT requirements.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671757" y="407235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 are we changing? </a:t>
            </a:r>
            <a:endParaRPr/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665905" y="1656550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No eGC1 required when only the UW PI is changing</a:t>
            </a:r>
            <a:r>
              <a:rPr lang="en-US"/>
              <a:t> on an award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Updated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Change of PI</a:t>
            </a:r>
            <a:r>
              <a:rPr lang="en-US">
                <a:solidFill>
                  <a:schemeClr val="hlink"/>
                </a:solidFill>
                <a:uFill>
                  <a:noFill/>
                </a:uFill>
                <a:hlinkClick r:id="rId4"/>
              </a:rPr>
              <a:t> </a:t>
            </a:r>
            <a:r>
              <a:rPr lang="en-US"/>
              <a:t>guidance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New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Change of PI Request</a:t>
            </a:r>
            <a:r>
              <a:rPr lang="en-US"/>
              <a:t> form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secures assurances &amp; concurrence from PI &amp; units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email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osp@uw.edu</a:t>
            </a:r>
            <a:r>
              <a:rPr lang="en-US"/>
              <a:t>  completed materials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200"/>
              <a:t>Resources:</a:t>
            </a:r>
            <a:endParaRPr sz="22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chemeClr val="hlink"/>
                </a:solidFill>
                <a:hlinkClick r:id="rId7"/>
              </a:rPr>
              <a:t>Award Changes - Change of PI</a:t>
            </a:r>
            <a:endParaRPr sz="22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chemeClr val="hlink"/>
                </a:solidFill>
                <a:hlinkClick r:id="rId8"/>
              </a:rPr>
              <a:t>When do I need eGC1?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