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>
            <a:spLocks noGrp="1"/>
          </p:cNvSpPr>
          <p:nvPr>
            <p:ph type="pic" idx="2"/>
          </p:nvPr>
        </p:nvSpPr>
        <p:spPr>
          <a:xfrm>
            <a:off x="12" y="0"/>
            <a:ext cx="9143989" cy="4915076"/>
          </a:xfrm>
          <a:prstGeom prst="rect">
            <a:avLst/>
          </a:prstGeom>
          <a:solidFill>
            <a:srgbClr val="FDF59C"/>
          </a:solidFill>
          <a:ln>
            <a:noFill/>
          </a:ln>
        </p:spPr>
      </p:sp>
      <p:sp>
        <p:nvSpPr>
          <p:cNvPr id="23" name="Google Shape;23;p2"/>
          <p:cNvSpPr txBox="1">
            <a:spLocks noGrp="1"/>
          </p:cNvSpPr>
          <p:nvPr>
            <p:ph type="body" idx="1"/>
          </p:nvPr>
        </p:nvSpPr>
        <p:spPr>
          <a:xfrm>
            <a:off x="822960" y="5907024"/>
            <a:ext cx="7589520" cy="59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1"/>
          </p:nvPr>
        </p:nvSpPr>
        <p:spPr>
          <a:xfrm rot="5400000">
            <a:off x="2583179" y="85514"/>
            <a:ext cx="4023360" cy="7543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2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title"/>
          </p:nvPr>
        </p:nvSpPr>
        <p:spPr>
          <a:xfrm rot="5400000">
            <a:off x="4649564" y="2306414"/>
            <a:ext cx="575989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body" idx="1"/>
          </p:nvPr>
        </p:nvSpPr>
        <p:spPr>
          <a:xfrm rot="5400000">
            <a:off x="649064" y="391889"/>
            <a:ext cx="575989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3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body" idx="1"/>
          </p:nvPr>
        </p:nvSpPr>
        <p:spPr>
          <a:xfrm>
            <a:off x="3600450" y="731520"/>
            <a:ext cx="486918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body" idx="2"/>
          </p:nvPr>
        </p:nvSpPr>
        <p:spPr>
          <a:xfrm>
            <a:off x="342900" y="2926080"/>
            <a:ext cx="2400300" cy="33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dt" idx="10"/>
          </p:nvPr>
        </p:nvSpPr>
        <p:spPr>
          <a:xfrm>
            <a:off x="349134" y="6459786"/>
            <a:ext cx="19638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"/>
          <p:cNvSpPr txBox="1">
            <a:spLocks noGrp="1"/>
          </p:cNvSpPr>
          <p:nvPr>
            <p:ph type="ftr" idx="11"/>
          </p:nvPr>
        </p:nvSpPr>
        <p:spPr>
          <a:xfrm>
            <a:off x="3600450" y="6459786"/>
            <a:ext cx="34861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4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0" name="Google Shape;50;p5"/>
          <p:cNvCxnSpPr/>
          <p:nvPr/>
        </p:nvCxnSpPr>
        <p:spPr>
          <a:xfrm>
            <a:off x="905744" y="4343400"/>
            <a:ext cx="740664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 b="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5" name="Google Shape;65;p7"/>
          <p:cNvCxnSpPr/>
          <p:nvPr/>
        </p:nvCxnSpPr>
        <p:spPr>
          <a:xfrm>
            <a:off x="905744" y="4343400"/>
            <a:ext cx="740664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8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body" idx="1"/>
          </p:nvPr>
        </p:nvSpPr>
        <p:spPr>
          <a:xfrm>
            <a:off x="822960" y="1845734"/>
            <a:ext cx="37033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body" idx="2"/>
          </p:nvPr>
        </p:nvSpPr>
        <p:spPr>
          <a:xfrm>
            <a:off x="4663440" y="1845735"/>
            <a:ext cx="370332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0" name="Google Shape;70;p8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8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8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2"/>
          </p:nvPr>
        </p:nvSpPr>
        <p:spPr>
          <a:xfrm>
            <a:off x="822960" y="2582334"/>
            <a:ext cx="370332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body" idx="3"/>
          </p:nvPr>
        </p:nvSpPr>
        <p:spPr>
          <a:xfrm>
            <a:off x="4663440" y="1846052"/>
            <a:ext cx="370332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4"/>
          </p:nvPr>
        </p:nvSpPr>
        <p:spPr>
          <a:xfrm>
            <a:off x="4663440" y="2582334"/>
            <a:ext cx="370332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0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0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dt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ft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7" name="Google Shape;17;p1"/>
          <p:cNvCxnSpPr/>
          <p:nvPr/>
        </p:nvCxnSpPr>
        <p:spPr>
          <a:xfrm>
            <a:off x="895149" y="1737845"/>
            <a:ext cx="74752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washington.edu/research/policies/sop-irb-review-2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hsd/study-activities/clos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jpg"/><Relationship Id="rId4" Type="http://schemas.openxmlformats.org/officeDocument/2006/relationships/hyperlink" Target="https://www.washington.edu/research/hsd/study-activities/renew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hsd/study-activities/clos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jpg"/><Relationship Id="rId4" Type="http://schemas.openxmlformats.org/officeDocument/2006/relationships/hyperlink" Target="https://www.washington.edu/research/hsd/study-activities/renew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W9229i_wGkSZoBYqxQYL0raN5VS7V_1Ctx8LzgTsVSdUNDRZSjlJQjk2QlJZVDVORE8wRTAxVzM0RC4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washington.edu/research/announcements/for-the-record-october-4-2022-new-guidance-on-reasonably-foreseeable-risks-hsd-irb-turnaround-times-pave-annual-report-nih-dms-policy/#a11" TargetMode="External"/><Relationship Id="rId7" Type="http://schemas.openxmlformats.org/officeDocument/2006/relationships/hyperlink" Target="https://www.washington.edu/research/announcements/for-the-record-october-4-2022-new-guidance-on-reasonably-foreseeable-risks-hsd-irb-turnaround-times-pave-annual-report-nih-dms-policy/#a5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ashington.edu/research/announcements/for-the-record-october-4-2022-new-guidance-on-reasonably-foreseeable-risks-hsd-irb-turnaround-times-pave-annual-report-nih-dms-policy/#a4" TargetMode="External"/><Relationship Id="rId5" Type="http://schemas.openxmlformats.org/officeDocument/2006/relationships/hyperlink" Target="https://www.washington.edu/research/announcements/for-the-record-october-4-2022-new-guidance-on-reasonably-foreseeable-risks-hsd-irb-turnaround-times-pave-annual-report-nih-dms-policy/#a3" TargetMode="External"/><Relationship Id="rId4" Type="http://schemas.openxmlformats.org/officeDocument/2006/relationships/hyperlink" Target="https://www.washington.edu/research/announcements/for-the-record-october-4-2022-new-guidance-on-reasonably-foreseeable-risks-hsd-irb-turnaround-times-pave-annual-report-nih-dms-policy/#a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hsdinfo@uw.edu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1049858" y="5086770"/>
            <a:ext cx="7589520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E1E8F1"/>
              </a:buClr>
              <a:buSzPts val="3600"/>
              <a:buFont typeface="Calibri"/>
              <a:buNone/>
            </a:pPr>
            <a:r>
              <a:rPr lang="en-US">
                <a:solidFill>
                  <a:srgbClr val="E1E8F1"/>
                </a:solidFill>
              </a:rPr>
              <a:t>Highlights from the September 6</a:t>
            </a:r>
            <a:r>
              <a:rPr lang="en-US" baseline="30000">
                <a:solidFill>
                  <a:srgbClr val="E1E8F1"/>
                </a:solidFill>
              </a:rPr>
              <a:t>th</a:t>
            </a:r>
            <a:r>
              <a:rPr lang="en-US">
                <a:solidFill>
                  <a:srgbClr val="E1E8F1"/>
                </a:solidFill>
              </a:rPr>
              <a:t> issue</a:t>
            </a:r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body" idx="1"/>
          </p:nvPr>
        </p:nvSpPr>
        <p:spPr>
          <a:xfrm>
            <a:off x="1215851" y="6015485"/>
            <a:ext cx="7257534" cy="351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/>
              <a:t>Maria Savage, Associate Director, Human Subjects Division</a:t>
            </a:r>
            <a:endParaRPr/>
          </a:p>
        </p:txBody>
      </p:sp>
      <p:pic>
        <p:nvPicPr>
          <p:cNvPr id="108" name="Google Shape;108;p13"/>
          <p:cNvPicPr preferRelativeResize="0"/>
          <p:nvPr/>
        </p:nvPicPr>
        <p:blipFill rotWithShape="1">
          <a:blip r:embed="rId3">
            <a:alphaModFix/>
          </a:blip>
          <a:srcRect l="1260" r="2236"/>
          <a:stretch/>
        </p:blipFill>
        <p:spPr>
          <a:xfrm>
            <a:off x="395588" y="737419"/>
            <a:ext cx="8352824" cy="35228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4"/>
          <p:cNvSpPr txBox="1">
            <a:spLocks noGrp="1"/>
          </p:cNvSpPr>
          <p:nvPr>
            <p:ph type="title"/>
          </p:nvPr>
        </p:nvSpPr>
        <p:spPr>
          <a:xfrm>
            <a:off x="246459" y="2743164"/>
            <a:ext cx="2400300" cy="92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0"/>
              <a:buFont typeface="Calibri"/>
              <a:buNone/>
            </a:pPr>
            <a:r>
              <a:rPr lang="en-US" sz="2250"/>
              <a:t>Revised Lapsed IRB Approval Policy</a:t>
            </a:r>
            <a:endParaRPr/>
          </a:p>
        </p:txBody>
      </p:sp>
      <p:sp>
        <p:nvSpPr>
          <p:cNvPr id="115" name="Google Shape;115;p14"/>
          <p:cNvSpPr txBox="1">
            <a:spLocks noGrp="1"/>
          </p:cNvSpPr>
          <p:nvPr>
            <p:ph type="body" idx="1"/>
          </p:nvPr>
        </p:nvSpPr>
        <p:spPr>
          <a:xfrm>
            <a:off x="3494632" y="565220"/>
            <a:ext cx="5000439" cy="4355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marR="0" lvl="0" indent="-1143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800"/>
              <a:buChar char=" "/>
            </a:pPr>
            <a:r>
              <a:rPr lang="en-US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HSD’s policy on research with lapsed IRB approval has been revised!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revised policy includes more robust follow-up of studies once IRB approval has expired with an emphasis on studies that involve more risk.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will be in addition to the automated courtesy reminders that are sent by the HSD Zipline system at:</a:t>
            </a:r>
            <a:endParaRPr/>
          </a:p>
          <a:p>
            <a:pPr marL="384048" lvl="1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urier New"/>
              <a:buChar char="o"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weeks prior to the expiration of IRB approval</a:t>
            </a:r>
            <a:endParaRPr/>
          </a:p>
          <a:p>
            <a:pPr marL="384048" lvl="1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urier New"/>
              <a:buChar char="o"/>
            </a:pP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weeks prior to the expiration of IRB approval</a:t>
            </a:r>
            <a:endParaRPr/>
          </a:p>
          <a:p>
            <a:pPr marL="384048" lvl="1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urier New"/>
              <a:buChar char="o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IRB approval</a:t>
            </a:r>
            <a:r>
              <a:rPr lang="en-US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has expired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marL="384048" lvl="1" indent="-81279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urier New"/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168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16" name="Google Shape;116;p14"/>
          <p:cNvSpPr txBox="1"/>
          <p:nvPr/>
        </p:nvSpPr>
        <p:spPr>
          <a:xfrm>
            <a:off x="154782" y="2399687"/>
            <a:ext cx="2400299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i="1" u="none" strike="noStrike" cap="none">
                <a:solidFill>
                  <a:srgbClr val="E1E8F1"/>
                </a:solidFill>
                <a:latin typeface="Calibri"/>
                <a:ea typeface="Calibri"/>
                <a:cs typeface="Calibri"/>
                <a:sym typeface="Calibri"/>
              </a:rPr>
              <a:t>Highlights from the September 6th issue</a:t>
            </a:r>
            <a:endParaRPr/>
          </a:p>
        </p:txBody>
      </p:sp>
      <p:pic>
        <p:nvPicPr>
          <p:cNvPr id="117" name="Google Shape;117;p14" descr="Smart parking meters in San Francisco charge more than $5/hr | Grist"/>
          <p:cNvPicPr preferRelativeResize="0"/>
          <p:nvPr/>
        </p:nvPicPr>
        <p:blipFill rotWithShape="1">
          <a:blip r:embed="rId3">
            <a:alphaModFix/>
          </a:blip>
          <a:srcRect t="21207" r="11254" b="599"/>
          <a:stretch/>
        </p:blipFill>
        <p:spPr>
          <a:xfrm>
            <a:off x="4000532" y="4515087"/>
            <a:ext cx="3988637" cy="2342913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4">
            <a:hlinkClick r:id="rId4"/>
          </p:cNvPr>
          <p:cNvSpPr txBox="1"/>
          <p:nvPr/>
        </p:nvSpPr>
        <p:spPr>
          <a:xfrm>
            <a:off x="480616" y="4628342"/>
            <a:ext cx="1726720" cy="585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b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See section 5.4 </a:t>
            </a:r>
            <a:endParaRPr/>
          </a:p>
          <a:p>
            <a: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en-US" sz="1800" b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SOP IRB Review </a:t>
            </a:r>
            <a:endParaRPr/>
          </a:p>
        </p:txBody>
      </p:sp>
      <p:pic>
        <p:nvPicPr>
          <p:cNvPr id="119" name="Google Shape;119;p14"/>
          <p:cNvPicPr preferRelativeResize="0"/>
          <p:nvPr/>
        </p:nvPicPr>
        <p:blipFill rotWithShape="1">
          <a:blip r:embed="rId5">
            <a:alphaModFix/>
          </a:blip>
          <a:srcRect l="3054" r="16407"/>
          <a:stretch/>
        </p:blipFill>
        <p:spPr>
          <a:xfrm>
            <a:off x="154782" y="894955"/>
            <a:ext cx="2737256" cy="1383299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4"/>
          <p:cNvSpPr txBox="1"/>
          <p:nvPr/>
        </p:nvSpPr>
        <p:spPr>
          <a:xfrm>
            <a:off x="246458" y="3849329"/>
            <a:ext cx="2645579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2F2F"/>
                </a:solidFill>
                <a:latin typeface="Calibri"/>
                <a:ea typeface="Calibri"/>
                <a:cs typeface="Calibri"/>
                <a:sym typeface="Calibri"/>
              </a:rPr>
              <a:t>Effective September 1st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5"/>
          <p:cNvSpPr txBox="1">
            <a:spLocks noGrp="1"/>
          </p:cNvSpPr>
          <p:nvPr>
            <p:ph type="body" idx="1"/>
          </p:nvPr>
        </p:nvSpPr>
        <p:spPr>
          <a:xfrm>
            <a:off x="4535827" y="1873949"/>
            <a:ext cx="4254212" cy="2975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 fontScale="92500" lnSpcReduction="20000"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1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Category 1.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Studies that cannot be closed without the submission of a status report confirming that all human research activities ceased. These include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marL="384048" lvl="1" indent="-182880" algn="l" rt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Studies regulated by the FDA</a:t>
            </a:r>
            <a:endParaRPr/>
          </a:p>
          <a:p>
            <a:pPr marL="384048" lvl="1" indent="-182880" algn="l" rt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Studies that involve more than minimal risk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84048" lvl="1" indent="-182880" algn="l" rt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Studies initially reviewed by the full board (excluding studies in data analysis). </a:t>
            </a:r>
            <a:endParaRPr/>
          </a:p>
          <a:p>
            <a:pPr marL="0" marR="0" lvl="0" indent="-105727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Char char=" 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-105727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Char char=" 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26" name="Google Shape;126;p15"/>
          <p:cNvSpPr txBox="1"/>
          <p:nvPr/>
        </p:nvSpPr>
        <p:spPr>
          <a:xfrm>
            <a:off x="154782" y="2399687"/>
            <a:ext cx="2400299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i="1">
                <a:solidFill>
                  <a:srgbClr val="E1E8F1"/>
                </a:solidFill>
                <a:latin typeface="Calibri"/>
                <a:ea typeface="Calibri"/>
                <a:cs typeface="Calibri"/>
                <a:sym typeface="Calibri"/>
              </a:rPr>
              <a:t>Highlights from the September 6th issue</a:t>
            </a:r>
            <a:endParaRPr/>
          </a:p>
        </p:txBody>
      </p:sp>
      <p:pic>
        <p:nvPicPr>
          <p:cNvPr id="127" name="Google Shape;127;p15" descr="Risk Management Measure Meter Icon Set. Three Risk Indicators Signs. Vector  Illustration. Stock Illustration - Illustration of management, graph:  203793459"/>
          <p:cNvPicPr preferRelativeResize="0"/>
          <p:nvPr/>
        </p:nvPicPr>
        <p:blipFill rotWithShape="1">
          <a:blip r:embed="rId3">
            <a:alphaModFix/>
          </a:blip>
          <a:srcRect l="1692" t="22419" r="65483" b="22418"/>
          <a:stretch/>
        </p:blipFill>
        <p:spPr>
          <a:xfrm>
            <a:off x="3107347" y="4221268"/>
            <a:ext cx="1286383" cy="1080914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5"/>
          <p:cNvSpPr txBox="1"/>
          <p:nvPr/>
        </p:nvSpPr>
        <p:spPr>
          <a:xfrm>
            <a:off x="4535826" y="4450006"/>
            <a:ext cx="3341365" cy="6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 fontScale="77500" lnSpcReduction="20000"/>
          </a:bodyPr>
          <a:lstStyle/>
          <a:p>
            <a:pPr marL="0" marR="0" lvl="0" indent="88582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18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r>
              <a:rPr lang="en-U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Category 2. </a:t>
            </a:r>
            <a:r>
              <a:rPr lang="en-US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remaining studies.</a:t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5"/>
          <p:cNvSpPr txBox="1"/>
          <p:nvPr/>
        </p:nvSpPr>
        <p:spPr>
          <a:xfrm>
            <a:off x="3323586" y="1085500"/>
            <a:ext cx="5573955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revised policy describes HSD actions for two categories of expired studies.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0" name="Google Shape;130;p15" descr="Risk Management Measure Meter Icon Set. Three Risk Indicators Signs. Vector  Illustration. Stock Illustration - Illustration of management, graph:  203793459"/>
          <p:cNvPicPr preferRelativeResize="0"/>
          <p:nvPr/>
        </p:nvPicPr>
        <p:blipFill rotWithShape="1">
          <a:blip r:embed="rId3">
            <a:alphaModFix/>
          </a:blip>
          <a:srcRect l="66774" t="22097" r="2695" b="19839"/>
          <a:stretch/>
        </p:blipFill>
        <p:spPr>
          <a:xfrm>
            <a:off x="3144419" y="1940562"/>
            <a:ext cx="1212241" cy="1152752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5"/>
          <p:cNvSpPr txBox="1">
            <a:spLocks noGrp="1"/>
          </p:cNvSpPr>
          <p:nvPr>
            <p:ph type="title"/>
          </p:nvPr>
        </p:nvSpPr>
        <p:spPr>
          <a:xfrm>
            <a:off x="246459" y="2743164"/>
            <a:ext cx="2400300" cy="92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0"/>
              <a:buFont typeface="Calibri"/>
              <a:buNone/>
            </a:pPr>
            <a:r>
              <a:rPr lang="en-US" sz="2250"/>
              <a:t>Revised Lapsed IRB Approval Policy</a:t>
            </a:r>
            <a:endParaRPr/>
          </a:p>
        </p:txBody>
      </p:sp>
      <p:pic>
        <p:nvPicPr>
          <p:cNvPr id="132" name="Google Shape;132;p15"/>
          <p:cNvPicPr preferRelativeResize="0"/>
          <p:nvPr/>
        </p:nvPicPr>
        <p:blipFill rotWithShape="1">
          <a:blip r:embed="rId4">
            <a:alphaModFix/>
          </a:blip>
          <a:srcRect l="3054" r="16407"/>
          <a:stretch/>
        </p:blipFill>
        <p:spPr>
          <a:xfrm>
            <a:off x="166164" y="926827"/>
            <a:ext cx="2737256" cy="1383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6"/>
          <p:cNvSpPr txBox="1">
            <a:spLocks noGrp="1"/>
          </p:cNvSpPr>
          <p:nvPr>
            <p:ph type="body" idx="1"/>
          </p:nvPr>
        </p:nvSpPr>
        <p:spPr>
          <a:xfrm>
            <a:off x="3406877" y="2187420"/>
            <a:ext cx="5191433" cy="4261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 fontScale="25000" lnSpcReduction="20000"/>
          </a:bodyPr>
          <a:lstStyle/>
          <a:p>
            <a:pPr marL="0" marR="0" lvl="0" indent="28575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100" b="1">
                <a:latin typeface="Calibri"/>
                <a:ea typeface="Calibri"/>
                <a:cs typeface="Calibri"/>
                <a:sym typeface="Calibri"/>
              </a:rPr>
              <a:t> </a:t>
            </a:r>
            <a:endParaRPr sz="2100" b="1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7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Actions. </a:t>
            </a:r>
            <a:r>
              <a:rPr lang="en-US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no </a:t>
            </a:r>
            <a:r>
              <a:rPr lang="en-US" sz="7200" u="sng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closure</a:t>
            </a:r>
            <a:r>
              <a:rPr lang="en-US" sz="72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</a:t>
            </a:r>
            <a:r>
              <a:rPr lang="en-US" sz="7200" u="sng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renewal application</a:t>
            </a:r>
            <a:r>
              <a:rPr lang="en-US" sz="72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received after IRB approval expires, HSD will:</a:t>
            </a:r>
            <a:endParaRPr/>
          </a:p>
          <a:p>
            <a:pPr marL="0" marR="0" lvl="0" indent="-1143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Char char=" "/>
            </a:pPr>
            <a:r>
              <a:rPr lang="en-US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en-US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Within </a:t>
            </a:r>
            <a:r>
              <a:rPr lang="en-US" sz="7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 </a:t>
            </a:r>
            <a:r>
              <a:rPr lang="en-US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days </a:t>
            </a:r>
            <a:endParaRPr/>
          </a:p>
          <a:p>
            <a:pPr marL="635508" lvl="1" indent="-342900" algn="l" rt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Send an email reminder to the research team</a:t>
            </a:r>
            <a:endParaRPr/>
          </a:p>
          <a:p>
            <a:pPr marL="342900" marR="0" lvl="0" indent="-342900" algn="l" rt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en-US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</a:t>
            </a:r>
            <a:r>
              <a:rPr lang="en-US" sz="7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60 </a:t>
            </a:r>
            <a:r>
              <a:rPr lang="en-US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days </a:t>
            </a:r>
            <a:endParaRPr/>
          </a:p>
          <a:p>
            <a:pPr marL="635508" lvl="1" indent="-342900" algn="l" rt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Send an email reminder to the research team and dept head</a:t>
            </a:r>
            <a:endParaRPr/>
          </a:p>
          <a:p>
            <a:pPr marL="635508" lvl="1" indent="-342900" algn="l" rt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 accepting new applications and study modifications from the PI of the lapsed study</a:t>
            </a:r>
            <a:endParaRPr/>
          </a:p>
          <a:p>
            <a:pPr marL="342900" marR="0" lvl="0" indent="-342900" algn="l" rt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en-US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 </a:t>
            </a:r>
            <a:r>
              <a:rPr lang="en-US" sz="7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90 </a:t>
            </a:r>
            <a:r>
              <a:rPr lang="en-US" sz="7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days</a:t>
            </a:r>
            <a:endParaRPr/>
          </a:p>
          <a:p>
            <a:pPr marL="635508" lvl="1" indent="-342900" algn="l" rt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Determine that the study is in continuing noncompliance </a:t>
            </a:r>
            <a:endParaRPr/>
          </a:p>
          <a:p>
            <a:pPr marL="635508" lvl="1" indent="-342900" algn="l" rtl="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en-US" sz="5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the IRB to consider corrective action. This may include termination of the study and reporting to relevant federal agencies, study sponsors and collaborators.</a:t>
            </a:r>
            <a:endParaRPr/>
          </a:p>
        </p:txBody>
      </p:sp>
      <p:sp>
        <p:nvSpPr>
          <p:cNvPr id="138" name="Google Shape;138;p16"/>
          <p:cNvSpPr txBox="1"/>
          <p:nvPr/>
        </p:nvSpPr>
        <p:spPr>
          <a:xfrm>
            <a:off x="154782" y="2399687"/>
            <a:ext cx="2400299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i="1">
                <a:solidFill>
                  <a:srgbClr val="E1E8F1"/>
                </a:solidFill>
                <a:latin typeface="Calibri"/>
                <a:ea typeface="Calibri"/>
                <a:cs typeface="Calibri"/>
                <a:sym typeface="Calibri"/>
              </a:rPr>
              <a:t>Highlights from the September 6th issue</a:t>
            </a:r>
            <a:endParaRPr/>
          </a:p>
        </p:txBody>
      </p:sp>
      <p:sp>
        <p:nvSpPr>
          <p:cNvPr id="139" name="Google Shape;139;p16"/>
          <p:cNvSpPr txBox="1"/>
          <p:nvPr/>
        </p:nvSpPr>
        <p:spPr>
          <a:xfrm>
            <a:off x="4341718" y="1121775"/>
            <a:ext cx="452322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Category 1.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Studies that cannot be closed without the submission of a status report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0" name="Google Shape;140;p16" descr="Risk Management Measure Meter Icon Set. Three Risk Indicators Signs. Vector  Illustration. Stock Illustration - Illustration of management, graph:  203793459"/>
          <p:cNvPicPr preferRelativeResize="0"/>
          <p:nvPr/>
        </p:nvPicPr>
        <p:blipFill rotWithShape="1">
          <a:blip r:embed="rId5">
            <a:alphaModFix/>
          </a:blip>
          <a:srcRect l="66774" t="22097" r="2695" b="19839"/>
          <a:stretch/>
        </p:blipFill>
        <p:spPr>
          <a:xfrm>
            <a:off x="3176799" y="942272"/>
            <a:ext cx="1164920" cy="1107754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6"/>
          <p:cNvSpPr txBox="1">
            <a:spLocks noGrp="1"/>
          </p:cNvSpPr>
          <p:nvPr>
            <p:ph type="title"/>
          </p:nvPr>
        </p:nvSpPr>
        <p:spPr>
          <a:xfrm>
            <a:off x="246459" y="2743164"/>
            <a:ext cx="2400300" cy="92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0"/>
              <a:buFont typeface="Calibri"/>
              <a:buNone/>
            </a:pPr>
            <a:r>
              <a:rPr lang="en-US" sz="2250"/>
              <a:t>Revised Lapsed IRB Approval Policy</a:t>
            </a:r>
            <a:endParaRPr/>
          </a:p>
        </p:txBody>
      </p:sp>
      <p:pic>
        <p:nvPicPr>
          <p:cNvPr id="142" name="Google Shape;142;p16"/>
          <p:cNvPicPr preferRelativeResize="0"/>
          <p:nvPr/>
        </p:nvPicPr>
        <p:blipFill rotWithShape="1">
          <a:blip r:embed="rId6">
            <a:alphaModFix/>
          </a:blip>
          <a:srcRect l="3054" r="16407"/>
          <a:stretch/>
        </p:blipFill>
        <p:spPr>
          <a:xfrm>
            <a:off x="111614" y="899437"/>
            <a:ext cx="2737256" cy="1383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7"/>
          <p:cNvSpPr txBox="1">
            <a:spLocks noGrp="1"/>
          </p:cNvSpPr>
          <p:nvPr>
            <p:ph type="body" idx="1"/>
          </p:nvPr>
        </p:nvSpPr>
        <p:spPr>
          <a:xfrm>
            <a:off x="3394001" y="2302984"/>
            <a:ext cx="5503540" cy="3362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1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Actions.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no </a:t>
            </a:r>
            <a:r>
              <a:rPr lang="en-US" sz="1900" u="sng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closure</a:t>
            </a:r>
            <a:r>
              <a:rPr lang="en-US" sz="19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</a:t>
            </a:r>
            <a:r>
              <a:rPr lang="en-US" sz="1900" u="sng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renewal application</a:t>
            </a:r>
            <a:r>
              <a:rPr lang="en-US" sz="19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received after IRB approval expires, HSD will:</a:t>
            </a:r>
            <a:endParaRPr/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111601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Administratively close the Zipline application if no continuing review application or study closure request is received within 90 days after the expiration of approval. </a:t>
            </a:r>
            <a:endParaRPr/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111601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Require submission of a new Zipline application to continue the research.</a:t>
            </a:r>
            <a:endParaRPr/>
          </a:p>
          <a:p>
            <a:pPr marL="0" marR="0" lvl="0" indent="-111601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Char char=" "/>
            </a:pPr>
            <a:r>
              <a:rPr lang="en-US" sz="19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105727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Char char=" 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-105727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00000"/>
              <a:buChar char=" "/>
            </a:pPr>
            <a:r>
              <a:rPr lang="en-US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marL="9144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endParaRPr/>
          </a:p>
        </p:txBody>
      </p:sp>
      <p:sp>
        <p:nvSpPr>
          <p:cNvPr id="148" name="Google Shape;148;p17"/>
          <p:cNvSpPr txBox="1"/>
          <p:nvPr/>
        </p:nvSpPr>
        <p:spPr>
          <a:xfrm>
            <a:off x="154782" y="2399687"/>
            <a:ext cx="2400299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i="1">
                <a:solidFill>
                  <a:srgbClr val="E1E8F1"/>
                </a:solidFill>
                <a:latin typeface="Calibri"/>
                <a:ea typeface="Calibri"/>
                <a:cs typeface="Calibri"/>
                <a:sym typeface="Calibri"/>
              </a:rPr>
              <a:t>Highlights from the September 6th issue</a:t>
            </a:r>
            <a:endParaRPr/>
          </a:p>
        </p:txBody>
      </p:sp>
      <p:pic>
        <p:nvPicPr>
          <p:cNvPr id="149" name="Google Shape;149;p17" descr="Risk Management Measure Meter Icon Set. Three Risk Indicators Signs. Vector  Illustration. Stock Illustration - Illustration of management, graph:  203793459"/>
          <p:cNvPicPr preferRelativeResize="0"/>
          <p:nvPr/>
        </p:nvPicPr>
        <p:blipFill rotWithShape="1">
          <a:blip r:embed="rId5">
            <a:alphaModFix/>
          </a:blip>
          <a:srcRect l="1692" t="22419" r="65483" b="22418"/>
          <a:stretch/>
        </p:blipFill>
        <p:spPr>
          <a:xfrm>
            <a:off x="3138720" y="1038971"/>
            <a:ext cx="1219589" cy="1024789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7"/>
          <p:cNvSpPr txBox="1"/>
          <p:nvPr/>
        </p:nvSpPr>
        <p:spPr>
          <a:xfrm>
            <a:off x="4358309" y="1326578"/>
            <a:ext cx="4403554" cy="583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marR="0" lvl="0" indent="-1270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Category 2.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remaining studies.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</a:pPr>
            <a:endParaRPr sz="20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7"/>
          <p:cNvSpPr txBox="1">
            <a:spLocks noGrp="1"/>
          </p:cNvSpPr>
          <p:nvPr>
            <p:ph type="title"/>
          </p:nvPr>
        </p:nvSpPr>
        <p:spPr>
          <a:xfrm>
            <a:off x="246459" y="2743164"/>
            <a:ext cx="2400300" cy="92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0"/>
              <a:buFont typeface="Calibri"/>
              <a:buNone/>
            </a:pPr>
            <a:r>
              <a:rPr lang="en-US" sz="2250"/>
              <a:t>Revised Lapsed IRB Approval Policy</a:t>
            </a:r>
            <a:endParaRPr/>
          </a:p>
        </p:txBody>
      </p:sp>
      <p:pic>
        <p:nvPicPr>
          <p:cNvPr id="152" name="Google Shape;152;p17"/>
          <p:cNvPicPr preferRelativeResize="0"/>
          <p:nvPr/>
        </p:nvPicPr>
        <p:blipFill rotWithShape="1">
          <a:blip r:embed="rId6">
            <a:alphaModFix/>
          </a:blip>
          <a:srcRect l="3054" r="16407"/>
          <a:stretch/>
        </p:blipFill>
        <p:spPr>
          <a:xfrm>
            <a:off x="154782" y="926827"/>
            <a:ext cx="2737256" cy="1383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8"/>
          <p:cNvSpPr txBox="1">
            <a:spLocks noGrp="1"/>
          </p:cNvSpPr>
          <p:nvPr>
            <p:ph type="title"/>
          </p:nvPr>
        </p:nvSpPr>
        <p:spPr>
          <a:xfrm>
            <a:off x="161073" y="2399688"/>
            <a:ext cx="2730966" cy="1029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50"/>
              <a:buFont typeface="Calibri"/>
              <a:buNone/>
            </a:pPr>
            <a:r>
              <a:rPr lang="en-US" sz="2250"/>
              <a:t>Zipline Support Survey</a:t>
            </a:r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body" idx="1"/>
          </p:nvPr>
        </p:nvSpPr>
        <p:spPr>
          <a:xfrm>
            <a:off x="3395185" y="970296"/>
            <a:ext cx="4977386" cy="3203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b="1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HSD needs your help to improve Zipline support resources! </a:t>
            </a:r>
            <a:endParaRPr/>
          </a:p>
          <a:p>
            <a:pPr marL="91440" marR="0" lvl="0" indent="-1143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en-US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Complete a </a:t>
            </a:r>
            <a:r>
              <a:rPr lang="en-US" sz="1800" u="sng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short survey</a:t>
            </a:r>
            <a:r>
              <a:rPr lang="en-US" sz="1800" i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tell us what current Zipline help resources you use most and what future resources you would like. </a:t>
            </a:r>
            <a:endParaRPr/>
          </a:p>
          <a:p>
            <a:pPr marL="91440" marR="0" lvl="0" indent="-1143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en-US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survey contains 6 questions and should take less than 5 minutes to complete. </a:t>
            </a:r>
            <a:endParaRPr/>
          </a:p>
          <a:p>
            <a:pPr marL="91440" marR="0" lvl="0" indent="-1143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en-US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You have the option to enter a drawing to receive a coffee gift card as a thank you for your participation.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59" name="Google Shape;159;p18"/>
          <p:cNvSpPr txBox="1"/>
          <p:nvPr/>
        </p:nvSpPr>
        <p:spPr>
          <a:xfrm>
            <a:off x="154783" y="2399687"/>
            <a:ext cx="2432446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i="1">
                <a:solidFill>
                  <a:srgbClr val="E1E8F1"/>
                </a:solidFill>
                <a:latin typeface="Calibri"/>
                <a:ea typeface="Calibri"/>
                <a:cs typeface="Calibri"/>
                <a:sym typeface="Calibri"/>
              </a:rPr>
              <a:t>Highlights from the September 6</a:t>
            </a:r>
            <a:r>
              <a:rPr lang="en-US" sz="1050" i="1" baseline="30000">
                <a:solidFill>
                  <a:srgbClr val="E1E8F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1050" i="1">
                <a:solidFill>
                  <a:srgbClr val="E1E8F1"/>
                </a:solidFill>
                <a:latin typeface="Calibri"/>
                <a:ea typeface="Calibri"/>
                <a:cs typeface="Calibri"/>
                <a:sym typeface="Calibri"/>
              </a:rPr>
              <a:t> issue</a:t>
            </a:r>
            <a:endParaRPr/>
          </a:p>
        </p:txBody>
      </p:sp>
      <p:pic>
        <p:nvPicPr>
          <p:cNvPr id="160" name="Google Shape;160;p18"/>
          <p:cNvPicPr preferRelativeResize="0"/>
          <p:nvPr/>
        </p:nvPicPr>
        <p:blipFill rotWithShape="1">
          <a:blip r:embed="rId4">
            <a:alphaModFix/>
          </a:blip>
          <a:srcRect l="3054" r="16407"/>
          <a:stretch/>
        </p:blipFill>
        <p:spPr>
          <a:xfrm>
            <a:off x="154783" y="1016387"/>
            <a:ext cx="2737256" cy="1383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18" descr="20 stats that will change the way you survey your customers | MyCustomer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416989" y="4460464"/>
            <a:ext cx="2927708" cy="20094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9"/>
          <p:cNvSpPr txBox="1">
            <a:spLocks noGrp="1"/>
          </p:cNvSpPr>
          <p:nvPr>
            <p:ph type="body" idx="1"/>
          </p:nvPr>
        </p:nvSpPr>
        <p:spPr>
          <a:xfrm>
            <a:off x="3540040" y="1219063"/>
            <a:ext cx="4977386" cy="3203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800" b="1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October 4</a:t>
            </a:r>
            <a:r>
              <a:rPr lang="en-US" sz="1800" b="1" i="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1800" b="1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HSD Newsletter</a:t>
            </a:r>
            <a:endParaRPr/>
          </a:p>
          <a:p>
            <a:pPr marL="91440" marR="0" lvl="0" indent="-1143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en-US" sz="18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i="0" u="sng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Coming Soon- New Guidance on Reasonably Foreseeable Risks</a:t>
            </a:r>
            <a:endParaRPr sz="1800" i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1143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i="0" u="sng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Complete the Zipline Support Survey</a:t>
            </a:r>
            <a:endParaRPr sz="1800" i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1143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en-US" sz="1800" i="0" u="sng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Turnaround Times for HSD and IRB Review</a:t>
            </a:r>
            <a:endParaRPr sz="1800" i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1143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i="0" u="sng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PAVE 2021 Annual Report Findings and Recommendations</a:t>
            </a:r>
            <a:endParaRPr sz="1800" i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" marR="0" lvl="0" indent="-11430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i="0" u="sng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NIH Data Management and Sharing Policy</a:t>
            </a:r>
            <a:endParaRPr sz="1800" i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sp>
        <p:nvSpPr>
          <p:cNvPr id="167" name="Google Shape;167;p19"/>
          <p:cNvSpPr txBox="1"/>
          <p:nvPr/>
        </p:nvSpPr>
        <p:spPr>
          <a:xfrm>
            <a:off x="154783" y="2399687"/>
            <a:ext cx="2432446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i="1">
                <a:solidFill>
                  <a:srgbClr val="E1E8F1"/>
                </a:solidFill>
                <a:latin typeface="Calibri"/>
                <a:ea typeface="Calibri"/>
                <a:cs typeface="Calibri"/>
                <a:sym typeface="Calibri"/>
              </a:rPr>
              <a:t>In the October 4</a:t>
            </a:r>
            <a:r>
              <a:rPr lang="en-US" sz="1050" i="1" baseline="30000">
                <a:solidFill>
                  <a:srgbClr val="E1E8F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1050" i="1">
                <a:solidFill>
                  <a:srgbClr val="E1E8F1"/>
                </a:solidFill>
                <a:latin typeface="Calibri"/>
                <a:ea typeface="Calibri"/>
                <a:cs typeface="Calibri"/>
                <a:sym typeface="Calibri"/>
              </a:rPr>
              <a:t> issue</a:t>
            </a:r>
            <a:endParaRPr/>
          </a:p>
        </p:txBody>
      </p:sp>
      <p:pic>
        <p:nvPicPr>
          <p:cNvPr id="168" name="Google Shape;168;p19"/>
          <p:cNvPicPr preferRelativeResize="0"/>
          <p:nvPr/>
        </p:nvPicPr>
        <p:blipFill rotWithShape="1">
          <a:blip r:embed="rId8">
            <a:alphaModFix/>
          </a:blip>
          <a:srcRect r="13039"/>
          <a:stretch/>
        </p:blipFill>
        <p:spPr>
          <a:xfrm>
            <a:off x="154783" y="1235412"/>
            <a:ext cx="2693916" cy="11978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20"/>
          <p:cNvPicPr preferRelativeResize="0"/>
          <p:nvPr/>
        </p:nvPicPr>
        <p:blipFill rotWithShape="1">
          <a:blip r:embed="rId3">
            <a:alphaModFix/>
          </a:blip>
          <a:srcRect b="11964"/>
          <a:stretch/>
        </p:blipFill>
        <p:spPr>
          <a:xfrm>
            <a:off x="1445625" y="853336"/>
            <a:ext cx="6252749" cy="3663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0"/>
          <p:cNvPicPr preferRelativeResize="0"/>
          <p:nvPr/>
        </p:nvPicPr>
        <p:blipFill rotWithShape="1">
          <a:blip r:embed="rId4">
            <a:alphaModFix/>
          </a:blip>
          <a:srcRect b="8406"/>
          <a:stretch/>
        </p:blipFill>
        <p:spPr>
          <a:xfrm>
            <a:off x="1445625" y="4717646"/>
            <a:ext cx="1467346" cy="1508243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20"/>
          <p:cNvSpPr txBox="1"/>
          <p:nvPr/>
        </p:nvSpPr>
        <p:spPr>
          <a:xfrm>
            <a:off x="3133629" y="5327556"/>
            <a:ext cx="4756474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Questions? Email HSD at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2000" u="sng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hsdinfo@uw.edu</a:t>
            </a:r>
            <a:endParaRPr sz="20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9">
      <a:dk1>
        <a:srgbClr val="000000"/>
      </a:dk1>
      <a:lt1>
        <a:srgbClr val="FFFFFF"/>
      </a:lt1>
      <a:dk2>
        <a:srgbClr val="FFFFFF"/>
      </a:dk2>
      <a:lt2>
        <a:srgbClr val="FEFAC9"/>
      </a:lt2>
      <a:accent1>
        <a:srgbClr val="7192BA"/>
      </a:accent1>
      <a:accent2>
        <a:srgbClr val="344D6C"/>
      </a:accent2>
      <a:accent3>
        <a:srgbClr val="BECA95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On-screen Show (4:3)</PresentationFormat>
  <Paragraphs>73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Noto Sans Symbols</vt:lpstr>
      <vt:lpstr>Retrospect</vt:lpstr>
      <vt:lpstr>Highlights from the September 6th issue</vt:lpstr>
      <vt:lpstr>Revised Lapsed IRB Approval Policy</vt:lpstr>
      <vt:lpstr>Revised Lapsed IRB Approval Policy</vt:lpstr>
      <vt:lpstr>Revised Lapsed IRB Approval Policy</vt:lpstr>
      <vt:lpstr>Revised Lapsed IRB Approval Policy</vt:lpstr>
      <vt:lpstr>Zipline Support Survey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Highlights from the September 6th issue</dc:title>
  <dc:creator>Azalea Vasquez</dc:creator>
  <cp:lastModifiedBy>Azalea Vasquez</cp:lastModifiedBy>
  <cp:revision>1</cp:revision>
  <dcterms:modified xsi:type="dcterms:W3CDTF">2022-10-20T15:38:24Z</dcterms:modified>
</cp:coreProperties>
</file>