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ncode Sans" panose="020B0604020202020204" charset="0"/>
      <p:regular r:id="rId24"/>
      <p:bold r:id="rId25"/>
    </p:embeddedFont>
    <p:embeddedFont>
      <p:font typeface="Encode Sans Black" panose="020B0604020202020204" charset="0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Tobin to change this slide and the next: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why we did this: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GIM34/PGGA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Auditor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Risk: across the country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Donors are more savvy and demanding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GIM34 happened during COVID</a:t>
            </a: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were looser on enforcing policy and law in order to get to YES.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Universities across the country are wrestling with these same issues. We, in particular, had gone very far in donor-centricity</a:t>
            </a: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68927" y="3602587"/>
            <a:ext cx="76269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768927" y="2230725"/>
            <a:ext cx="7626928" cy="11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980" y="5683250"/>
            <a:ext cx="1285875" cy="11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>
            <a:spLocks noGrp="1"/>
          </p:cNvSpPr>
          <p:nvPr>
            <p:ph type="pic" idx="2"/>
          </p:nvPr>
        </p:nvSpPr>
        <p:spPr>
          <a:xfrm>
            <a:off x="0" y="0"/>
            <a:ext cx="5647135" cy="2763838"/>
          </a:xfrm>
          <a:prstGeom prst="rect">
            <a:avLst/>
          </a:prstGeom>
          <a:noFill/>
          <a:ln>
            <a:noFill/>
          </a:ln>
        </p:spPr>
      </p: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2" y="2763838"/>
            <a:ext cx="2321929" cy="409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274320" y="6356351"/>
            <a:ext cx="1737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74320" y="3149817"/>
            <a:ext cx="1737360" cy="239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sz="2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524407" y="3137218"/>
            <a:ext cx="1948534" cy="6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3"/>
          </p:nvPr>
        </p:nvSpPr>
        <p:spPr>
          <a:xfrm>
            <a:off x="2524408" y="4025067"/>
            <a:ext cx="1948533" cy="191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4"/>
          </p:nvPr>
        </p:nvSpPr>
        <p:spPr>
          <a:xfrm>
            <a:off x="4673247" y="3137217"/>
            <a:ext cx="1948534" cy="6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5"/>
          </p:nvPr>
        </p:nvSpPr>
        <p:spPr>
          <a:xfrm>
            <a:off x="4673248" y="4025067"/>
            <a:ext cx="1948533" cy="191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6822087" y="3149816"/>
            <a:ext cx="1948534" cy="6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6822088" y="4025066"/>
            <a:ext cx="1948533" cy="191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>
            <a:spLocks noGrp="1"/>
          </p:cNvSpPr>
          <p:nvPr>
            <p:ph type="pic" idx="8"/>
          </p:nvPr>
        </p:nvSpPr>
        <p:spPr>
          <a:xfrm>
            <a:off x="5859781" y="0"/>
            <a:ext cx="3284220" cy="276383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52308" y="6442142"/>
            <a:ext cx="436626" cy="2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0" lvl="1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0" lvl="2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0" lvl="3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0" lvl="4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0" lvl="5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marL="0" lvl="6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marL="0" lvl="7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marL="0" lvl="8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962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68928" y="3602587"/>
            <a:ext cx="2198600" cy="275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68928" y="1202635"/>
            <a:ext cx="2743394" cy="215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3220656" cy="68760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clipArt" idx="2"/>
          </p:nvPr>
        </p:nvSpPr>
        <p:spPr>
          <a:xfrm>
            <a:off x="0" y="0"/>
            <a:ext cx="32194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672068" y="1513939"/>
            <a:ext cx="4843282" cy="159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3672068" y="4125354"/>
            <a:ext cx="4843282" cy="159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4"/>
          </p:nvPr>
        </p:nvSpPr>
        <p:spPr>
          <a:xfrm>
            <a:off x="3672069" y="3552558"/>
            <a:ext cx="4843281" cy="47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5"/>
          </p:nvPr>
        </p:nvSpPr>
        <p:spPr>
          <a:xfrm>
            <a:off x="3672068" y="878547"/>
            <a:ext cx="4843282" cy="5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9" cy="327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52621" y="6445804"/>
            <a:ext cx="436626" cy="2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548348" y="6445804"/>
            <a:ext cx="436626" cy="2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0" lvl="1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0" lvl="2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0" lvl="3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0" lvl="4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0" lvl="5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marL="0" lvl="6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marL="0" lvl="7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marL="0" lvl="8" indent="0" algn="r">
              <a:spcBef>
                <a:spcPts val="0"/>
              </a:spcBef>
              <a:buNone/>
              <a:defRPr sz="1200" b="1" i="0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12668" y="2494668"/>
            <a:ext cx="7626928" cy="172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APS 36.3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UW Gift Acceptance Policy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 </a:t>
            </a:r>
            <a:r>
              <a:rPr lang="en-US" sz="2400">
                <a:solidFill>
                  <a:schemeClr val="lt1"/>
                </a:solidFill>
              </a:rPr>
              <a:t>(effective as of July 1, 2022)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3710814" y="1711798"/>
            <a:ext cx="4843282" cy="350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Past treatment of funds is not a determining factor 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Neither the donor or faculty member determine whether the UW can receive the funding as a gift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Sometimes the goal is charitable, but the terms and conditions mean it cannot be treated as a gift by UW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Inclusion or exemption of overhead (F&amp;A costs) and/or gift assessments is not a basis for determination</a:t>
            </a:r>
            <a:endParaRPr sz="1500">
              <a:solidFill>
                <a:srgbClr val="7030A0"/>
              </a:solidFill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-3637" y="-2762"/>
            <a:ext cx="3226725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575199" y="2311354"/>
            <a:ext cx="2743394" cy="161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do you know if it is a gift?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921619" y="1606525"/>
            <a:ext cx="4000562" cy="371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Open Sans"/>
              <a:buNone/>
            </a:pPr>
            <a:r>
              <a:rPr lang="en-US" sz="1950" b="1" i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The funder’s requirements determine what flavor of funding it will be</a:t>
            </a:r>
            <a:br>
              <a:rPr lang="en-US" sz="1950" b="0" i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950" b="0" i="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Partner with your unit Advancement team early in the process</a:t>
            </a:r>
            <a:endParaRPr/>
          </a:p>
          <a:p>
            <a:pPr marL="342900" marR="0" lvl="0" indent="-2548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Central Advancement are here to help:</a:t>
            </a:r>
            <a:endParaRPr/>
          </a:p>
          <a:p>
            <a:pPr marL="685800" marR="0" lvl="1" indent="-8810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 Corporate &amp; Foundation Relations</a:t>
            </a:r>
            <a:endParaRPr/>
          </a:p>
          <a:p>
            <a:pPr marL="685800" marR="0" lvl="1" indent="-8810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 Endowment &amp; Donor Services</a:t>
            </a:r>
            <a:endParaRPr/>
          </a:p>
          <a:p>
            <a:pPr marL="685800" marR="0" lvl="1" indent="-8810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 Gift Services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500" b="0" i="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3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500" b="0" i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Gift Acceptance Committee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3953766" y="1909355"/>
            <a:ext cx="4751260" cy="18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1450" lvl="1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Partner EARLY with your Advancement colleague(s) 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200"/>
              <a:buChar char="•"/>
            </a:pPr>
            <a:r>
              <a:rPr lang="en-US" sz="12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Can help with determination of gift, grant, or contract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200"/>
              <a:buChar char="•"/>
            </a:pPr>
            <a:r>
              <a:rPr lang="en-US" sz="12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Can help flag potential issues to avoid problems later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200"/>
              <a:buChar char="•"/>
            </a:pPr>
            <a:r>
              <a:rPr lang="en-US" sz="12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Can assist with sample language </a:t>
            </a:r>
            <a:endParaRPr sz="12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1" indent="-1714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Partnering early will streamline your process and expedite the funding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3"/>
          </p:nvPr>
        </p:nvSpPr>
        <p:spPr>
          <a:xfrm>
            <a:off x="3870638" y="4446173"/>
            <a:ext cx="4838438" cy="10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Over-promising a potential funder things that may have to be walked back later depending on the avenue the funding will follow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Don’t sign anything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4"/>
          </p:nvPr>
        </p:nvSpPr>
        <p:spPr>
          <a:xfrm>
            <a:off x="3672067" y="3925881"/>
            <a:ext cx="4843281" cy="35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None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Things to Avoid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5"/>
          </p:nvPr>
        </p:nvSpPr>
        <p:spPr>
          <a:xfrm>
            <a:off x="3672067" y="1349826"/>
            <a:ext cx="4843282" cy="39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00"/>
              <a:buNone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Best Practices</a:t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19175" y="-12"/>
            <a:ext cx="3226725" cy="68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9" cy="327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3300"/>
              <a:t>Partnering with </a:t>
            </a:r>
            <a:br>
              <a:rPr lang="en-US" sz="3300"/>
            </a:br>
            <a:r>
              <a:rPr lang="en-US" sz="3300"/>
              <a:t>Advancement </a:t>
            </a:r>
            <a:endParaRPr sz="3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/>
        </p:nvSpPr>
        <p:spPr>
          <a:xfrm>
            <a:off x="3650556" y="2700492"/>
            <a:ext cx="5137688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Gifts require documentation that support donor intent and provide an understanding of donor expectations, if any.</a:t>
            </a:r>
            <a:br>
              <a:rPr lang="en-US" sz="18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Our due diligence is to protect the UW.</a:t>
            </a:r>
            <a:endParaRPr/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r="64721"/>
          <a:stretch/>
        </p:blipFill>
        <p:spPr>
          <a:xfrm>
            <a:off x="25550" y="0"/>
            <a:ext cx="3225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343671" y="1484340"/>
            <a:ext cx="25896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Expect scrutiny of </a:t>
            </a:r>
            <a:br>
              <a:rPr lang="en-US"/>
            </a:br>
            <a:r>
              <a:rPr lang="en-US"/>
              <a:t>significant gifts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body" idx="5"/>
          </p:nvPr>
        </p:nvSpPr>
        <p:spPr>
          <a:xfrm>
            <a:off x="3672067" y="1006918"/>
            <a:ext cx="5027324" cy="46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None/>
            </a:pPr>
            <a:r>
              <a:rPr lang="en-US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Meet the Gift Acceptance Committee (GAC)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006F"/>
              </a:buClr>
              <a:buSzPts val="1350"/>
              <a:buNone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Made up of senior University officials who will undertake an efficient, thorough, and time-sensitive review of proposed gifts to vote and communicate its decisions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US" b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Standing members:</a:t>
            </a:r>
            <a:endParaRPr sz="150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VP of Development (Tamara Josserand)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SAVP for Development Programs (Stephanie Doyle)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AVP for Campaigns and Emerging Initiatives (Lisa Thomas)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AVP for Advancement Operations (Julie Brown)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Senior Director for Planned Giving (Carl Wayne)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1619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006F"/>
              </a:buClr>
              <a:buSzPts val="1500"/>
              <a:buNone/>
            </a:pPr>
            <a:r>
              <a:rPr lang="en-US" sz="150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Rotating members (two-year term):</a:t>
            </a:r>
            <a:endParaRPr sz="150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Two CAOs representing a large and a small school </a:t>
            </a: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600075" lvl="1" indent="-2571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006F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For FY23-24: Don Theophilus (UW Medicine) and Alex Haslam (College of Built Environments)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8750668" y="5602025"/>
            <a:ext cx="26304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00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r="64819"/>
          <a:stretch/>
        </p:blipFill>
        <p:spPr>
          <a:xfrm>
            <a:off x="1300" y="-24225"/>
            <a:ext cx="3216851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3663160" y="1785095"/>
            <a:ext cx="4999346" cy="35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50"/>
              <a:buChar char="•"/>
            </a:pPr>
            <a:r>
              <a:rPr lang="en-US" sz="16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Gifts subject to review are those that pose material risk (including being overly-restrictive or with financial liability), those with unique or special circumstances, etc.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50"/>
              <a:buChar char="•"/>
            </a:pPr>
            <a:r>
              <a:rPr lang="en-US" sz="16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Gifts are referred on a case-by-case basis and require extensive research/documentation prior to presentation for the GAC review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50"/>
              <a:buChar char="•"/>
            </a:pPr>
            <a:r>
              <a:rPr lang="en-US" sz="16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Committee will virtually vote to accept, accept with revision, or reject a proposed gift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50"/>
              <a:buChar char="•"/>
            </a:pPr>
            <a:r>
              <a:rPr lang="en-US" sz="16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Average time to decision: 2 weeks 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r="64604"/>
          <a:stretch/>
        </p:blipFill>
        <p:spPr>
          <a:xfrm>
            <a:off x="22475" y="13"/>
            <a:ext cx="3236576" cy="6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subTitle" idx="1"/>
          </p:nvPr>
        </p:nvSpPr>
        <p:spPr>
          <a:xfrm>
            <a:off x="681750" y="2014821"/>
            <a:ext cx="7626928" cy="30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"Getting to yes, and..."</a:t>
            </a:r>
            <a:b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do not know the answer (yet) on all avenues for revenue, managing risk and obligations. </a:t>
            </a:r>
            <a:br>
              <a:rPr lang="en-US" sz="1800"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Non-gift Revenue Committee (potentially)</a:t>
            </a:r>
            <a:b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working on potential gifts, communicate early and often with your Advancement Team </a:t>
            </a:r>
            <a:b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 prepared to share all documentation; transparency is key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681750" y="1222625"/>
            <a:ext cx="7626928" cy="84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What's next?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492" b="4492"/>
          <a:stretch/>
        </p:blipFill>
        <p:spPr>
          <a:xfrm rot="983844">
            <a:off x="2662019" y="361764"/>
            <a:ext cx="3819966" cy="2148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/>
          <p:nvPr/>
        </p:nvSpPr>
        <p:spPr>
          <a:xfrm>
            <a:off x="2865499" y="1784254"/>
            <a:ext cx="3718778" cy="3718778"/>
          </a:xfrm>
          <a:prstGeom prst="ellipse">
            <a:avLst/>
          </a:prstGeom>
          <a:solidFill>
            <a:srgbClr val="4B2E8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3356834" y="2354301"/>
            <a:ext cx="2714841" cy="265759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2224668" y="3291004"/>
            <a:ext cx="5018049" cy="678626"/>
          </a:xfrm>
          <a:prstGeom prst="rect">
            <a:avLst/>
          </a:prstGeom>
          <a:solidFill>
            <a:srgbClr val="7F6000"/>
          </a:solidFill>
          <a:ln w="952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2596598" y="3249442"/>
            <a:ext cx="448406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MIND THE GAP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381001" y="3906402"/>
            <a:ext cx="2742372" cy="165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81000" y="2042492"/>
            <a:ext cx="3213100" cy="17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Getting to know the formalized Gift Acceptance Policy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5392100" y="2290050"/>
            <a:ext cx="3627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Why now?</a:t>
            </a:r>
            <a:b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What is a gift?</a:t>
            </a:r>
            <a:b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How do you know it is a gift?</a:t>
            </a:r>
            <a:b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What's next?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985798" y="2215367"/>
            <a:ext cx="4843282" cy="272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Industry standard and best practice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Risk management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UW’s funding model is evolving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Changes in the nature of fundraising</a:t>
            </a:r>
            <a:endParaRPr/>
          </a:p>
          <a:p>
            <a:pPr marL="257175" lvl="0" indent="-1428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r="64928"/>
          <a:stretch/>
        </p:blipFill>
        <p:spPr>
          <a:xfrm>
            <a:off x="6242" y="0"/>
            <a:ext cx="3206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Why Now?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645349" y="2063956"/>
            <a:ext cx="4843282" cy="29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Private Gifts and Grants Acceptance Committee updated GIM 34 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(rolled out during COVID-19 pandemic)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Internal Audit identified potential risks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Examples of risk across the country</a:t>
            </a:r>
            <a:b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Donors are savvier and demanding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-3637" y="0"/>
            <a:ext cx="3226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9" cy="327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Preceding GAP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672075" y="1361300"/>
            <a:ext cx="523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28600" lvl="0" indent="-1314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rgbClr val="7030A0"/>
              </a:solidFill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10,000 gift funds; 5,300+ endowments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Challenges of administering these funds effectively and efficiently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Corresponding challenges of stewarding these donors (historically and with new funds being proposed)</a:t>
            </a:r>
            <a:b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Unspent gift balances have doubled over last 10 years </a:t>
            </a:r>
            <a:endParaRPr sz="1500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50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66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00"/>
              <a:buChar char="•"/>
            </a:pPr>
            <a:r>
              <a:rPr lang="en-US" sz="15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Increased gift complexity driven by philanthropy-savvy donors</a:t>
            </a:r>
            <a:endParaRPr sz="1500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636121" y="5316779"/>
            <a:ext cx="39624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75"/>
              <a:buFont typeface="Open Sans"/>
              <a:buNone/>
            </a:pPr>
            <a:r>
              <a:rPr lang="en-US" sz="6000" i="1" u="none" strike="noStrike" cap="none">
                <a:solidFill>
                  <a:srgbClr val="833C0B"/>
                </a:solidFill>
                <a:latin typeface="Open Sans"/>
                <a:ea typeface="Open Sans"/>
                <a:cs typeface="Open Sans"/>
                <a:sym typeface="Open Sans"/>
              </a:rPr>
              <a:t>"Do the best you can until you know better. </a:t>
            </a:r>
            <a:endParaRPr sz="6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33C0B"/>
              </a:buClr>
              <a:buSzPts val="375"/>
              <a:buFont typeface="Open Sans"/>
              <a:buNone/>
            </a:pPr>
            <a:r>
              <a:rPr lang="en-US" sz="6000" i="1" u="none" strike="noStrike" cap="none">
                <a:solidFill>
                  <a:srgbClr val="833C0B"/>
                </a:solidFill>
                <a:latin typeface="Open Sans"/>
                <a:ea typeface="Open Sans"/>
                <a:cs typeface="Open Sans"/>
                <a:sym typeface="Open Sans"/>
              </a:rPr>
              <a:t>Then once you know better, do better." </a:t>
            </a:r>
            <a:endParaRPr sz="6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33C0B"/>
              </a:buClr>
              <a:buSzPts val="375"/>
              <a:buFont typeface="Open Sans"/>
              <a:buNone/>
            </a:pPr>
            <a:r>
              <a:rPr lang="en-US" sz="6000" i="0" u="none" strike="noStrike" cap="none">
                <a:solidFill>
                  <a:srgbClr val="833C0B"/>
                </a:solidFill>
                <a:latin typeface="Open Sans"/>
                <a:ea typeface="Open Sans"/>
                <a:cs typeface="Open Sans"/>
                <a:sym typeface="Open Sans"/>
              </a:rPr>
              <a:t>- Maya Angelou</a:t>
            </a:r>
            <a:endParaRPr sz="6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Encode Sans"/>
              <a:buNone/>
            </a:pPr>
            <a:endParaRPr sz="195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57175" marR="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Noto Sans Symbols"/>
              <a:buNone/>
            </a:pPr>
            <a:endParaRPr sz="195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57175" marR="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Noto Sans Symbols"/>
              <a:buNone/>
            </a:pPr>
            <a:endParaRPr sz="195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Encode Sans"/>
              <a:buNone/>
            </a:pPr>
            <a:endParaRPr sz="195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-3637" y="-19750"/>
            <a:ext cx="3226725" cy="68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Current challenges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533188" y="2357870"/>
            <a:ext cx="5269139" cy="24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</a:pPr>
            <a:r>
              <a:rPr lang="en-US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“The most useful gift is the flexible one, where sufficient freedom is permitted to meet changing conditions at the University while still meeting the general goals of the donor.”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3502911" y="1608241"/>
            <a:ext cx="4843282" cy="3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Open Sans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EXECUTIVE ORDER NO. 41 (1972)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3671161" y="5099911"/>
            <a:ext cx="486271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7030A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"Flexible" is not synonymous with "unrestricted"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-21212" y="0"/>
            <a:ext cx="322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5035139" y="1303008"/>
            <a:ext cx="3817916" cy="216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None/>
            </a:pPr>
            <a:r>
              <a:rPr lang="en-US" sz="135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"Detached and disinterested generosity"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Philanthropic or charitable intent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Primary beneficiary is the general public (not the donor)</a:t>
            </a:r>
            <a:endParaRPr>
              <a:solidFill>
                <a:srgbClr val="7030A0"/>
              </a:solidFill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Given for general activities or a new project/initiative 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Irrevocable </a:t>
            </a:r>
            <a:endParaRPr sz="135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No quid pro quo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None/>
            </a:pPr>
            <a:br>
              <a:rPr lang="en-US" sz="135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35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Gifts cannot...</a:t>
            </a:r>
            <a:endParaRPr b="1">
              <a:solidFill>
                <a:srgbClr val="7030A0"/>
              </a:solidFill>
            </a:endParaRPr>
          </a:p>
          <a:p>
            <a:pPr marL="214313" lvl="0" indent="-2143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Require detailed financial accountability</a:t>
            </a:r>
            <a:endParaRPr/>
          </a:p>
          <a:p>
            <a:pPr marL="214313" lvl="0" indent="-2143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Require deliverables </a:t>
            </a:r>
            <a:endParaRPr>
              <a:solidFill>
                <a:srgbClr val="7030A0"/>
              </a:solidFill>
            </a:endParaRPr>
          </a:p>
          <a:p>
            <a:pPr marL="214313" lvl="0" indent="-2143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Transfer IP, restrict publications, require indemnification clauses</a:t>
            </a:r>
            <a:endParaRPr>
              <a:solidFill>
                <a:srgbClr val="7030A0"/>
              </a:solidFill>
            </a:endParaRPr>
          </a:p>
          <a:p>
            <a:pPr marL="214313" lvl="0" indent="-2143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Require return of funds</a:t>
            </a:r>
            <a:endParaRPr sz="1350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endParaRPr sz="13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575199" y="2335570"/>
            <a:ext cx="2743394" cy="161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is a </a:t>
            </a:r>
            <a:r>
              <a:rPr lang="en-US" sz="2400">
                <a:solidFill>
                  <a:srgbClr val="C9C9C9"/>
                </a:solidFill>
                <a:latin typeface="Open Sans"/>
                <a:ea typeface="Open Sans"/>
                <a:cs typeface="Open Sans"/>
                <a:sym typeface="Open Sans"/>
              </a:rPr>
              <a:t>gift?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3499840" y="1822102"/>
            <a:ext cx="2969171" cy="36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Will benefit the UW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4030204" y="2245133"/>
            <a:ext cx="4651010" cy="61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None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There must be a reasonable expectation that acceptance of the gift will </a:t>
            </a:r>
            <a:r>
              <a:rPr lang="en-US" sz="1350" u="sng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ultimately benefit</a:t>
            </a: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 the University and its mission.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499841" y="3102646"/>
            <a:ext cx="5181878" cy="49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Will further the donor’s charitable interest</a:t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4030206" y="3544297"/>
            <a:ext cx="3999743" cy="73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None/>
            </a:pPr>
            <a:r>
              <a:rPr lang="en-US" sz="135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University believes acceptance is consistent with the donor’s expressed philanthropic interest. </a:t>
            </a:r>
            <a:endParaRPr/>
          </a:p>
          <a:p>
            <a:pPr marL="228600" marR="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3499841" y="4338073"/>
            <a:ext cx="5335593" cy="74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Will not put the UW, affiliates, or stakeholders at risk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4107695" y="5036437"/>
            <a:ext cx="4030314" cy="55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None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The gift does not present a current or potential material risk.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499841" y="1217643"/>
            <a:ext cx="5191060" cy="46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Open Sans"/>
              <a:buNone/>
            </a:pPr>
            <a:r>
              <a:rPr lang="en-US" sz="2100" b="1" i="0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UW will seek and accept gifts that: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r="64711"/>
          <a:stretch/>
        </p:blipFill>
        <p:spPr>
          <a:xfrm>
            <a:off x="-12" y="0"/>
            <a:ext cx="3226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03724" y="2201176"/>
            <a:ext cx="2589609" cy="24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Guiding principles of gift acceptance</a:t>
            </a:r>
            <a:br>
              <a:rPr lang="en-US" sz="2100">
                <a:latin typeface="Open Sans"/>
                <a:ea typeface="Open Sans"/>
                <a:cs typeface="Open Sans"/>
                <a:sym typeface="Open Sans"/>
              </a:rPr>
            </a:b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body" idx="5"/>
          </p:nvPr>
        </p:nvSpPr>
        <p:spPr>
          <a:xfrm>
            <a:off x="3635662" y="5042679"/>
            <a:ext cx="4843282" cy="39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None/>
            </a:pPr>
            <a:r>
              <a:rPr lang="en-US" sz="210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University will not accept a gift or will consider returning a gift that:</a:t>
            </a: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endParaRPr sz="1350" b="0"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Doesn’t fit its mission &amp; values 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Infringes on academic freedom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Potential reputational risk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Too restrictive in purpose or too costly to administer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Prohibited by law (or is funded by property acquired by other than legal means)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Creates unacceptable liability or could lead to future unanticipated expenses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Creates a conflict of interest or potential ethics violation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Includes an exchange for goods/services (unless fair market value is disclosed at time of gift)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350"/>
              <a:buFont typeface="Arial"/>
              <a:buChar char="•"/>
            </a:pPr>
            <a:r>
              <a:rPr lang="en-US" sz="1350" b="0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Risks our tax-exempt status</a:t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r="64604"/>
          <a:stretch/>
        </p:blipFill>
        <p:spPr>
          <a:xfrm>
            <a:off x="-8564" y="0"/>
            <a:ext cx="32365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314921" y="1513940"/>
            <a:ext cx="2589600" cy="3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What constitutes material risk?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On-screen Show (4:3)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Encode Sans Black</vt:lpstr>
      <vt:lpstr>Calibri</vt:lpstr>
      <vt:lpstr>Open Sans SemiBold</vt:lpstr>
      <vt:lpstr>Open Sans</vt:lpstr>
      <vt:lpstr>Encode Sans</vt:lpstr>
      <vt:lpstr>Arial</vt:lpstr>
      <vt:lpstr>Noto Sans Symbols</vt:lpstr>
      <vt:lpstr>Office Theme</vt:lpstr>
      <vt:lpstr>APS 36.3 UW Gift Acceptance Policy   (effective as of July 1, 2022)</vt:lpstr>
      <vt:lpstr>Getting to know the formalized Gift Acceptance Policy</vt:lpstr>
      <vt:lpstr>Why Now?</vt:lpstr>
      <vt:lpstr>Preceding GAP</vt:lpstr>
      <vt:lpstr>Current challenges</vt:lpstr>
      <vt:lpstr>PowerPoint Presentation</vt:lpstr>
      <vt:lpstr>What is a gift?</vt:lpstr>
      <vt:lpstr>Guiding principles of gift acceptance </vt:lpstr>
      <vt:lpstr>What constitutes material risk?</vt:lpstr>
      <vt:lpstr>PowerPoint Presentation</vt:lpstr>
      <vt:lpstr>How do you know if it is a gift?</vt:lpstr>
      <vt:lpstr>Partnering with  Advancement </vt:lpstr>
      <vt:lpstr>Expect scrutiny of  significant gifts</vt:lpstr>
      <vt:lpstr>PowerPoint Presentation</vt:lpstr>
      <vt:lpstr>PowerPoint Presentation</vt:lpstr>
      <vt:lpstr>What's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36.3 UW Gift Acceptance Policy   (effective as of July 1, 2022)</dc:title>
  <dc:creator>Azalea Vasquez</dc:creator>
  <cp:lastModifiedBy>Azalea Vasquez</cp:lastModifiedBy>
  <cp:revision>1</cp:revision>
  <dcterms:modified xsi:type="dcterms:W3CDTF">2022-10-20T15:39:23Z</dcterms:modified>
</cp:coreProperties>
</file>