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Encode Sans" panose="020B0604020202020204" charset="0"/>
      <p:regular r:id="rId15"/>
      <p:bold r:id="rId16"/>
    </p:embeddedFont>
    <p:embeddedFont>
      <p:font typeface="Open Sans" panose="020B06060305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now for the fun part! Today we are recognizing the fifth group of graduates from the CORE Certificate in Research Administration. CORE launched this certificate in the fall of 2019. Since then 535 people have enrolled in the certificate program and as November 1, 2022, 140 of those enrollees have met all requirements to receive the certificate. We recognize the recipients on a semi-annual basis in the MRAM venue and today we are going to take a moment to recognize the achievements in this last round completers. Not all of them chose to include their names in today’s announcement but you all know who you are! </a:t>
            </a:r>
            <a:endParaRPr/>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Let’s give a shout out to some of our most recent graduates and give them a hand!</a:t>
            </a: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a big thank you to all who support the ongoing professional development of our research administration staff!</a:t>
            </a:r>
            <a:endParaRPr/>
          </a:p>
        </p:txBody>
      </p:sp>
      <p:sp>
        <p:nvSpPr>
          <p:cNvPr id="162" name="Google Shape;16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t="29928" b="29924"/>
          <a:stretch/>
        </p:blipFill>
        <p:spPr>
          <a:xfrm>
            <a:off x="0" y="5562604"/>
            <a:ext cx="9143493" cy="1290935"/>
          </a:xfrm>
          <a:prstGeom prst="rect">
            <a:avLst/>
          </a:prstGeom>
          <a:noFill/>
          <a:ln>
            <a:noFill/>
          </a:ln>
        </p:spPr>
      </p:pic>
      <p:sp>
        <p:nvSpPr>
          <p:cNvPr id="90" name="Google Shape;90;p13"/>
          <p:cNvSpPr/>
          <p:nvPr/>
        </p:nvSpPr>
        <p:spPr>
          <a:xfrm>
            <a:off x="0" y="1146546"/>
            <a:ext cx="9143400" cy="4544354"/>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1" name="Google Shape;91;p13"/>
          <p:cNvSpPr/>
          <p:nvPr/>
        </p:nvSpPr>
        <p:spPr>
          <a:xfrm>
            <a:off x="4" y="0"/>
            <a:ext cx="9153000" cy="1143000"/>
          </a:xfrm>
          <a:prstGeom prst="rect">
            <a:avLst/>
          </a:prstGeom>
          <a:solidFill>
            <a:srgbClr val="0B53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2" name="Google Shape;92;p13"/>
          <p:cNvSpPr txBox="1"/>
          <p:nvPr/>
        </p:nvSpPr>
        <p:spPr>
          <a:xfrm>
            <a:off x="191125" y="1167100"/>
            <a:ext cx="8938800" cy="513787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400"/>
              <a:buFont typeface="Arial"/>
              <a:buNone/>
            </a:pPr>
            <a:r>
              <a:rPr lang="en-US" sz="3400" b="0" i="0" u="none" strike="noStrike" cap="none">
                <a:solidFill>
                  <a:schemeClr val="lt1"/>
                </a:solidFill>
                <a:latin typeface="Calibri"/>
                <a:ea typeface="Calibri"/>
                <a:cs typeface="Calibri"/>
                <a:sym typeface="Calibri"/>
              </a:rPr>
              <a:t>Certificate in Research Administration Graduates</a:t>
            </a:r>
            <a:endParaRPr sz="1600" b="0" i="0" u="none" strike="noStrike" cap="none">
              <a:solidFill>
                <a:srgbClr val="000000"/>
              </a:solidFill>
              <a:latin typeface="Arial"/>
              <a:ea typeface="Arial"/>
              <a:cs typeface="Arial"/>
              <a:sym typeface="Arial"/>
            </a:endParaRPr>
          </a:p>
          <a:p>
            <a:pPr marL="600059" marR="0" lvl="1" indent="-257167" algn="l" rtl="0">
              <a:lnSpc>
                <a:spcPct val="15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535 enrolled in the certificate</a:t>
            </a:r>
            <a:endParaRPr sz="1400" b="0" i="0" u="none" strike="noStrike" cap="none">
              <a:solidFill>
                <a:srgbClr val="000000"/>
              </a:solidFill>
              <a:latin typeface="Arial"/>
              <a:ea typeface="Arial"/>
              <a:cs typeface="Arial"/>
              <a:sym typeface="Arial"/>
            </a:endParaRPr>
          </a:p>
          <a:p>
            <a:pPr marL="600059" marR="0" lvl="1" indent="-257167" algn="l" rtl="0">
              <a:lnSpc>
                <a:spcPct val="150000"/>
              </a:lnSpc>
              <a:spcBef>
                <a:spcPts val="0"/>
              </a:spcBef>
              <a:spcAft>
                <a:spcPts val="0"/>
              </a:spcAft>
              <a:buClr>
                <a:schemeClr val="lt1"/>
              </a:buClr>
              <a:buSzPts val="2800"/>
              <a:buFont typeface="Arial"/>
              <a:buChar char="◆"/>
            </a:pPr>
            <a:r>
              <a:rPr lang="en-US" sz="2800" b="0" i="0" u="none" strike="noStrike" cap="none">
                <a:solidFill>
                  <a:schemeClr val="lt1"/>
                </a:solidFill>
                <a:latin typeface="Calibri"/>
                <a:ea typeface="Calibri"/>
                <a:cs typeface="Calibri"/>
                <a:sym typeface="Calibri"/>
              </a:rPr>
              <a:t>140 graduates since August 2020</a:t>
            </a:r>
            <a:endParaRPr sz="2800" b="0" i="0" u="none" strike="noStrike" cap="none">
              <a:solidFill>
                <a:schemeClr val="lt1"/>
              </a:solidFill>
              <a:latin typeface="Calibri"/>
              <a:ea typeface="Calibri"/>
              <a:cs typeface="Calibri"/>
              <a:sym typeface="Calibri"/>
            </a:endParaRPr>
          </a:p>
          <a:p>
            <a:pPr marL="1371600" marR="0" lvl="2" indent="-406400" algn="l" rtl="0">
              <a:lnSpc>
                <a:spcPct val="150000"/>
              </a:lnSpc>
              <a:spcBef>
                <a:spcPts val="0"/>
              </a:spcBef>
              <a:spcAft>
                <a:spcPts val="0"/>
              </a:spcAft>
              <a:buClr>
                <a:schemeClr val="lt1"/>
              </a:buClr>
              <a:buSzPts val="2800"/>
              <a:buFont typeface="Calibri"/>
              <a:buChar char="●"/>
            </a:pPr>
            <a:r>
              <a:rPr lang="en-US" sz="2800" b="0" i="0" u="none" strike="noStrike" cap="none">
                <a:solidFill>
                  <a:schemeClr val="lt1"/>
                </a:solidFill>
                <a:latin typeface="Calibri"/>
                <a:ea typeface="Calibri"/>
                <a:cs typeface="Calibri"/>
                <a:sym typeface="Calibri"/>
              </a:rPr>
              <a:t>16 graduates in fourth group </a:t>
            </a: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Encode Sans"/>
              <a:ea typeface="Encode Sans"/>
              <a:cs typeface="Encode Sans"/>
              <a:sym typeface="Encode Sans"/>
            </a:endParaRPr>
          </a:p>
        </p:txBody>
      </p:sp>
      <p:sp>
        <p:nvSpPr>
          <p:cNvPr id="93" name="Google Shape;93;p13"/>
          <p:cNvSpPr txBox="1"/>
          <p:nvPr/>
        </p:nvSpPr>
        <p:spPr>
          <a:xfrm>
            <a:off x="152392" y="3555534"/>
            <a:ext cx="737700" cy="3387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050"/>
              <a:buFont typeface="Arial"/>
              <a:buNone/>
            </a:pPr>
            <a:endParaRPr sz="1050" b="1" i="0" u="none" strike="noStrike" cap="none">
              <a:solidFill>
                <a:srgbClr val="595959"/>
              </a:solidFill>
              <a:latin typeface="Calibri"/>
              <a:ea typeface="Calibri"/>
              <a:cs typeface="Calibri"/>
              <a:sym typeface="Calibri"/>
            </a:endParaRPr>
          </a:p>
        </p:txBody>
      </p:sp>
      <p:pic>
        <p:nvPicPr>
          <p:cNvPr id="94" name="Google Shape;94;p13" descr="C:\Users\hient2\Desktop\Untitled-1.png"/>
          <p:cNvPicPr preferRelativeResize="0"/>
          <p:nvPr/>
        </p:nvPicPr>
        <p:blipFill rotWithShape="1">
          <a:blip r:embed="rId4">
            <a:alphaModFix/>
          </a:blip>
          <a:srcRect/>
          <a:stretch/>
        </p:blipFill>
        <p:spPr>
          <a:xfrm>
            <a:off x="6552843" y="152401"/>
            <a:ext cx="2768774" cy="1006187"/>
          </a:xfrm>
          <a:prstGeom prst="rect">
            <a:avLst/>
          </a:prstGeom>
          <a:noFill/>
          <a:ln>
            <a:noFill/>
          </a:ln>
        </p:spPr>
      </p:pic>
      <p:pic>
        <p:nvPicPr>
          <p:cNvPr id="95" name="Google Shape;95;p13"/>
          <p:cNvPicPr preferRelativeResize="0"/>
          <p:nvPr/>
        </p:nvPicPr>
        <p:blipFill rotWithShape="1">
          <a:blip r:embed="rId5">
            <a:alphaModFix/>
          </a:blip>
          <a:srcRect/>
          <a:stretch/>
        </p:blipFill>
        <p:spPr>
          <a:xfrm>
            <a:off x="7771972" y="5943600"/>
            <a:ext cx="1357945" cy="914400"/>
          </a:xfrm>
          <a:prstGeom prst="rect">
            <a:avLst/>
          </a:prstGeom>
          <a:noFill/>
          <a:ln>
            <a:noFill/>
          </a:ln>
        </p:spPr>
      </p:pic>
      <p:sp>
        <p:nvSpPr>
          <p:cNvPr id="96" name="Google Shape;96;p13"/>
          <p:cNvSpPr txBox="1"/>
          <p:nvPr/>
        </p:nvSpPr>
        <p:spPr>
          <a:xfrm>
            <a:off x="17666" y="225703"/>
            <a:ext cx="6885900" cy="738600"/>
          </a:xfrm>
          <a:prstGeom prst="rect">
            <a:avLst/>
          </a:prstGeom>
          <a:noFill/>
          <a:ln>
            <a:noFill/>
          </a:ln>
        </p:spPr>
        <p:txBody>
          <a:bodyPr spcFirstLastPara="1" wrap="square" lIns="91425" tIns="45700" rIns="91425" bIns="45700" anchor="t" anchorCtr="0">
            <a:noAutofit/>
          </a:bodyPr>
          <a:lstStyle/>
          <a:p>
            <a:pPr marL="137156"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Open Sans"/>
                <a:ea typeface="Open Sans"/>
                <a:cs typeface="Open Sans"/>
                <a:sym typeface="Open Sans"/>
              </a:rPr>
              <a:t>Recognition</a:t>
            </a:r>
            <a:r>
              <a:rPr lang="en-US" sz="4000" b="1" i="0" u="none" strike="noStrike" cap="none">
                <a:solidFill>
                  <a:schemeClr val="lt1"/>
                </a:solidFill>
                <a:latin typeface="Calibri"/>
                <a:ea typeface="Calibri"/>
                <a:cs typeface="Calibri"/>
                <a:sym typeface="Calibri"/>
              </a:rPr>
              <a:t>!</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pic>
        <p:nvPicPr>
          <p:cNvPr id="102" name="Google Shape;102;p14"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pic>
        <p:nvPicPr>
          <p:cNvPr id="103" name="Google Shape;103;p14" descr="Blue fireworks explosion in the sky"/>
          <p:cNvPicPr preferRelativeResize="0"/>
          <p:nvPr/>
        </p:nvPicPr>
        <p:blipFill rotWithShape="1">
          <a:blip r:embed="rId4">
            <a:alphaModFix/>
          </a:blip>
          <a:srcRect t="13924" r="-1" b="13923"/>
          <a:stretch/>
        </p:blipFill>
        <p:spPr>
          <a:xfrm>
            <a:off x="0" y="0"/>
            <a:ext cx="9143997" cy="3681401"/>
          </a:xfrm>
          <a:prstGeom prst="rect">
            <a:avLst/>
          </a:prstGeom>
          <a:noFill/>
          <a:ln>
            <a:noFill/>
          </a:ln>
        </p:spPr>
      </p:pic>
      <p:sp>
        <p:nvSpPr>
          <p:cNvPr id="104" name="Google Shape;104;p14"/>
          <p:cNvSpPr/>
          <p:nvPr/>
        </p:nvSpPr>
        <p:spPr>
          <a:xfrm>
            <a:off x="0" y="0"/>
            <a:ext cx="9144000" cy="3663220"/>
          </a:xfrm>
          <a:prstGeom prst="rect">
            <a:avLst/>
          </a:prstGeom>
          <a:solidFill>
            <a:schemeClr val="dk1">
              <a:alpha val="49411"/>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14"/>
          <p:cNvSpPr txBox="1">
            <a:spLocks noGrp="1"/>
          </p:cNvSpPr>
          <p:nvPr>
            <p:ph type="ctrTitle"/>
          </p:nvPr>
        </p:nvSpPr>
        <p:spPr>
          <a:xfrm>
            <a:off x="3705" y="1252897"/>
            <a:ext cx="872734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925"/>
              <a:buFont typeface="Open Sans"/>
              <a:buNone/>
            </a:pPr>
            <a:r>
              <a:rPr lang="en-US" sz="3600">
                <a:solidFill>
                  <a:schemeClr val="lt1"/>
                </a:solidFill>
                <a:latin typeface="Open Sans"/>
                <a:ea typeface="Open Sans"/>
                <a:cs typeface="Open Sans"/>
                <a:sym typeface="Open Sans"/>
              </a:rPr>
              <a:t>Certificate in Research Administration Program Graduates </a:t>
            </a:r>
            <a:endParaRPr sz="7200"/>
          </a:p>
        </p:txBody>
      </p:sp>
      <p:cxnSp>
        <p:nvCxnSpPr>
          <p:cNvPr id="106" name="Google Shape;106;p14"/>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pic>
        <p:nvPicPr>
          <p:cNvPr id="107" name="Google Shape;107;p14"/>
          <p:cNvPicPr preferRelativeResize="0"/>
          <p:nvPr/>
        </p:nvPicPr>
        <p:blipFill rotWithShape="1">
          <a:blip r:embed="rId5">
            <a:alphaModFix/>
          </a:blip>
          <a:srcRect/>
          <a:stretch/>
        </p:blipFill>
        <p:spPr>
          <a:xfrm>
            <a:off x="4267200" y="3124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fade">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pic>
        <p:nvPicPr>
          <p:cNvPr id="113" name="Google Shape;113;p15"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14" name="Google Shape;114;p15"/>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5" name="Google Shape;115;p15"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16" name="Google Shape;116;p15"/>
          <p:cNvSpPr txBox="1">
            <a:spLocks noGrp="1"/>
          </p:cNvSpPr>
          <p:nvPr>
            <p:ph type="ctrTitle"/>
          </p:nvPr>
        </p:nvSpPr>
        <p:spPr>
          <a:xfrm>
            <a:off x="0" y="1360270"/>
            <a:ext cx="91440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Mike Bartley</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Post Award Grant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School of Nursing</a:t>
            </a:r>
            <a:endParaRPr sz="3000">
              <a:solidFill>
                <a:schemeClr val="lt1"/>
              </a:solidFill>
              <a:latin typeface="Open Sans"/>
              <a:ea typeface="Open Sans"/>
              <a:cs typeface="Open Sans"/>
              <a:sym typeface="Open Sans"/>
            </a:endParaRPr>
          </a:p>
        </p:txBody>
      </p:sp>
      <p:sp>
        <p:nvSpPr>
          <p:cNvPr id="117" name="Google Shape;117;p15"/>
          <p:cNvSpPr txBox="1">
            <a:spLocks noGrp="1"/>
          </p:cNvSpPr>
          <p:nvPr>
            <p:ph type="subTitle" idx="1"/>
          </p:nvPr>
        </p:nvSpPr>
        <p:spPr>
          <a:xfrm>
            <a:off x="-2881" y="3351052"/>
            <a:ext cx="1884305" cy="2637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18" name="Google Shape;118;p15"/>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par>
                          <p:cTn id="8" fill="hold">
                            <p:stCondLst>
                              <p:cond delay="500"/>
                            </p:stCondLst>
                            <p:childTnLst>
                              <p:par>
                                <p:cTn id="9" presetID="10" presetClass="entr" presetSubtype="0" fill="hold" nodeType="afterEffect">
                                  <p:stCondLst>
                                    <p:cond delay="7250"/>
                                  </p:stCondLst>
                                  <p:childTnLst>
                                    <p:set>
                                      <p:cBhvr>
                                        <p:cTn id="10" dur="1" fill="hold">
                                          <p:stCondLst>
                                            <p:cond delay="0"/>
                                          </p:stCondLst>
                                        </p:cTn>
                                        <p:tgtEl>
                                          <p:spTgt spid="117">
                                            <p:txEl>
                                              <p:pRg st="0" end="0"/>
                                            </p:txEl>
                                          </p:spTgt>
                                        </p:tgtEl>
                                        <p:attrNameLst>
                                          <p:attrName>style.visibility</p:attrName>
                                        </p:attrNameLst>
                                      </p:cBhvr>
                                      <p:to>
                                        <p:strVal val="visible"/>
                                      </p:to>
                                    </p:set>
                                    <p:animEffect transition="in" filter="fade">
                                      <p:cBhvr>
                                        <p:cTn id="11" dur="500"/>
                                        <p:tgtEl>
                                          <p:spTgt spid="11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16"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24" name="Google Shape;124;p16"/>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5" name="Google Shape;125;p16"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26" name="Google Shape;126;p16"/>
          <p:cNvSpPr txBox="1">
            <a:spLocks noGrp="1"/>
          </p:cNvSpPr>
          <p:nvPr>
            <p:ph type="ctrTitle"/>
          </p:nvPr>
        </p:nvSpPr>
        <p:spPr>
          <a:xfrm>
            <a:off x="0" y="1310478"/>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Charlie Gregor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Manager of the Hub Liaison Team</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Institute of Translational Health Sciences</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127" name="Google Shape;127;p16"/>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Open Sans"/>
                <a:ea typeface="Open Sans"/>
                <a:cs typeface="Open Sans"/>
                <a:sym typeface="Open Sans"/>
              </a:rPr>
              <a:t>Congratulations!</a:t>
            </a:r>
            <a:endParaRPr sz="1400" b="0" i="0" u="none" strike="noStrike" cap="none">
              <a:solidFill>
                <a:srgbClr val="000000"/>
              </a:solidFill>
              <a:latin typeface="Arial"/>
              <a:ea typeface="Arial"/>
              <a:cs typeface="Arial"/>
              <a:sym typeface="Arial"/>
            </a:endParaRPr>
          </a:p>
        </p:txBody>
      </p:sp>
      <p:cxnSp>
        <p:nvCxnSpPr>
          <p:cNvPr id="128" name="Google Shape;128;p16"/>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childTnLst>
                          </p:cTn>
                        </p:par>
                        <p:par>
                          <p:cTn id="8" fill="hold">
                            <p:stCondLst>
                              <p:cond delay="500"/>
                            </p:stCondLst>
                            <p:childTnLst>
                              <p:par>
                                <p:cTn id="9" presetID="10" presetClass="entr" presetSubtype="0" fill="hold" nodeType="afterEffect">
                                  <p:stCondLst>
                                    <p:cond delay="6500"/>
                                  </p:stCondLst>
                                  <p:childTnLst>
                                    <p:set>
                                      <p:cBhvr>
                                        <p:cTn id="10" dur="1" fill="hold">
                                          <p:stCondLst>
                                            <p:cond delay="0"/>
                                          </p:stCondLst>
                                        </p:cTn>
                                        <p:tgtEl>
                                          <p:spTgt spid="127">
                                            <p:txEl>
                                              <p:pRg st="0" end="0"/>
                                            </p:txEl>
                                          </p:spTgt>
                                        </p:tgtEl>
                                        <p:attrNameLst>
                                          <p:attrName>style.visibility</p:attrName>
                                        </p:attrNameLst>
                                      </p:cBhvr>
                                      <p:to>
                                        <p:strVal val="visible"/>
                                      </p:to>
                                    </p:set>
                                    <p:animEffect transition="in" filter="fade">
                                      <p:cBhvr>
                                        <p:cTn id="11" dur="500"/>
                                        <p:tgtEl>
                                          <p:spTgt spid="12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fade">
                                      <p:cBhvr>
                                        <p:cTn id="15" dur="12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Google Shape;133;p17" descr="Graduates tossing caps into the air"/>
          <p:cNvPicPr preferRelativeResize="0"/>
          <p:nvPr/>
        </p:nvPicPr>
        <p:blipFill rotWithShape="1">
          <a:blip r:embed="rId3">
            <a:alphaModFix/>
          </a:blip>
          <a:srcRect t="18823" b="18824"/>
          <a:stretch/>
        </p:blipFill>
        <p:spPr>
          <a:xfrm>
            <a:off x="3" y="3176600"/>
            <a:ext cx="9143997" cy="3681402"/>
          </a:xfrm>
          <a:prstGeom prst="rect">
            <a:avLst/>
          </a:prstGeom>
          <a:noFill/>
          <a:ln>
            <a:noFill/>
          </a:ln>
        </p:spPr>
      </p:pic>
      <p:sp>
        <p:nvSpPr>
          <p:cNvPr id="134" name="Google Shape;134;p17"/>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5" name="Google Shape;135;p17" descr="Blue fireworks explosion in the sky"/>
          <p:cNvPicPr preferRelativeResize="0"/>
          <p:nvPr/>
        </p:nvPicPr>
        <p:blipFill rotWithShape="1">
          <a:blip r:embed="rId4">
            <a:alphaModFix/>
          </a:blip>
          <a:srcRect t="13924" b="13924"/>
          <a:stretch/>
        </p:blipFill>
        <p:spPr>
          <a:xfrm>
            <a:off x="144722" y="0"/>
            <a:ext cx="9144003" cy="3681402"/>
          </a:xfrm>
          <a:prstGeom prst="rect">
            <a:avLst/>
          </a:prstGeom>
          <a:noFill/>
          <a:ln>
            <a:noFill/>
          </a:ln>
        </p:spPr>
      </p:pic>
      <p:sp>
        <p:nvSpPr>
          <p:cNvPr id="136" name="Google Shape;136;p17"/>
          <p:cNvSpPr txBox="1">
            <a:spLocks noGrp="1"/>
          </p:cNvSpPr>
          <p:nvPr>
            <p:ph type="ctrTitle"/>
          </p:nvPr>
        </p:nvSpPr>
        <p:spPr>
          <a:xfrm>
            <a:off x="0" y="1276070"/>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Heather C. Hopkins</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Program Operations Specialist</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Department of Laboratory Medicine and Pathology</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137" name="Google Shape;137;p17"/>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Open Sans"/>
                <a:ea typeface="Open Sans"/>
                <a:cs typeface="Open Sans"/>
                <a:sym typeface="Open Sans"/>
              </a:rPr>
              <a:t>Congratulations!</a:t>
            </a:r>
            <a:endParaRPr sz="1400" b="0" i="0" u="none" strike="noStrike" cap="none">
              <a:solidFill>
                <a:srgbClr val="000000"/>
              </a:solidFill>
              <a:latin typeface="Arial"/>
              <a:ea typeface="Arial"/>
              <a:cs typeface="Arial"/>
              <a:sym typeface="Arial"/>
            </a:endParaRPr>
          </a:p>
        </p:txBody>
      </p:sp>
      <p:cxnSp>
        <p:nvCxnSpPr>
          <p:cNvPr id="138" name="Google Shape;138;p17"/>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125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pic>
        <p:nvPicPr>
          <p:cNvPr id="143" name="Google Shape;143;p18" descr="Graduates tossing caps into the air"/>
          <p:cNvPicPr preferRelativeResize="0"/>
          <p:nvPr/>
        </p:nvPicPr>
        <p:blipFill rotWithShape="1">
          <a:blip r:embed="rId3">
            <a:alphaModFix/>
          </a:blip>
          <a:srcRect t="18823" b="18824"/>
          <a:stretch/>
        </p:blipFill>
        <p:spPr>
          <a:xfrm>
            <a:off x="3" y="3176600"/>
            <a:ext cx="9143997" cy="3681402"/>
          </a:xfrm>
          <a:prstGeom prst="rect">
            <a:avLst/>
          </a:prstGeom>
          <a:noFill/>
          <a:ln>
            <a:noFill/>
          </a:ln>
        </p:spPr>
      </p:pic>
      <p:sp>
        <p:nvSpPr>
          <p:cNvPr id="144" name="Google Shape;144;p18"/>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5" name="Google Shape;145;p18" descr="Blue fireworks explosion in the sky"/>
          <p:cNvPicPr preferRelativeResize="0"/>
          <p:nvPr/>
        </p:nvPicPr>
        <p:blipFill rotWithShape="1">
          <a:blip r:embed="rId4">
            <a:alphaModFix/>
          </a:blip>
          <a:srcRect t="13924" b="13924"/>
          <a:stretch/>
        </p:blipFill>
        <p:spPr>
          <a:xfrm>
            <a:off x="144722" y="0"/>
            <a:ext cx="9144003" cy="3681402"/>
          </a:xfrm>
          <a:prstGeom prst="rect">
            <a:avLst/>
          </a:prstGeom>
          <a:noFill/>
          <a:ln>
            <a:noFill/>
          </a:ln>
        </p:spPr>
      </p:pic>
      <p:sp>
        <p:nvSpPr>
          <p:cNvPr id="146" name="Google Shape;146;p18"/>
          <p:cNvSpPr txBox="1">
            <a:spLocks noGrp="1"/>
          </p:cNvSpPr>
          <p:nvPr>
            <p:ph type="ctrTitle"/>
          </p:nvPr>
        </p:nvSpPr>
        <p:spPr>
          <a:xfrm>
            <a:off x="0" y="1276070"/>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Lauren Lederer</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Administrator</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AI Institute in Dynamic Systems</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College of Arts &amp; Sciences</a:t>
            </a:r>
            <a:endParaRPr sz="3000">
              <a:solidFill>
                <a:schemeClr val="lt1"/>
              </a:solidFill>
              <a:latin typeface="Open Sans"/>
              <a:ea typeface="Open Sans"/>
              <a:cs typeface="Open Sans"/>
              <a:sym typeface="Open Sans"/>
            </a:endParaRPr>
          </a:p>
        </p:txBody>
      </p:sp>
      <p:sp>
        <p:nvSpPr>
          <p:cNvPr id="147" name="Google Shape;147;p18"/>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Open Sans"/>
                <a:ea typeface="Open Sans"/>
                <a:cs typeface="Open Sans"/>
                <a:sym typeface="Open Sans"/>
              </a:rPr>
              <a:t>Congratulations!</a:t>
            </a:r>
            <a:endParaRPr sz="1400" b="0" i="0" u="none" strike="noStrike" cap="none">
              <a:solidFill>
                <a:srgbClr val="000000"/>
              </a:solidFill>
              <a:latin typeface="Arial"/>
              <a:ea typeface="Arial"/>
              <a:cs typeface="Arial"/>
              <a:sym typeface="Arial"/>
            </a:endParaRPr>
          </a:p>
        </p:txBody>
      </p:sp>
      <p:cxnSp>
        <p:nvCxnSpPr>
          <p:cNvPr id="148" name="Google Shape;148;p18"/>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147">
                                            <p:txEl>
                                              <p:pRg st="0" end="0"/>
                                            </p:txEl>
                                          </p:spTgt>
                                        </p:tgtEl>
                                        <p:attrNameLst>
                                          <p:attrName>style.visibility</p:attrName>
                                        </p:attrNameLst>
                                      </p:cBhvr>
                                      <p:to>
                                        <p:strVal val="visible"/>
                                      </p:to>
                                    </p:set>
                                    <p:animEffect transition="in" filter="fade">
                                      <p:cBhvr>
                                        <p:cTn id="11" dur="500"/>
                                        <p:tgtEl>
                                          <p:spTgt spid="14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fade">
                                      <p:cBhvr>
                                        <p:cTn id="15" dur="125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pic>
        <p:nvPicPr>
          <p:cNvPr id="153" name="Google Shape;153;p19" descr="Graduates tossing caps into the air"/>
          <p:cNvPicPr preferRelativeResize="0"/>
          <p:nvPr/>
        </p:nvPicPr>
        <p:blipFill rotWithShape="1">
          <a:blip r:embed="rId3">
            <a:alphaModFix/>
          </a:blip>
          <a:srcRect t="18825" b="18825"/>
          <a:stretch/>
        </p:blipFill>
        <p:spPr>
          <a:xfrm>
            <a:off x="3" y="3176600"/>
            <a:ext cx="9143997" cy="3681400"/>
          </a:xfrm>
          <a:prstGeom prst="rect">
            <a:avLst/>
          </a:prstGeom>
          <a:noFill/>
          <a:ln>
            <a:noFill/>
          </a:ln>
        </p:spPr>
      </p:pic>
      <p:sp>
        <p:nvSpPr>
          <p:cNvPr id="154" name="Google Shape;154;p19"/>
          <p:cNvSpPr/>
          <p:nvPr/>
        </p:nvSpPr>
        <p:spPr>
          <a:xfrm>
            <a:off x="-4" y="2510"/>
            <a:ext cx="9144000" cy="366322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p19" descr="Blue fireworks explosion in the sky"/>
          <p:cNvPicPr preferRelativeResize="0"/>
          <p:nvPr/>
        </p:nvPicPr>
        <p:blipFill rotWithShape="1">
          <a:blip r:embed="rId4">
            <a:alphaModFix/>
          </a:blip>
          <a:srcRect t="13924" r="-1" b="13923"/>
          <a:stretch/>
        </p:blipFill>
        <p:spPr>
          <a:xfrm>
            <a:off x="144722" y="0"/>
            <a:ext cx="9144000" cy="3681400"/>
          </a:xfrm>
          <a:prstGeom prst="rect">
            <a:avLst/>
          </a:prstGeom>
          <a:noFill/>
          <a:ln>
            <a:noFill/>
          </a:ln>
        </p:spPr>
      </p:pic>
      <p:sp>
        <p:nvSpPr>
          <p:cNvPr id="156" name="Google Shape;156;p19"/>
          <p:cNvSpPr txBox="1">
            <a:spLocks noGrp="1"/>
          </p:cNvSpPr>
          <p:nvPr>
            <p:ph type="ctrTitle"/>
          </p:nvPr>
        </p:nvSpPr>
        <p:spPr>
          <a:xfrm>
            <a:off x="0" y="1052146"/>
            <a:ext cx="8999400" cy="2109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US" sz="3000">
                <a:solidFill>
                  <a:schemeClr val="lt1"/>
                </a:solidFill>
                <a:latin typeface="Open Sans"/>
                <a:ea typeface="Open Sans"/>
                <a:cs typeface="Open Sans"/>
                <a:sym typeface="Open Sans"/>
              </a:rPr>
              <a:t>Cara Sucher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Program Manager</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The eDNA Collaborative</a:t>
            </a:r>
            <a:br>
              <a:rPr lang="en-US" sz="3000">
                <a:solidFill>
                  <a:schemeClr val="lt1"/>
                </a:solidFill>
                <a:latin typeface="Open Sans"/>
                <a:ea typeface="Open Sans"/>
                <a:cs typeface="Open Sans"/>
                <a:sym typeface="Open Sans"/>
              </a:rPr>
            </a:br>
            <a:r>
              <a:rPr lang="en-US" sz="3000">
                <a:solidFill>
                  <a:schemeClr val="lt1"/>
                </a:solidFill>
                <a:latin typeface="Open Sans"/>
                <a:ea typeface="Open Sans"/>
                <a:cs typeface="Open Sans"/>
                <a:sym typeface="Open Sans"/>
              </a:rPr>
              <a:t>School of Marine and Environmental Affairs</a:t>
            </a:r>
            <a:endParaRPr sz="3000">
              <a:solidFill>
                <a:schemeClr val="lt1"/>
              </a:solidFill>
              <a:latin typeface="Open Sans"/>
              <a:ea typeface="Open Sans"/>
              <a:cs typeface="Open Sans"/>
              <a:sym typeface="Open Sans"/>
            </a:endParaRPr>
          </a:p>
        </p:txBody>
      </p:sp>
      <p:sp>
        <p:nvSpPr>
          <p:cNvPr id="157" name="Google Shape;157;p19"/>
          <p:cNvSpPr txBox="1">
            <a:spLocks noGrp="1"/>
          </p:cNvSpPr>
          <p:nvPr>
            <p:ph type="subTitle" idx="1"/>
          </p:nvPr>
        </p:nvSpPr>
        <p:spPr>
          <a:xfrm>
            <a:off x="0" y="3362490"/>
            <a:ext cx="2476500" cy="30416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US" sz="1500">
                <a:solidFill>
                  <a:schemeClr val="lt1"/>
                </a:solidFill>
                <a:latin typeface="Open Sans"/>
                <a:ea typeface="Open Sans"/>
                <a:cs typeface="Open Sans"/>
                <a:sym typeface="Open Sans"/>
              </a:rPr>
              <a:t>Congratulations!</a:t>
            </a:r>
            <a:endParaRPr/>
          </a:p>
        </p:txBody>
      </p:sp>
      <p:cxnSp>
        <p:nvCxnSpPr>
          <p:cNvPr id="158" name="Google Shape;158;p19"/>
          <p:cNvCxnSpPr/>
          <p:nvPr/>
        </p:nvCxnSpPr>
        <p:spPr>
          <a:xfrm>
            <a:off x="144722" y="3672310"/>
            <a:ext cx="8999275"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157">
                                            <p:txEl>
                                              <p:pRg st="0" end="0"/>
                                            </p:txEl>
                                          </p:spTgt>
                                        </p:tgtEl>
                                        <p:attrNameLst>
                                          <p:attrName>style.visibility</p:attrName>
                                        </p:attrNameLst>
                                      </p:cBhvr>
                                      <p:to>
                                        <p:strVal val="visible"/>
                                      </p:to>
                                    </p:set>
                                    <p:animEffect transition="in" filter="fade">
                                      <p:cBhvr>
                                        <p:cTn id="11" dur="500"/>
                                        <p:tgtEl>
                                          <p:spTgt spid="15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125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3">
            <a:alphaModFix/>
          </a:blip>
          <a:srcRect t="29927" b="29927"/>
          <a:stretch/>
        </p:blipFill>
        <p:spPr>
          <a:xfrm>
            <a:off x="0" y="5562604"/>
            <a:ext cx="9149948" cy="1290935"/>
          </a:xfrm>
          <a:prstGeom prst="rect">
            <a:avLst/>
          </a:prstGeom>
          <a:noFill/>
          <a:ln>
            <a:noFill/>
          </a:ln>
        </p:spPr>
      </p:pic>
      <p:sp>
        <p:nvSpPr>
          <p:cNvPr id="165" name="Google Shape;165;p20"/>
          <p:cNvSpPr/>
          <p:nvPr/>
        </p:nvSpPr>
        <p:spPr>
          <a:xfrm>
            <a:off x="0" y="1081092"/>
            <a:ext cx="9149948" cy="4503488"/>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20"/>
          <p:cNvSpPr/>
          <p:nvPr/>
        </p:nvSpPr>
        <p:spPr>
          <a:xfrm>
            <a:off x="4" y="0"/>
            <a:ext cx="9159480" cy="11430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67" name="Google Shape;167;p20"/>
          <p:cNvSpPr txBox="1"/>
          <p:nvPr/>
        </p:nvSpPr>
        <p:spPr>
          <a:xfrm>
            <a:off x="491732" y="2853811"/>
            <a:ext cx="8346994" cy="313932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lt1"/>
                </a:solidFill>
                <a:latin typeface="Encode Sans"/>
                <a:ea typeface="Encode Sans"/>
                <a:cs typeface="Encode Sans"/>
                <a:sym typeface="Encode Sans"/>
              </a:rPr>
              <a:t>Thanks to all these staff and their supervisors in supporting the UW as a strong and effectively managed research enterprise!</a:t>
            </a:r>
            <a:endParaRPr sz="2700" b="0" i="0" u="none" strike="noStrike" cap="none">
              <a:solidFill>
                <a:schemeClr val="lt1"/>
              </a:solidFill>
              <a:latin typeface="Encode Sans"/>
              <a:ea typeface="Encode Sans"/>
              <a:cs typeface="Encode Sans"/>
              <a:sym typeface="Encode Sans"/>
            </a:endParaRPr>
          </a:p>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Encode Sans"/>
              <a:ea typeface="Encode Sans"/>
              <a:cs typeface="Encode Sans"/>
              <a:sym typeface="Encode Sans"/>
            </a:endParaRPr>
          </a:p>
        </p:txBody>
      </p:sp>
      <p:pic>
        <p:nvPicPr>
          <p:cNvPr id="168" name="Google Shape;168;p20" descr="C:\Users\hient2\Desktop\Untitled-1.png"/>
          <p:cNvPicPr preferRelativeResize="0"/>
          <p:nvPr/>
        </p:nvPicPr>
        <p:blipFill rotWithShape="1">
          <a:blip r:embed="rId4">
            <a:alphaModFix/>
          </a:blip>
          <a:srcRect/>
          <a:stretch/>
        </p:blipFill>
        <p:spPr>
          <a:xfrm>
            <a:off x="6557468" y="152401"/>
            <a:ext cx="2770728" cy="1006187"/>
          </a:xfrm>
          <a:prstGeom prst="rect">
            <a:avLst/>
          </a:prstGeom>
          <a:noFill/>
          <a:ln>
            <a:noFill/>
          </a:ln>
        </p:spPr>
      </p:pic>
      <p:pic>
        <p:nvPicPr>
          <p:cNvPr id="169" name="Google Shape;169;p20"/>
          <p:cNvPicPr preferRelativeResize="0"/>
          <p:nvPr/>
        </p:nvPicPr>
        <p:blipFill rotWithShape="1">
          <a:blip r:embed="rId5">
            <a:alphaModFix/>
          </a:blip>
          <a:srcRect/>
          <a:stretch/>
        </p:blipFill>
        <p:spPr>
          <a:xfrm>
            <a:off x="7777457" y="5943600"/>
            <a:ext cx="1358903" cy="914400"/>
          </a:xfrm>
          <a:prstGeom prst="rect">
            <a:avLst/>
          </a:prstGeom>
          <a:noFill/>
          <a:ln>
            <a:noFill/>
          </a:ln>
        </p:spPr>
      </p:pic>
      <p:sp>
        <p:nvSpPr>
          <p:cNvPr id="170" name="Google Shape;170;p20"/>
          <p:cNvSpPr txBox="1"/>
          <p:nvPr/>
        </p:nvSpPr>
        <p:spPr>
          <a:xfrm>
            <a:off x="17678" y="225703"/>
            <a:ext cx="6890700" cy="738600"/>
          </a:xfrm>
          <a:prstGeom prst="rect">
            <a:avLst/>
          </a:prstGeom>
          <a:noFill/>
          <a:ln>
            <a:noFill/>
          </a:ln>
        </p:spPr>
        <p:txBody>
          <a:bodyPr spcFirstLastPara="1" wrap="square" lIns="91425" tIns="45700" rIns="91425" bIns="45700" anchor="t" anchorCtr="0">
            <a:noAutofit/>
          </a:bodyPr>
          <a:lstStyle/>
          <a:p>
            <a:pPr marL="137156"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Thank You!</a:t>
            </a:r>
            <a:endParaRPr sz="2000" b="0" i="0" u="none" strike="noStrike" cap="none">
              <a:solidFill>
                <a:srgbClr val="000000"/>
              </a:solidFill>
              <a:latin typeface="Arial"/>
              <a:ea typeface="Arial"/>
              <a:cs typeface="Arial"/>
              <a:sym typeface="Arial"/>
            </a:endParaRPr>
          </a:p>
        </p:txBody>
      </p:sp>
      <p:sp>
        <p:nvSpPr>
          <p:cNvPr id="171" name="Google Shape;171;p20"/>
          <p:cNvSpPr txBox="1"/>
          <p:nvPr/>
        </p:nvSpPr>
        <p:spPr>
          <a:xfrm>
            <a:off x="152499" y="3555534"/>
            <a:ext cx="738096" cy="338555"/>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050"/>
              <a:buFont typeface="Arial"/>
              <a:buNone/>
            </a:pPr>
            <a:endParaRPr sz="1050" b="1" i="0" u="none" strike="noStrike" cap="none">
              <a:solidFill>
                <a:srgbClr val="59595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Words>
  <Application>Microsoft Office PowerPoint</Application>
  <PresentationFormat>On-screen Show (4:3)</PresentationFormat>
  <Paragraphs>31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Open Sans</vt:lpstr>
      <vt:lpstr>Calibri</vt:lpstr>
      <vt:lpstr>Encode Sans</vt:lpstr>
      <vt:lpstr>Office Theme</vt:lpstr>
      <vt:lpstr>PowerPoint Presentation</vt:lpstr>
      <vt:lpstr>Certificate in Research Administration Program Graduates </vt:lpstr>
      <vt:lpstr>Mike Bartley Post Award Grant Manager School of Nursing</vt:lpstr>
      <vt:lpstr>Charlie Gregor Manager of the Hub Liaison Team Institute of Translational Health Sciences School of Medicine</vt:lpstr>
      <vt:lpstr>Heather C. Hopkins Program Operations Specialist Department of Laboratory Medicine and Pathology School of Medicine</vt:lpstr>
      <vt:lpstr>Lauren Lederer Administrator AI Institute in Dynamic Systems College of Arts &amp; Sciences</vt:lpstr>
      <vt:lpstr>Cara Sucher Program Manager The eDNA Collaborative School of Marine and Environmental Affairs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2022-11-11T19:34:37Z</dcterms:modified>
</cp:coreProperties>
</file>