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  <p:sldMasterId id="214748366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9144000"/>
  <p:notesSz cx="6858000" cy="9144000"/>
  <p:embeddedFontLst>
    <p:embeddedFont>
      <p:font typeface="Encode Sans"/>
      <p:regular r:id="rId17"/>
      <p:bold r:id="rId18"/>
    </p:embeddedFont>
    <p:embeddedFont>
      <p:font typeface="Encode Sans Black"/>
      <p:bold r:id="rId19"/>
    </p:embeddedFon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EncodeSans-regular.fntdata"/><Relationship Id="rId16" Type="http://schemas.openxmlformats.org/officeDocument/2006/relationships/slide" Target="slides/slide9.xml"/><Relationship Id="rId19" Type="http://schemas.openxmlformats.org/officeDocument/2006/relationships/font" Target="fonts/EncodeSansBlack-bold.fntdata"/><Relationship Id="rId18" Type="http://schemas.openxmlformats.org/officeDocument/2006/relationships/font" Target="fonts/Encode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9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" name="Google Shape;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58" name="Google Shape;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HEX.png"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2039" y="3947767"/>
            <a:ext cx="2451418" cy="12450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>
            <p:ph type="title"/>
          </p:nvPr>
        </p:nvSpPr>
        <p:spPr>
          <a:xfrm>
            <a:off x="671757" y="939146"/>
            <a:ext cx="6972300" cy="2871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63" name="Google Shape;6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HEX.png"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50" y="1402894"/>
            <a:ext cx="1371201" cy="6964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type="title"/>
          </p:nvPr>
        </p:nvSpPr>
        <p:spPr>
          <a:xfrm>
            <a:off x="671755" y="365125"/>
            <a:ext cx="8064505" cy="998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>
            <p:ph idx="2" type="chart"/>
          </p:nvPr>
        </p:nvSpPr>
        <p:spPr>
          <a:xfrm>
            <a:off x="671757" y="1736725"/>
            <a:ext cx="8184662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4B2E83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HEX.png" id="69" name="Google Shape;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50" y="1402894"/>
            <a:ext cx="1371201" cy="6964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type="title"/>
          </p:nvPr>
        </p:nvSpPr>
        <p:spPr>
          <a:xfrm>
            <a:off x="671755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34" name="Google Shape;3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/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671757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3" name="Google Shape;5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HEX.png" id="54" name="Google Shape;5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50" y="1402894"/>
            <a:ext cx="1371201" cy="6964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2"/>
          <p:cNvSpPr txBox="1"/>
          <p:nvPr>
            <p:ph type="title"/>
          </p:nvPr>
        </p:nvSpPr>
        <p:spPr>
          <a:xfrm>
            <a:off x="671757" y="365125"/>
            <a:ext cx="8184662" cy="998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8D3A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  <p:sldLayoutId id="2147483657" r:id="rId2"/>
    <p:sldLayoutId id="2147483658" r:id="rId3"/>
    <p:sldLayoutId id="214748365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gcahelp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Reopening Awards for Late Costs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732453" y="4250095"/>
            <a:ext cx="507118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Azalea Vasquez, Grant and Contract Accounting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January 12,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  <a:p>
            <a:pPr indent="-285750" lvl="0" marL="2857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sz="2400"/>
              <a:t>July 2013 - NIH announces PMS Subaccounts.</a:t>
            </a:r>
            <a:endParaRPr/>
          </a:p>
          <a:p>
            <a:pPr indent="-285750" lvl="1" marL="6858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Allowing NIH to monitor draws by award, and to enforce close-out deadlines</a:t>
            </a:r>
            <a:endParaRPr/>
          </a:p>
          <a:p>
            <a:pPr indent="-158750" lvl="1" marL="6858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0" marL="2857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June 2021 – Notice Number NOT-OD-21-128 is released</a:t>
            </a:r>
            <a:endParaRPr/>
          </a:p>
          <a:p>
            <a:pPr indent="-285750" lvl="1" marL="6858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Guidance for revising an FFR for a closed PMS subaccount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NIH Closeout Compliance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The UW has submitted numerous requests to NIH since the change in June 2021 to reopen closed PMS Subaccounts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NIH has noticed and is starting to deny these requests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Our justifications are being scrutinized</a:t>
            </a:r>
            <a:endParaRPr/>
          </a:p>
        </p:txBody>
      </p:sp>
      <p:sp>
        <p:nvSpPr>
          <p:cNvPr id="88" name="Google Shape;88;p18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Requests to Reopen PMS Subaccounts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Our reputation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Not meeting grant requirements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Cannot account for grant funds properly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Expanded Authorities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Waiver of prior approvals can be revoked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What is at Stake?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668234" y="1727796"/>
            <a:ext cx="8187281" cy="449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Effective Immediately, requests to reopen (or keep open) a budget after the Final Action Date will require additional justification: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Why is this charge posting late?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How will this situation be avoided in the future?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Department budget to transfer the deficit to if the request is denied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Request to Reopen Awards after FAD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If your justification cites low staffing or lack of training as the reason, your request will be denied.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NIH is denying our requests when we list this as a reason for late posting charges.</a:t>
            </a:r>
            <a:endParaRPr/>
          </a:p>
        </p:txBody>
      </p:sp>
      <p:sp>
        <p:nvSpPr>
          <p:cNvPr id="106" name="Google Shape;106;p21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Request to Reopen Awards after FAD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If we reopen your budget the late charges/credits must post by the new deadline.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Initial final Financial Report and/or Invoice will be submitted on time by GCA.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We will not hold for pending charges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Reduce the risk of: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Non-compliance with grant terms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•"/>
            </a:pPr>
            <a:r>
              <a:rPr lang="en-US"/>
              <a:t>Non-payment by sponsor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GCA Final Report and Final Invoice Process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Sponsors do not like late posting charges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Expenditures must post by the Final Action Date if they need to be included on a Final Financial Report and/or Final Invoice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Additional justification is now required to reopen or keep open a budget past the Final Action Date</a:t>
            </a:r>
            <a:endParaRPr/>
          </a:p>
        </p:txBody>
      </p:sp>
      <p:sp>
        <p:nvSpPr>
          <p:cNvPr id="118" name="Google Shape;118;p23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/>
              <a:t>In Conclusion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671757" y="2012338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Please contact GCA 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gcahelp@uw.edu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24" name="Google Shape;124;p24"/>
          <p:cNvSpPr txBox="1"/>
          <p:nvPr>
            <p:ph type="title"/>
          </p:nvPr>
        </p:nvSpPr>
        <p:spPr>
          <a:xfrm>
            <a:off x="671757" y="365125"/>
            <a:ext cx="8184662" cy="998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/>
              <a:t>Questions</a:t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UW Palette 1">
      <a:dk1>
        <a:srgbClr val="4B2E83"/>
      </a:dk1>
      <a:lt1>
        <a:srgbClr val="E8E3D3"/>
      </a:lt1>
      <a:dk2>
        <a:srgbClr val="4B2E83"/>
      </a:dk2>
      <a:lt2>
        <a:srgbClr val="FFFFFF"/>
      </a:lt2>
      <a:accent1>
        <a:srgbClr val="4B2E83"/>
      </a:accent1>
      <a:accent2>
        <a:srgbClr val="E8E3D3"/>
      </a:accent2>
      <a:accent3>
        <a:srgbClr val="FFFFFF"/>
      </a:accent3>
      <a:accent4>
        <a:srgbClr val="D9D9D9"/>
      </a:accent4>
      <a:accent5>
        <a:srgbClr val="444444"/>
      </a:accent5>
      <a:accent6>
        <a:srgbClr val="85754D"/>
      </a:accent6>
      <a:hlink>
        <a:srgbClr val="4B2E83"/>
      </a:hlink>
      <a:folHlink>
        <a:srgbClr val="4B2E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