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6" r:id="rId4"/>
    <p:sldMasterId id="2147483657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</p:sldIdLst>
  <p:sldSz cy="6858000" cx="9144000"/>
  <p:notesSz cx="6858000" cy="9144000"/>
  <p:embeddedFontLst>
    <p:embeddedFont>
      <p:font typeface="Encode Sans Black"/>
      <p:bold r:id="rId18"/>
    </p:embeddedFont>
    <p:embeddedFont>
      <p:font typeface="Open Sans Light"/>
      <p:regular r:id="rId19"/>
      <p:bold r:id="rId20"/>
      <p:italic r:id="rId21"/>
      <p:boldItalic r:id="rId22"/>
    </p:embeddedFont>
    <p:embeddedFont>
      <p:font typeface="Open Sans"/>
      <p:regular r:id="rId23"/>
      <p:bold r:id="rId24"/>
      <p:italic r:id="rId25"/>
      <p:boldItalic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88">
          <p15:clr>
            <a:srgbClr val="A4A3A4"/>
          </p15:clr>
        </p15:guide>
        <p15:guide id="2" pos="4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88" orient="horz"/>
        <p:guide pos="47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Light-bold.fntdata"/><Relationship Id="rId22" Type="http://schemas.openxmlformats.org/officeDocument/2006/relationships/font" Target="fonts/OpenSansLight-boldItalic.fntdata"/><Relationship Id="rId21" Type="http://schemas.openxmlformats.org/officeDocument/2006/relationships/font" Target="fonts/OpenSansLight-italic.fntdata"/><Relationship Id="rId24" Type="http://schemas.openxmlformats.org/officeDocument/2006/relationships/font" Target="fonts/OpenSans-bold.fntdata"/><Relationship Id="rId23" Type="http://schemas.openxmlformats.org/officeDocument/2006/relationships/font" Target="fonts/OpenSans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font" Target="fonts/OpenSans-boldItalic.fntdata"/><Relationship Id="rId25" Type="http://schemas.openxmlformats.org/officeDocument/2006/relationships/font" Target="fonts/OpenSans-italic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font" Target="fonts/OpenSansLight-regular.fntdata"/><Relationship Id="rId18" Type="http://schemas.openxmlformats.org/officeDocument/2006/relationships/font" Target="fonts/EncodeSansBlack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8.png"/><Relationship Id="rId4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7.png"/><Relationship Id="rId4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Relationship Id="rId3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Relationship Id="rId3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bg>
      <p:bgPr>
        <a:solidFill>
          <a:srgbClr val="4B2E83"/>
        </a:solidFill>
      </p:bgPr>
    </p:bg>
    <p:spTree>
      <p:nvGrpSpPr>
        <p:cNvPr id="6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7" name="Google Shape;7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8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7334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9;p2"/>
          <p:cNvSpPr txBox="1"/>
          <p:nvPr>
            <p:ph idx="1" type="body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5000"/>
              <a:buFont typeface="Arial"/>
              <a:buNone/>
              <a:defRPr b="0" i="0" sz="5000" u="none" cap="none" strike="noStrike">
                <a:solidFill>
                  <a:schemeClr val="accent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10" name="Google Shape;10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3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3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15" name="Google Shape;15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6" name="Google Shape;16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bg>
      <p:bgPr>
        <a:solidFill>
          <a:srgbClr val="4B2E83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18" name="Google Shape;18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4"/>
          <p:cNvSpPr txBox="1"/>
          <p:nvPr>
            <p:ph idx="2" type="body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21" name="Google Shape;21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bg>
      <p:bgPr>
        <a:solidFill>
          <a:srgbClr val="4B2E83"/>
        </a:solid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5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26" name="Google Shape;26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Google Shape;30;p7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31" name="Google Shape;31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2" name="Google Shape;32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idx="1" type="body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None/>
              <a:defRPr b="0" i="0" sz="5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35" name="Google Shape;35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ordmark_center_Purple_HEX.png" id="36" name="Google Shape;36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039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7" name="Google Shape;37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Google Shape;41;p9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42" name="Google Shape;42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8215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3" name="Google Shape;43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47" name="Google Shape;47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6310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8" name="Google Shape;48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B2E83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52" r:id="rId1"/>
    <p:sldLayoutId id="2147483653" r:id="rId2"/>
    <p:sldLayoutId id="2147483654" r:id="rId3"/>
    <p:sldLayoutId id="2147483655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finance.uw.edu/maa/ecc" TargetMode="External"/><Relationship Id="rId4" Type="http://schemas.openxmlformats.org/officeDocument/2006/relationships/hyperlink" Target="https://finance.uw.edu/maa/faq/202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Relationship Id="rId3" Type="http://schemas.openxmlformats.org/officeDocument/2006/relationships/hyperlink" Target="mailto:gcafco@uw.edu" TargetMode="External"/><Relationship Id="rId4" Type="http://schemas.openxmlformats.org/officeDocument/2006/relationships/hyperlink" Target="https://finance.uw.edu/pafc/" TargetMode="External"/><Relationship Id="rId5" Type="http://schemas.openxmlformats.org/officeDocument/2006/relationships/hyperlink" Target="https://finance.uw.edu/maa/effort-reporting" TargetMode="External"/><Relationship Id="rId6" Type="http://schemas.openxmlformats.org/officeDocument/2006/relationships/hyperlink" Target="mailto:mgard4@uw.eud" TargetMode="External"/><Relationship Id="rId7" Type="http://schemas.openxmlformats.org/officeDocument/2006/relationships/hyperlink" Target="mailto:efecs@uw.edu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finance.uw.edu/pafc/salary" TargetMode="External"/><Relationship Id="rId4" Type="http://schemas.openxmlformats.org/officeDocument/2006/relationships/hyperlink" Target="https://finance.uw.edu/pafc/stipends" TargetMode="External"/><Relationship Id="rId5" Type="http://schemas.openxmlformats.org/officeDocument/2006/relationships/hyperlink" Target="https://finance.uw.edu/pafc/participant-support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 txBox="1"/>
          <p:nvPr>
            <p:ph idx="1" type="body"/>
          </p:nvPr>
        </p:nvSpPr>
        <p:spPr>
          <a:xfrm>
            <a:off x="692028" y="1640263"/>
            <a:ext cx="7599117" cy="22635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400"/>
              <a:buNone/>
            </a:pPr>
            <a:r>
              <a:rPr lang="en-US" sz="4400">
                <a:latin typeface="Arial"/>
                <a:ea typeface="Arial"/>
                <a:cs typeface="Arial"/>
                <a:sym typeface="Arial"/>
              </a:rPr>
              <a:t>COMPLIANCE HOT TOPIC:</a:t>
            </a:r>
            <a:br>
              <a:rPr lang="en-US" sz="2000">
                <a:latin typeface="Arial"/>
                <a:ea typeface="Arial"/>
                <a:cs typeface="Arial"/>
                <a:sym typeface="Arial"/>
              </a:rPr>
            </a:b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chemeClr val="accent3"/>
              </a:buClr>
              <a:buSzPts val="4400"/>
              <a:buNone/>
            </a:pPr>
            <a:r>
              <a:rPr lang="en-US" sz="4400">
                <a:latin typeface="Arial"/>
                <a:ea typeface="Arial"/>
                <a:cs typeface="Arial"/>
                <a:sym typeface="Arial"/>
              </a:rPr>
              <a:t>WAGES VS. STIPENDS</a:t>
            </a:r>
            <a:endParaRPr/>
          </a:p>
        </p:txBody>
      </p:sp>
      <p:sp>
        <p:nvSpPr>
          <p:cNvPr id="54" name="Google Shape;54;p11"/>
          <p:cNvSpPr txBox="1"/>
          <p:nvPr/>
        </p:nvSpPr>
        <p:spPr>
          <a:xfrm>
            <a:off x="692029" y="4308049"/>
            <a:ext cx="6656731" cy="1812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MRAM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March 2023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Matt Gardner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Post Award Fiscal Compliance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0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200"/>
              <a:buNone/>
            </a:pPr>
            <a:r>
              <a:rPr b="1" lang="en-US" sz="3200">
                <a:latin typeface="Arial"/>
                <a:ea typeface="Arial"/>
                <a:cs typeface="Arial"/>
                <a:sym typeface="Arial"/>
              </a:rPr>
              <a:t>Effort Reporting is now under PAFC </a:t>
            </a:r>
            <a:endParaRPr/>
          </a:p>
        </p:txBody>
      </p:sp>
      <p:sp>
        <p:nvSpPr>
          <p:cNvPr id="111" name="Google Shape;111;p20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Effective January 1, 2023</a:t>
            </a:r>
            <a:endParaRPr/>
          </a:p>
          <a:p>
            <a:pPr indent="-201930" lvl="0" marL="342900" rtl="0" algn="l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No changes to contact information</a:t>
            </a:r>
            <a:endParaRPr/>
          </a:p>
          <a:p>
            <a:pPr indent="-201930" lvl="0" marL="342900" rtl="0" algn="l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Information on Effort Reporting webpage regarding changes coming this summer</a:t>
            </a:r>
            <a:endParaRPr/>
          </a:p>
          <a:p>
            <a:pPr indent="-285750" lvl="1" marL="742950" rtl="0" algn="l">
              <a:spcBef>
                <a:spcPts val="370"/>
              </a:spcBef>
              <a:spcAft>
                <a:spcPts val="0"/>
              </a:spcAft>
              <a:buClr>
                <a:srgbClr val="4B2E83"/>
              </a:buClr>
              <a:buSzPct val="100000"/>
              <a:buChar char="–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https://finance.uw.edu/maa/ecc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rtl="0" algn="l">
              <a:spcBef>
                <a:spcPts val="370"/>
              </a:spcBef>
              <a:spcAft>
                <a:spcPts val="0"/>
              </a:spcAft>
              <a:buClr>
                <a:srgbClr val="4B2E83"/>
              </a:buClr>
              <a:buSzPct val="100000"/>
              <a:buChar char="–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https://finance.uw.edu/maa/faq/202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68275" lvl="1" marL="742950" rtl="0" algn="l">
              <a:spcBef>
                <a:spcPts val="370"/>
              </a:spcBef>
              <a:spcAft>
                <a:spcPts val="0"/>
              </a:spcAft>
              <a:buClr>
                <a:srgbClr val="4B2E83"/>
              </a:buClr>
              <a:buSzPct val="1000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We’ll have additional information regarding the new effort system at the April MRAM with timelines and training framework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1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4000"/>
              <a:buNone/>
            </a:pPr>
            <a:r>
              <a:rPr b="1" lang="en-US" sz="4000">
                <a:latin typeface="Arial"/>
                <a:ea typeface="Arial"/>
                <a:cs typeface="Arial"/>
                <a:sym typeface="Arial"/>
              </a:rPr>
              <a:t>Questions</a:t>
            </a:r>
            <a:endParaRPr/>
          </a:p>
        </p:txBody>
      </p:sp>
      <p:sp>
        <p:nvSpPr>
          <p:cNvPr id="117" name="Google Shape;117;p21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Post Award Fiscal Compliance (PAFC)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gcafco@uw.edu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https://finance.uw.edu/pafc/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https://finance.uw.edu/maa/effort-reporting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1" marL="457200" rtl="0" algn="l">
              <a:spcBef>
                <a:spcPts val="240"/>
              </a:spcBef>
              <a:spcAft>
                <a:spcPts val="0"/>
              </a:spcAft>
              <a:buClr>
                <a:srgbClr val="4B2E83"/>
              </a:buClr>
              <a:buSzPts val="1200"/>
              <a:buNone/>
            </a:pPr>
            <a:r>
              <a:t/>
            </a:r>
            <a:endParaRPr sz="12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Matt Gardner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mgard4@uw.edu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206-543-2610</a:t>
            </a: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/>
              <a:t>David Parks (Effort Reporting)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 u="sng">
                <a:solidFill>
                  <a:schemeClr val="hlink"/>
                </a:solidFill>
                <a:hlinkClick r:id="rId7"/>
              </a:rPr>
              <a:t>efecs@uw.edu</a:t>
            </a:r>
            <a:endParaRPr/>
          </a:p>
          <a:p>
            <a:pPr indent="-158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21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Wages vs. Stipends: What’s the difference?</a:t>
            </a:r>
            <a:endParaRPr/>
          </a:p>
        </p:txBody>
      </p:sp>
      <p:sp>
        <p:nvSpPr>
          <p:cNvPr id="60" name="Google Shape;60;p12"/>
          <p:cNvSpPr txBox="1"/>
          <p:nvPr>
            <p:ph idx="2" type="body"/>
          </p:nvPr>
        </p:nvSpPr>
        <p:spPr>
          <a:xfrm>
            <a:off x="665938" y="1706575"/>
            <a:ext cx="8196300" cy="152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354330" lvl="0" marL="342900" rtl="0" algn="l"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Wages: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95275" lvl="1" marL="742950" rtl="0" algn="l">
              <a:spcBef>
                <a:spcPts val="37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Compensation to employees in exchange for effort</a:t>
            </a:r>
            <a:endParaRPr/>
          </a:p>
          <a:p>
            <a:pPr indent="-295275" lvl="1" marL="742950" rtl="0" algn="l">
              <a:spcBef>
                <a:spcPts val="37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Based on a rate of pay, effort, and/or number of hours worked</a:t>
            </a:r>
            <a:endParaRPr/>
          </a:p>
          <a:p>
            <a:pPr indent="-295275" lvl="1" marL="742950" rtl="0" algn="l">
              <a:spcBef>
                <a:spcPts val="37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Taxation and benefits considerations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12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 </a:t>
            </a:r>
            <a:endParaRPr/>
          </a:p>
        </p:txBody>
      </p:sp>
      <p:sp>
        <p:nvSpPr>
          <p:cNvPr id="62" name="Google Shape;62;p12"/>
          <p:cNvSpPr txBox="1"/>
          <p:nvPr/>
        </p:nvSpPr>
        <p:spPr>
          <a:xfrm>
            <a:off x="745550" y="3235975"/>
            <a:ext cx="7519200" cy="228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54330" lvl="0" marL="342900" rtl="0" algn="l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b="1" lang="en-US" sz="2400">
                <a:solidFill>
                  <a:srgbClr val="4B2E83"/>
                </a:solidFill>
              </a:rPr>
              <a:t>Stipends:</a:t>
            </a:r>
            <a:endParaRPr b="1" sz="2000">
              <a:solidFill>
                <a:srgbClr val="4B2E83"/>
              </a:solidFill>
            </a:endParaRPr>
          </a:p>
          <a:p>
            <a:pPr indent="-295275" lvl="1" marL="742950" rtl="0" algn="l">
              <a:spcBef>
                <a:spcPts val="37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b="1" lang="en-US" sz="2000">
                <a:solidFill>
                  <a:srgbClr val="4B2E83"/>
                </a:solidFill>
              </a:rPr>
              <a:t>Fixed amount paid to offset living expenses for an individual in training</a:t>
            </a:r>
            <a:endParaRPr b="1" sz="20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295275" lvl="1" marL="742950" rtl="0" algn="l">
              <a:spcBef>
                <a:spcPts val="37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b="1" lang="en-US" sz="2000">
                <a:solidFill>
                  <a:srgbClr val="4B2E83"/>
                </a:solidFill>
              </a:rPr>
              <a:t>Not considered compensation in exchange for effort</a:t>
            </a:r>
            <a:endParaRPr b="1" sz="20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295275" lvl="1" marL="742950" rtl="0" algn="l">
              <a:spcBef>
                <a:spcPts val="37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b="1" lang="en-US" sz="2000">
                <a:solidFill>
                  <a:srgbClr val="4B2E83"/>
                </a:solidFill>
              </a:rPr>
              <a:t>Not dependent on number of hours worked</a:t>
            </a:r>
            <a:endParaRPr b="1" sz="20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295275" lvl="1" marL="742950" rtl="0" algn="l">
              <a:spcBef>
                <a:spcPts val="37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b="1" lang="en-US" sz="2000">
                <a:solidFill>
                  <a:srgbClr val="4B2E83"/>
                </a:solidFill>
              </a:rPr>
              <a:t>Taxation and benefits considerations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Wages vs. Stipends: In Practice</a:t>
            </a:r>
            <a:endParaRPr/>
          </a:p>
        </p:txBody>
      </p:sp>
      <p:sp>
        <p:nvSpPr>
          <p:cNvPr id="68" name="Google Shape;68;p13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If an individual is working on a research award, they must be paid a wages, not a stipend.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Why?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Stipends aren’t compensation for effort performed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The compensation must be documented via the University’s effort reporting process (GCCRs)</a:t>
            </a:r>
            <a:endParaRPr/>
          </a:p>
          <a:p>
            <a:pPr indent="-228600" lvl="2" marL="114300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&gt;"/>
            </a:pPr>
            <a:r>
              <a:rPr lang="en-US" sz="2000">
                <a:latin typeface="Arial"/>
                <a:ea typeface="Arial"/>
                <a:cs typeface="Arial"/>
                <a:sym typeface="Arial"/>
              </a:rPr>
              <a:t>Stipends, because they are not compensation, are not captured on GCCRs</a:t>
            </a:r>
            <a:endParaRPr/>
          </a:p>
        </p:txBody>
      </p:sp>
      <p:sp>
        <p:nvSpPr>
          <p:cNvPr id="69" name="Google Shape;69;p13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Wages vs. Stipends: In Practice (cont’d)</a:t>
            </a:r>
            <a:endParaRPr/>
          </a:p>
        </p:txBody>
      </p:sp>
      <p:sp>
        <p:nvSpPr>
          <p:cNvPr id="75" name="Google Shape;75;p14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If an individual receives a fellowship or training award, should they be paid a wage or a stipend?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Typically, the payment method is a </a:t>
            </a:r>
            <a:r>
              <a:rPr lang="en-US" u="sng">
                <a:latin typeface="Arial"/>
                <a:ea typeface="Arial"/>
                <a:cs typeface="Arial"/>
                <a:sym typeface="Arial"/>
              </a:rPr>
              <a:t>stipend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, but we must follow the terms and conditions of the sponsor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Some sponsors have strict requirements to pay a stipend, others do not 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Read your award and understand your sponsor’s terms and conditions</a:t>
            </a:r>
            <a:endParaRPr/>
          </a:p>
        </p:txBody>
      </p:sp>
      <p:sp>
        <p:nvSpPr>
          <p:cNvPr id="76" name="Google Shape;76;p14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Wages vs. Stipends: In Practice (cont’d)</a:t>
            </a:r>
            <a:endParaRPr/>
          </a:p>
        </p:txBody>
      </p:sp>
      <p:sp>
        <p:nvSpPr>
          <p:cNvPr id="82" name="Google Shape;82;p15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800"/>
              <a:buFont typeface="Merriweather Sans"/>
              <a:buChar char="&gt;"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Could we pay an individual a wage that is on a fellowship or training award?</a:t>
            </a:r>
            <a:endParaRPr/>
          </a:p>
          <a:p>
            <a:pPr indent="-165100" lvl="0" marL="342900" rtl="0" algn="l">
              <a:spcBef>
                <a:spcPts val="560"/>
              </a:spcBef>
              <a:spcAft>
                <a:spcPts val="0"/>
              </a:spcAft>
              <a:buClr>
                <a:srgbClr val="4B2E83"/>
              </a:buClr>
              <a:buSzPts val="2800"/>
              <a:buFont typeface="Merriweather Sans"/>
              <a:buNone/>
            </a:pPr>
            <a:r>
              <a:t/>
            </a: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rgbClr val="4B2E83"/>
              </a:buClr>
              <a:buSzPts val="2800"/>
              <a:buFont typeface="Merriweather Sans"/>
              <a:buChar char="&gt;"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Yes, if…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Char char="–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It is in accordance with the sponsor’s terms and conditions, </a:t>
            </a:r>
            <a:r>
              <a:rPr lang="en-US" sz="2400" u="sng">
                <a:latin typeface="Arial"/>
                <a:ea typeface="Arial"/>
                <a:cs typeface="Arial"/>
                <a:sym typeface="Arial"/>
              </a:rPr>
              <a:t>and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Char char="–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The payment of wages is consistently applied to all similarly situated individuals</a:t>
            </a:r>
            <a:endParaRPr/>
          </a:p>
          <a:p>
            <a:pPr indent="-228600" lvl="2" marL="1143000" rtl="0" algn="l">
              <a:spcBef>
                <a:spcPts val="440"/>
              </a:spcBef>
              <a:spcAft>
                <a:spcPts val="0"/>
              </a:spcAft>
              <a:buClr>
                <a:srgbClr val="4B2E83"/>
              </a:buClr>
              <a:buSzPts val="2200"/>
              <a:buChar char="&gt;"/>
            </a:pPr>
            <a:r>
              <a:rPr lang="en-US" sz="2200">
                <a:latin typeface="Arial"/>
                <a:ea typeface="Arial"/>
                <a:cs typeface="Arial"/>
                <a:sym typeface="Arial"/>
              </a:rPr>
              <a:t>Can’t be based on budgetary convenience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6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Other Stipend Scenarios</a:t>
            </a:r>
            <a:endParaRPr/>
          </a:p>
        </p:txBody>
      </p:sp>
      <p:sp>
        <p:nvSpPr>
          <p:cNvPr id="88" name="Google Shape;88;p16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Stipends can be allowable as a Participant Support cost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Participant support costs are stipends, subsistence allowances, travel allowance, or registration fees paid to an individual (non-UW employee) in connection with a sponsored-funded conference or training project.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7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Wages vs. Stipends: Key Takeaways</a:t>
            </a:r>
            <a:endParaRPr/>
          </a:p>
        </p:txBody>
      </p:sp>
      <p:sp>
        <p:nvSpPr>
          <p:cNvPr id="94" name="Google Shape;94;p17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“Wages” and “Stipends” are </a:t>
            </a:r>
            <a:r>
              <a:rPr lang="en-US" u="sng">
                <a:latin typeface="Arial"/>
                <a:ea typeface="Arial"/>
                <a:cs typeface="Arial"/>
                <a:sym typeface="Arial"/>
              </a:rPr>
              <a:t>NOT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 synonymous terms</a:t>
            </a: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The nature of the activity, and sponsor requirements, determines the appropriate payment: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Stipends are not an appropriate payment method for an individual working on non-fellowship/training awards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Stipends are an appropriate payment to support individuals on a fellowship or research training</a:t>
            </a: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Know your sponsor’s terms and conditions 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8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References</a:t>
            </a:r>
            <a:endParaRPr/>
          </a:p>
        </p:txBody>
      </p:sp>
      <p:sp>
        <p:nvSpPr>
          <p:cNvPr id="100" name="Google Shape;100;p18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Wages: 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https://finance.uw.edu/pafc/salary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Stipends: 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https://finance.uw.edu/pafc/stipends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Participant Support: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https://finance.uw.edu/pafc/participant-support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58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9"/>
          <p:cNvSpPr txBox="1"/>
          <p:nvPr>
            <p:ph idx="1" type="body"/>
          </p:nvPr>
        </p:nvSpPr>
        <p:spPr>
          <a:xfrm>
            <a:off x="671757" y="1179824"/>
            <a:ext cx="6972300" cy="17919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CHANGES TO PAFC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