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9144000"/>
  <p:notesSz cx="6858000" cy="9144000"/>
  <p:embeddedFontLst>
    <p:embeddedFont>
      <p:font typeface="Encode Sans Black"/>
      <p:bold r:id="rId18"/>
    </p:embeddedFont>
    <p:embeddedFont>
      <p:font typeface="Open Sans Light"/>
      <p:regular r:id="rId19"/>
      <p:bold r:id="rId20"/>
      <p:italic r:id="rId21"/>
      <p:boldItalic r:id="rId22"/>
    </p:embeddedFont>
    <p:embeddedFont>
      <p:font typeface="Open Sans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bold.fntdata"/><Relationship Id="rId22" Type="http://schemas.openxmlformats.org/officeDocument/2006/relationships/font" Target="fonts/OpenSansLight-boldItalic.fntdata"/><Relationship Id="rId21" Type="http://schemas.openxmlformats.org/officeDocument/2006/relationships/font" Target="fonts/OpenSansLight-italic.fntdata"/><Relationship Id="rId24" Type="http://schemas.openxmlformats.org/officeDocument/2006/relationships/font" Target="fonts/OpenSans-bold.fntdata"/><Relationship Id="rId23" Type="http://schemas.openxmlformats.org/officeDocument/2006/relationships/font" Target="fonts/Open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OpenSans-boldItalic.fntdata"/><Relationship Id="rId25" Type="http://schemas.openxmlformats.org/officeDocument/2006/relationships/font" Target="fonts/OpenSans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OpenSansLight-regular.fntdata"/><Relationship Id="rId1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7" name="Google Shape;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8" name="Google Shape;1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1" name="Google Shape;3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36" name="Google Shape;3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7" name="Google Shape;3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2" name="Google Shape;4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7" name="Google Shape;4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finance.uw.edu/maa/ecc" TargetMode="External"/><Relationship Id="rId4" Type="http://schemas.openxmlformats.org/officeDocument/2006/relationships/hyperlink" Target="https://finance.uw.edu/maa/faq/202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hyperlink" Target="mailto:gcafco@uw.edu" TargetMode="External"/><Relationship Id="rId4" Type="http://schemas.openxmlformats.org/officeDocument/2006/relationships/hyperlink" Target="https://finance.uw.edu/pafc/" TargetMode="External"/><Relationship Id="rId5" Type="http://schemas.openxmlformats.org/officeDocument/2006/relationships/hyperlink" Target="https://finance.uw.edu/maa/effort-reporting" TargetMode="External"/><Relationship Id="rId6" Type="http://schemas.openxmlformats.org/officeDocument/2006/relationships/hyperlink" Target="mailto:mgard4@uw.eud" TargetMode="External"/><Relationship Id="rId7" Type="http://schemas.openxmlformats.org/officeDocument/2006/relationships/hyperlink" Target="mailto:efecs@uw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finance.uw.edu/pafc/salary" TargetMode="External"/><Relationship Id="rId4" Type="http://schemas.openxmlformats.org/officeDocument/2006/relationships/hyperlink" Target="https://finance.uw.edu/pafc/stipends" TargetMode="External"/><Relationship Id="rId5" Type="http://schemas.openxmlformats.org/officeDocument/2006/relationships/hyperlink" Target="https://finance.uw.edu/pafc/participant-support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92028" y="1640263"/>
            <a:ext cx="7599117" cy="22635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None/>
            </a:pPr>
            <a:r>
              <a:rPr lang="en-US" sz="4400">
                <a:latin typeface="Arial"/>
                <a:ea typeface="Arial"/>
                <a:cs typeface="Arial"/>
                <a:sym typeface="Arial"/>
              </a:rPr>
              <a:t>COMPLIANCE HOT TOPIC:</a:t>
            </a:r>
            <a:br>
              <a:rPr lang="en-US" sz="2000">
                <a:latin typeface="Arial"/>
                <a:ea typeface="Arial"/>
                <a:cs typeface="Arial"/>
                <a:sym typeface="Arial"/>
              </a:rPr>
            </a:b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chemeClr val="accent3"/>
              </a:buClr>
              <a:buSzPts val="4400"/>
              <a:buNone/>
            </a:pPr>
            <a:r>
              <a:rPr lang="en-US" sz="4400">
                <a:latin typeface="Arial"/>
                <a:ea typeface="Arial"/>
                <a:cs typeface="Arial"/>
                <a:sym typeface="Arial"/>
              </a:rPr>
              <a:t>WAGES VS. STIPENDS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March 2023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200"/>
              <a:buNone/>
            </a:pPr>
            <a:r>
              <a:rPr b="1" lang="en-US" sz="3200">
                <a:latin typeface="Arial"/>
                <a:ea typeface="Arial"/>
                <a:cs typeface="Arial"/>
                <a:sym typeface="Arial"/>
              </a:rPr>
              <a:t>Effort Reporting is now under PAFC </a:t>
            </a:r>
            <a:endParaRPr/>
          </a:p>
        </p:txBody>
      </p:sp>
      <p:sp>
        <p:nvSpPr>
          <p:cNvPr id="111" name="Google Shape;111;p20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Effective January 1, 2023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 changes to contact information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Information on Effort Reporting webpage regarding changes coming this summer</a:t>
            </a:r>
            <a:endParaRPr/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https://finance.uw.edu/maa/ecc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https://finance.uw.edu/maa/faq/202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68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We’ll have additional information regarding the new effort system at the April MRAM with timelines and training framework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None/>
            </a:pPr>
            <a:r>
              <a:rPr b="1" lang="en-US" sz="4000"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17" name="Google Shape;117;p2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gcafco@uw.edu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https://finance.uw.edu/maa/effort-reporting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1" marL="457200" rtl="0" algn="l">
              <a:spcBef>
                <a:spcPts val="240"/>
              </a:spcBef>
              <a:spcAft>
                <a:spcPts val="0"/>
              </a:spcAft>
              <a:buClr>
                <a:srgbClr val="4B2E83"/>
              </a:buClr>
              <a:buSzPts val="1200"/>
              <a:buNone/>
            </a:pPr>
            <a:r>
              <a:t/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mgard4@uw.edu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206-543-2610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David Parks (Effort Reporting)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hlinkClick r:id="rId7"/>
              </a:rPr>
              <a:t>efecs@uw.edu</a:t>
            </a:r>
            <a:endParaRPr/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Wages vs. Stipends: What’s the difference?</a:t>
            </a:r>
            <a:endParaRPr/>
          </a:p>
        </p:txBody>
      </p:sp>
      <p:sp>
        <p:nvSpPr>
          <p:cNvPr id="60" name="Google Shape;60;p12"/>
          <p:cNvSpPr txBox="1"/>
          <p:nvPr>
            <p:ph idx="2" type="body"/>
          </p:nvPr>
        </p:nvSpPr>
        <p:spPr>
          <a:xfrm>
            <a:off x="665938" y="1706575"/>
            <a:ext cx="8196300" cy="15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5433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Wages: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95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Compensation to employees in exchange for effort</a:t>
            </a:r>
            <a:endParaRPr/>
          </a:p>
          <a:p>
            <a:pPr indent="-295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Based on a rate of pay, effort, and/or number of hours worked</a:t>
            </a:r>
            <a:endParaRPr/>
          </a:p>
          <a:p>
            <a:pPr indent="-295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Taxation and benefits considerations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  <p:sp>
        <p:nvSpPr>
          <p:cNvPr id="62" name="Google Shape;62;p12"/>
          <p:cNvSpPr txBox="1"/>
          <p:nvPr/>
        </p:nvSpPr>
        <p:spPr>
          <a:xfrm>
            <a:off x="745550" y="3235975"/>
            <a:ext cx="7519200" cy="22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4330" lvl="0" marL="342900" rtl="0" algn="l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1" lang="en-US" sz="2400">
                <a:solidFill>
                  <a:srgbClr val="4B2E83"/>
                </a:solidFill>
              </a:rPr>
              <a:t>Stipends:</a:t>
            </a:r>
            <a:endParaRPr b="1" sz="2000">
              <a:solidFill>
                <a:srgbClr val="4B2E83"/>
              </a:solidFill>
            </a:endParaRPr>
          </a:p>
          <a:p>
            <a:pPr indent="-295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1" lang="en-US" sz="2000">
                <a:solidFill>
                  <a:srgbClr val="4B2E83"/>
                </a:solidFill>
              </a:rPr>
              <a:t>Fixed amount paid to offset living expenses for an individual in training</a:t>
            </a:r>
            <a:endParaRPr b="1" sz="2000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5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1" lang="en-US" sz="2000">
                <a:solidFill>
                  <a:srgbClr val="4B2E83"/>
                </a:solidFill>
              </a:rPr>
              <a:t>Not considered compensation in exchange for effort</a:t>
            </a:r>
            <a:endParaRPr b="1" sz="2000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5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1" lang="en-US" sz="2000">
                <a:solidFill>
                  <a:srgbClr val="4B2E83"/>
                </a:solidFill>
              </a:rPr>
              <a:t>Not dependent on number of hours worked</a:t>
            </a:r>
            <a:endParaRPr b="1" sz="2000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5275" lvl="1" marL="742950" rtl="0" algn="l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b="1" lang="en-US" sz="2000">
                <a:solidFill>
                  <a:srgbClr val="4B2E83"/>
                </a:solidFill>
              </a:rPr>
              <a:t>Taxation and benefits considerations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Wages vs. Stipends: In Practice</a:t>
            </a:r>
            <a:endParaRPr/>
          </a:p>
        </p:txBody>
      </p:sp>
      <p:sp>
        <p:nvSpPr>
          <p:cNvPr id="68" name="Google Shape;68;p1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an individual is working on a research award, they must be paid a wages, not a stipend.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Why?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Stipends aren’t compensation for effort performed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compensation must be documented via the University’s effort reporting process (GCCRs)</a:t>
            </a:r>
            <a:endParaRPr/>
          </a:p>
          <a:p>
            <a:pPr indent="-228600" lvl="2" marL="114300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&gt;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Stipends, because they are not compensation, are not captured on GCCRs</a:t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Wages vs. Stipends: In Practice (cont’d)</a:t>
            </a:r>
            <a:endParaRPr/>
          </a:p>
        </p:txBody>
      </p:sp>
      <p:sp>
        <p:nvSpPr>
          <p:cNvPr id="75" name="Google Shape;75;p1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an individual receives a fellowship or training award, should they be paid a wage or a stipend?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Typically, the payment method is a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stipend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, but we must follow the terms and conditions of the sponsor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Some sponsors have strict requirements to pay a stipend, others do not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Read your award and understand your sponsor’s terms and conditions</a:t>
            </a:r>
            <a:endParaRPr/>
          </a:p>
        </p:txBody>
      </p:sp>
      <p:sp>
        <p:nvSpPr>
          <p:cNvPr id="76" name="Google Shape;76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Wages vs. Stipends: In Practice (cont’d)</a:t>
            </a:r>
            <a:endParaRPr/>
          </a:p>
        </p:txBody>
      </p:sp>
      <p:sp>
        <p:nvSpPr>
          <p:cNvPr id="82" name="Google Shape;82;p15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800"/>
              <a:buFont typeface="Merriweather Sans"/>
              <a:buChar char="&gt;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Could we pay an individual a wage that is on a fellowship or training award?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Font typeface="Merriweather Sans"/>
              <a:buNone/>
            </a:pPr>
            <a:r>
              <a:t/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4B2E83"/>
              </a:buClr>
              <a:buSzPts val="2800"/>
              <a:buFont typeface="Merriweather Sans"/>
              <a:buChar char="&gt;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Yes, if…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–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It is in accordance with the sponsor’s terms and conditions, </a:t>
            </a:r>
            <a:r>
              <a:rPr lang="en-US" sz="2400" u="sng">
                <a:latin typeface="Arial"/>
                <a:ea typeface="Arial"/>
                <a:cs typeface="Arial"/>
                <a:sym typeface="Arial"/>
              </a:rPr>
              <a:t>and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–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The payment of wages is consistently applied to all similarly situated individuals</a:t>
            </a:r>
            <a:endParaRPr/>
          </a:p>
          <a:p>
            <a:pPr indent="-228600" lvl="2" marL="114300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Char char="&gt;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Can’t be based on budgetary convenience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Other Stipend Scenarios</a:t>
            </a:r>
            <a:endParaRPr/>
          </a:p>
        </p:txBody>
      </p:sp>
      <p:sp>
        <p:nvSpPr>
          <p:cNvPr id="88" name="Google Shape;88;p16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Stipends can be allowable as a Participant Support cost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Participant support costs are stipends, subsistence allowances, travel allowance, or registration fees paid to an individual (non-UW employee) in connection with a sponsored-funded conference or training project.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Wages vs. Stipends: Key Takeaways</a:t>
            </a:r>
            <a:endParaRPr/>
          </a:p>
        </p:txBody>
      </p:sp>
      <p:sp>
        <p:nvSpPr>
          <p:cNvPr id="94" name="Google Shape;94;p1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“Wages” and “Stipends” are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NOT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synonymous terms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nature of the activity, and sponsor requirements, determines the appropriate payment: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Stipends are not an appropriate payment method for an individual working on non-fellowship/training awards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Stipends are an appropriate payment to support individuals on a fellowship or research training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Know your sponsor’s terms and conditions 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References</a:t>
            </a:r>
            <a:endParaRPr/>
          </a:p>
        </p:txBody>
      </p:sp>
      <p:sp>
        <p:nvSpPr>
          <p:cNvPr id="100" name="Google Shape;100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Wages: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https://finance.uw.edu/pafc/salary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Stipends: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https://finance.uw.edu/pafc/stipends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Participant Support: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https://finance.uw.edu/pafc/participant-support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8750" lvl="1" marL="74295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671757" y="1179824"/>
            <a:ext cx="6972300" cy="17919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CHANGES TO PAFC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