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embeddedFontLst>
    <p:embeddedFont>
      <p:font typeface="Encode Sans Black"/>
      <p:bold r:id="rId14"/>
    </p:embeddedFont>
    <p:embeddedFont>
      <p:font typeface="Open Sans Light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7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6.xml"/><Relationship Id="rId21" Type="http://schemas.openxmlformats.org/officeDocument/2006/relationships/font" Target="fonts/OpenSans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Light-regular.fntdata"/><Relationship Id="rId14" Type="http://schemas.openxmlformats.org/officeDocument/2006/relationships/font" Target="fonts/EncodeSansBlack-bold.fntdata"/><Relationship Id="rId17" Type="http://schemas.openxmlformats.org/officeDocument/2006/relationships/font" Target="fonts/OpenSansLight-italic.fntdata"/><Relationship Id="rId16" Type="http://schemas.openxmlformats.org/officeDocument/2006/relationships/font" Target="fonts/OpenSansLight-bold.fntdata"/><Relationship Id="rId5" Type="http://schemas.openxmlformats.org/officeDocument/2006/relationships/slide" Target="slides/slide1.xml"/><Relationship Id="rId19" Type="http://schemas.openxmlformats.org/officeDocument/2006/relationships/font" Target="fonts/OpenSans-regular.fntdata"/><Relationship Id="rId6" Type="http://schemas.openxmlformats.org/officeDocument/2006/relationships/slide" Target="slides/slide2.xml"/><Relationship Id="rId18" Type="http://schemas.openxmlformats.org/officeDocument/2006/relationships/font" Target="fonts/OpenSansLight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418b5b4128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418b5b412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418b5b4128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5e2c454602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5e2c45460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47" name="Google Shape;47;g5e2c454602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418b5b4128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418b5b412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418b5b4128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b657aa6dd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b657aa6d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1b657aa6ddf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f438d9cb7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f438d9cb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f438d9cb7b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13e2b1536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13e2b153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213e2b1536b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f4312370e1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f4312370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f4312370e1_0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uwnetid.sharepoint.com/sites/UWFTChangeNetwork/SitePages/Cutover.aspx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washington.edu/research/uwft-for-the-research-community/sage-awards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4200"/>
              <a:t>UWFT Transitions - </a:t>
            </a:r>
            <a:endParaRPr sz="4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4200"/>
              <a:t>Sponsored Programs </a:t>
            </a:r>
            <a:r>
              <a:rPr lang="en-US" sz="4200"/>
              <a:t>Cutover Planning </a:t>
            </a:r>
            <a:endParaRPr sz="4200"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March,  2023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</a:t>
            </a:r>
            <a:r>
              <a:rPr lang="en-US"/>
              <a:t>,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b="0" i="0" sz="16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Juan Lepez, Grant and Contract Accounting</a:t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What?  </a:t>
            </a:r>
            <a:endParaRPr/>
          </a:p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Cutover</a:t>
            </a:r>
            <a:r>
              <a:rPr lang="en-US"/>
              <a:t>: planning &amp; execution of activities required to successfully transition the UW Finance processes to the new ecosystem (that includes Workday) in a specific timeframe with minimal disruption of day-to-day operations.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Why? </a:t>
            </a:r>
            <a:endParaRPr/>
          </a:p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Current state data must be converted from legacy financial systems to Workday.  </a:t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Cutover will ensure clean data</a:t>
            </a:r>
            <a:r>
              <a:rPr lang="en-US" sz="2000"/>
              <a:t> </a:t>
            </a:r>
            <a:r>
              <a:rPr lang="en-US" sz="2000"/>
              <a:t>once Workday goes live so we can accurately </a:t>
            </a:r>
            <a:r>
              <a:rPr b="1" lang="en-US" sz="2000"/>
              <a:t>process financial items with minimal disruption</a:t>
            </a:r>
            <a:r>
              <a:rPr lang="en-US" sz="2000"/>
              <a:t>. </a:t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/>
              <a:t>Data conversion happens in phases</a:t>
            </a:r>
            <a:r>
              <a:rPr lang="en-US" sz="2000"/>
              <a:t> during cutover so as data is passed</a:t>
            </a:r>
            <a:r>
              <a:rPr lang="en-US" sz="2000"/>
              <a:t> through</a:t>
            </a:r>
            <a:r>
              <a:rPr lang="en-US" sz="2000"/>
              <a:t>, it can be validated.  </a:t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Data must not change so what is validated is what is converted.  Therefore, we require a freeze period on setting up new activity.  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When?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300"/>
              <a:t>Sponsored Programs Cutover Timeline (so far) </a:t>
            </a:r>
            <a:endParaRPr sz="2300"/>
          </a:p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720200" y="1421250"/>
            <a:ext cx="8087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b="1" lang="en-US" sz="2000"/>
              <a:t>6/09: </a:t>
            </a:r>
            <a:r>
              <a:rPr lang="en-US" sz="2000"/>
              <a:t>Last day </a:t>
            </a:r>
            <a:r>
              <a:rPr lang="en-US" sz="2000"/>
              <a:t>OSP will send </a:t>
            </a:r>
            <a:r>
              <a:rPr b="1" lang="en-US" sz="2000"/>
              <a:t>final and ready to be approved </a:t>
            </a:r>
            <a:r>
              <a:rPr lang="en-US" sz="2000"/>
              <a:t>Funding Actions, financial-related Post Award Changes, this includes Budget Extensions, to GCA for processing</a:t>
            </a:r>
            <a:endParaRPr sz="20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b="1" lang="en-US" sz="2000"/>
              <a:t>6/13</a:t>
            </a:r>
            <a:r>
              <a:rPr lang="en-US" sz="2000"/>
              <a:t>: Last Day GCA will process </a:t>
            </a:r>
            <a:r>
              <a:rPr b="1" lang="en-US" sz="2000"/>
              <a:t>final and ready to be processed </a:t>
            </a:r>
            <a:r>
              <a:rPr lang="en-US" sz="2000"/>
              <a:t>advance budgets, advance extensions, Transpasus, as well as items that arrive from OSP</a:t>
            </a:r>
            <a:endParaRPr sz="20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b="1" lang="en-US" sz="2000"/>
              <a:t>6/15 after 5PM</a:t>
            </a:r>
            <a:r>
              <a:rPr lang="en-US" sz="2000"/>
              <a:t>: Items that could not be processed will need to be reprocessed after UWFT &amp; SAGE Awards Go-Live</a:t>
            </a:r>
            <a:r>
              <a:rPr lang="en-US" sz="2000"/>
              <a:t> </a:t>
            </a:r>
            <a:endParaRPr sz="20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OSP - Business as usual?</a:t>
            </a:r>
            <a:endParaRPr/>
          </a:p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720200" y="1497450"/>
            <a:ext cx="8087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/>
              <a:t>Proposals &amp; eGC1 submission</a:t>
            </a:r>
            <a:endParaRPr/>
          </a:p>
          <a:p>
            <a:pPr indent="-3556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NIH 7/05 deadline, no impact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Preaward notifications such as Just-in-Time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Non-Award Agreements 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Post Award Changes that do not impact a budget number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Can awards arrive in OSP during </a:t>
            </a:r>
            <a:r>
              <a:rPr lang="en-US"/>
              <a:t>cutover</a:t>
            </a:r>
            <a:r>
              <a:rPr lang="en-US"/>
              <a:t>?</a:t>
            </a:r>
            <a:endParaRPr/>
          </a:p>
          <a:p>
            <a:pPr indent="-3556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b="1" lang="en-US"/>
              <a:t>YES!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SAGE - Business as usual?</a:t>
            </a:r>
            <a:r>
              <a:rPr lang="en-US"/>
              <a:t> </a:t>
            </a:r>
            <a:endParaRPr/>
          </a:p>
        </p:txBody>
      </p:sp>
      <p:sp>
        <p:nvSpPr>
          <p:cNvPr id="71" name="Google Shape;71;p11"/>
          <p:cNvSpPr txBox="1"/>
          <p:nvPr>
            <p:ph idx="2" type="body"/>
          </p:nvPr>
        </p:nvSpPr>
        <p:spPr>
          <a:xfrm>
            <a:off x="720200" y="1726050"/>
            <a:ext cx="81846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Continued functionality for</a:t>
            </a:r>
            <a:r>
              <a:rPr lang="en-US"/>
              <a:t> all areas, up until </a:t>
            </a:r>
            <a:r>
              <a:rPr lang="en-US"/>
              <a:t>anticipated SAGE Awards release window</a:t>
            </a:r>
            <a:endParaRPr/>
          </a:p>
          <a:p>
            <a:pPr indent="-412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&gt;"/>
            </a:pPr>
            <a:r>
              <a:rPr lang="en-US"/>
              <a:t>eGC1s, Advances, Subawards will continue to use </a:t>
            </a:r>
            <a:r>
              <a:rPr lang="en-US"/>
              <a:t>the same </a:t>
            </a:r>
            <a:r>
              <a:rPr lang="en-US"/>
              <a:t>existing modules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 release - new awards (formerly new FAs) will be entered into the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Award Setup Request</a:t>
            </a:r>
            <a:r>
              <a:rPr lang="en-US"/>
              <a:t> form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Not business as usual?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 does cutover mean for GCA? </a:t>
            </a:r>
            <a:endParaRPr/>
          </a:p>
        </p:txBody>
      </p:sp>
      <p:sp>
        <p:nvSpPr>
          <p:cNvPr id="78" name="Google Shape;78;p12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GCA will be: </a:t>
            </a:r>
            <a:endParaRPr/>
          </a:p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Completing training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Validating data for cutover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Expect more information on Closeout activities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Stay tuned for more details via</a:t>
            </a:r>
            <a:endParaRPr/>
          </a:p>
        </p:txBody>
      </p:sp>
      <p:sp>
        <p:nvSpPr>
          <p:cNvPr id="85" name="Google Shape;85;p13"/>
          <p:cNvSpPr txBox="1"/>
          <p:nvPr>
            <p:ph idx="2" type="body"/>
          </p:nvPr>
        </p:nvSpPr>
        <p:spPr>
          <a:xfrm>
            <a:off x="720200" y="1497450"/>
            <a:ext cx="8087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March MRAM Q&amp;A follow up email</a:t>
            </a:r>
            <a:endParaRPr/>
          </a:p>
          <a:p>
            <a:pPr indent="-3810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Final UWFT program cutover dates &amp; information</a:t>
            </a:r>
            <a:endParaRPr/>
          </a:p>
          <a:p>
            <a:pPr indent="-3556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/>
              <a:t>Coordinated Sponsored Program email with more details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We’ll also </a:t>
            </a:r>
            <a:r>
              <a:rPr lang="en-US"/>
              <a:t>return in April!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