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2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y="6858000" cx="9144000"/>
  <p:notesSz cx="6858000" cy="9144000"/>
  <p:embeddedFontLst>
    <p:embeddedFont>
      <p:font typeface="Encode Sans Black"/>
      <p:bold r:id="rId13"/>
    </p:embeddedFont>
    <p:embeddedFont>
      <p:font typeface="Open Sans Light"/>
      <p:regular r:id="rId14"/>
      <p:bold r:id="rId15"/>
      <p:italic r:id="rId16"/>
      <p:boldItalic r:id="rId17"/>
    </p:embeddedFont>
    <p:embeddedFont>
      <p:font typeface="Open Sans"/>
      <p:regular r:id="rId18"/>
      <p:bold r:id="rId19"/>
      <p:italic r:id="rId20"/>
      <p:boldItalic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OpenSans-italic.fntdata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21" Type="http://schemas.openxmlformats.org/officeDocument/2006/relationships/font" Target="fonts/OpenSans-boldItalic.fntdata"/><Relationship Id="rId13" Type="http://schemas.openxmlformats.org/officeDocument/2006/relationships/font" Target="fonts/EncodeSansBlack-bold.fntdata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OpenSansLight-bold.fntdata"/><Relationship Id="rId14" Type="http://schemas.openxmlformats.org/officeDocument/2006/relationships/font" Target="fonts/OpenSansLight-regular.fntdata"/><Relationship Id="rId17" Type="http://schemas.openxmlformats.org/officeDocument/2006/relationships/font" Target="fonts/OpenSansLight-boldItalic.fntdata"/><Relationship Id="rId16" Type="http://schemas.openxmlformats.org/officeDocument/2006/relationships/font" Target="fonts/OpenSansLight-italic.fntdata"/><Relationship Id="rId5" Type="http://schemas.openxmlformats.org/officeDocument/2006/relationships/slide" Target="slides/slide1.xml"/><Relationship Id="rId19" Type="http://schemas.openxmlformats.org/officeDocument/2006/relationships/font" Target="fonts/OpenSans-bold.fntdata"/><Relationship Id="rId6" Type="http://schemas.openxmlformats.org/officeDocument/2006/relationships/slide" Target="slides/slide2.xml"/><Relationship Id="rId18" Type="http://schemas.openxmlformats.org/officeDocument/2006/relationships/font" Target="fonts/OpenSans-regular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g1f950b06051_0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" name="Google Shape;33;g1f950b0605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Google Shape;34;g1f950b06051_0_0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g2138cecf50e_1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" name="Google Shape;40;g2138cecf50e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" name="Google Shape;41;g2138cecf50e_1_0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g1f94e8a67b3_0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" name="Google Shape;47;g1f94e8a67b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" name="Google Shape;48;g1f94e8a67b3_0_0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g1f94e8a67b3_0_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g1f94e8a67b3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g1f94e8a67b3_0_6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1f94e8a67b3_0_1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1f94e8a67b3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g1f94e8a67b3_0_12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138cecf50e_1_1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138cecf50e_1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g2138cecf50e_1_16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2138cecf50e_1_3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2138cecf50e_1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g2138cecf50e_1_37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13e2b1536b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" name="Google Shape;82;g213e2b1536b_0_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/>
          <p:nvPr>
            <p:ph idx="1" type="body"/>
          </p:nvPr>
        </p:nvSpPr>
        <p:spPr>
          <a:xfrm>
            <a:off x="671757" y="11671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5461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B2E83"/>
              </a:buClr>
              <a:buSzPts val="5000"/>
              <a:buFont typeface="Arial"/>
              <a:buChar char="●"/>
              <a:defRPr b="0" i="0" sz="5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 Logo_Purple_2685_HEX.png" id="12" name="Google Shape;12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8139" y="5949410"/>
            <a:ext cx="1368171" cy="92345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Wordmark_center_Purple_HEX.png" id="13" name="Google Shape;13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92039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14" name="Google Shape;14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13587" y="4006085"/>
            <a:ext cx="2264487" cy="1127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Content">
  <p:cSld name="Header + Conten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4191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b="0" i="0" sz="3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7" name="Google Shape;17;p3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b="0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Open Sans"/>
              <a:buChar char="–"/>
              <a:defRPr b="0" i="0" sz="2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b="0" i="0" sz="18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Open Sans"/>
              <a:buChar char="–"/>
              <a:defRPr b="0" i="0" sz="16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b="0" i="0" sz="1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 Logo_Purple_2685_HEX.png" id="18" name="Google Shape;18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8139" y="5949410"/>
            <a:ext cx="1368171" cy="92345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19" name="Google Shape;19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Subheader + Content">
  <p:cSld name="Header + Subheader + Content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4191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b="0" i="0" sz="3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" name="Google Shape;22;p4"/>
          <p:cNvSpPr txBox="1"/>
          <p:nvPr>
            <p:ph idx="2" type="body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3" name="Google Shape;23;p4"/>
          <p:cNvSpPr txBox="1"/>
          <p:nvPr>
            <p:ph idx="3" type="body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Char char="●"/>
              <a:defRPr b="0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ordmark_center_Purple_HEX.png" id="24" name="Google Shape;24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382155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25" name="Google Shape;25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Graphic">
  <p:cSld name="Header + Graphic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/>
          <p:nvPr>
            <p:ph idx="2" type="chart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Arial"/>
              <a:buNone/>
              <a:defRPr b="0" i="1" sz="2400" u="none" cap="none" strike="noStrike">
                <a:solidFill>
                  <a:srgbClr val="999999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indent="-1079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8" name="Google Shape;28;p5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4191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b="0" i="0" sz="3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ordmark_center_Purple_HEX.png" id="29" name="Google Shape;29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363105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30" name="Google Shape;30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finance.uw.edu/gca/award-lifecycle/budget-setup/advance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/>
          <p:nvPr>
            <p:ph idx="1" type="body"/>
          </p:nvPr>
        </p:nvSpPr>
        <p:spPr>
          <a:xfrm>
            <a:off x="671750" y="371499"/>
            <a:ext cx="8184600" cy="9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-US"/>
              <a:t>Announcement from GCA</a:t>
            </a:r>
            <a:endParaRPr/>
          </a:p>
        </p:txBody>
      </p:sp>
      <p:sp>
        <p:nvSpPr>
          <p:cNvPr id="37" name="Google Shape;37;p6"/>
          <p:cNvSpPr txBox="1"/>
          <p:nvPr>
            <p:ph idx="2" type="body"/>
          </p:nvPr>
        </p:nvSpPr>
        <p:spPr>
          <a:xfrm>
            <a:off x="631675" y="1421250"/>
            <a:ext cx="8115000" cy="500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5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G</a:t>
            </a:r>
            <a:r>
              <a:rPr lang="en-US"/>
              <a:t>CA will be closed on Tuesday, March 14 as we attend an all-day Sponsored Programs Finance staff meeting. </a:t>
            </a:r>
            <a:endParaRPr/>
          </a:p>
          <a:p>
            <a:pPr indent="-342900" lvl="0" marL="457200" rtl="0" algn="l">
              <a:lnSpc>
                <a:spcPct val="155000"/>
              </a:lnSpc>
              <a:spcBef>
                <a:spcPts val="600"/>
              </a:spcBef>
              <a:spcAft>
                <a:spcPts val="0"/>
              </a:spcAft>
              <a:buSzPts val="1800"/>
              <a:buChar char="&gt;"/>
            </a:pPr>
            <a:r>
              <a:rPr lang="en-US" sz="1800"/>
              <a:t>The GCA Help phone line will be closed, and our responses to email and Grant Tracker inquiries will be delayed. For matters where a response is needed by March 15, please notify GCA by EOD Friday, March 10.</a:t>
            </a:r>
            <a:endParaRPr sz="1800"/>
          </a:p>
          <a:p>
            <a:pPr indent="0" lvl="0" marL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7"/>
          <p:cNvSpPr txBox="1"/>
          <p:nvPr>
            <p:ph idx="1" type="body"/>
          </p:nvPr>
        </p:nvSpPr>
        <p:spPr>
          <a:xfrm>
            <a:off x="671757" y="1167124"/>
            <a:ext cx="6972300" cy="2641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4500"/>
              <a:t>Advance Budget Required for Cutover:</a:t>
            </a:r>
            <a:endParaRPr sz="45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4500"/>
              <a:t>Benefits &amp; Best Practices</a:t>
            </a:r>
            <a:endParaRPr sz="4500"/>
          </a:p>
        </p:txBody>
      </p:sp>
      <p:sp>
        <p:nvSpPr>
          <p:cNvPr id="44" name="Google Shape;44;p7"/>
          <p:cNvSpPr txBox="1"/>
          <p:nvPr/>
        </p:nvSpPr>
        <p:spPr>
          <a:xfrm>
            <a:off x="671750" y="4493800"/>
            <a:ext cx="6656700" cy="1587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3006F"/>
              </a:buClr>
              <a:buSzPts val="400"/>
              <a:buFont typeface="Arial"/>
              <a:buNone/>
            </a:pPr>
            <a:r>
              <a:rPr lang="en-US" sz="1600">
                <a:solidFill>
                  <a:srgbClr val="33006F"/>
                </a:solidFill>
                <a:latin typeface="Open Sans"/>
                <a:ea typeface="Open Sans"/>
                <a:cs typeface="Open Sans"/>
                <a:sym typeface="Open Sans"/>
              </a:rPr>
              <a:t>March,  2023 </a:t>
            </a:r>
            <a:r>
              <a:rPr b="0" i="0" lang="en-US" sz="1600" u="none" cap="none" strike="noStrike">
                <a:solidFill>
                  <a:srgbClr val="33006F"/>
                </a:solidFill>
                <a:latin typeface="Open Sans"/>
                <a:ea typeface="Open Sans"/>
                <a:cs typeface="Open Sans"/>
                <a:sym typeface="Open Sans"/>
              </a:rPr>
              <a:t>MRAM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rgbClr val="33006F"/>
              </a:buClr>
              <a:buSzPts val="400"/>
              <a:buFont typeface="Arial"/>
              <a:buNone/>
            </a:pPr>
            <a:r>
              <a:rPr lang="en-US" sz="1600">
                <a:solidFill>
                  <a:srgbClr val="33006F"/>
                </a:solidFill>
                <a:latin typeface="Open Sans"/>
                <a:ea typeface="Open Sans"/>
                <a:cs typeface="Open Sans"/>
                <a:sym typeface="Open Sans"/>
              </a:rPr>
              <a:t>Juan Lepez</a:t>
            </a:r>
            <a:r>
              <a:rPr lang="en-US" sz="1600">
                <a:solidFill>
                  <a:srgbClr val="33006F"/>
                </a:solidFill>
                <a:latin typeface="Open Sans"/>
                <a:ea typeface="Open Sans"/>
                <a:cs typeface="Open Sans"/>
                <a:sym typeface="Open Sans"/>
              </a:rPr>
              <a:t>, Grant and Contract Accounting</a:t>
            </a:r>
            <a:endParaRPr sz="1600">
              <a:solidFill>
                <a:srgbClr val="33006F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rgbClr val="33006F"/>
              </a:buClr>
              <a:buSzPts val="400"/>
              <a:buFont typeface="Arial"/>
              <a:buNone/>
            </a:pPr>
            <a:r>
              <a:t/>
            </a:r>
            <a:endParaRPr sz="1600">
              <a:solidFill>
                <a:srgbClr val="33006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idx="1" type="body"/>
          </p:nvPr>
        </p:nvSpPr>
        <p:spPr>
          <a:xfrm>
            <a:off x="671750" y="371499"/>
            <a:ext cx="8184600" cy="9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-US"/>
              <a:t>What is </a:t>
            </a:r>
            <a:r>
              <a:rPr lang="en-US"/>
              <a:t>an Advance Budget? </a:t>
            </a:r>
            <a:endParaRPr/>
          </a:p>
        </p:txBody>
      </p:sp>
      <p:sp>
        <p:nvSpPr>
          <p:cNvPr id="51" name="Google Shape;51;p8"/>
          <p:cNvSpPr txBox="1"/>
          <p:nvPr>
            <p:ph idx="2" type="body"/>
          </p:nvPr>
        </p:nvSpPr>
        <p:spPr>
          <a:xfrm>
            <a:off x="671750" y="1498575"/>
            <a:ext cx="8304300" cy="500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/>
              <a:t>When a sponsor has approved funding but the award agreement is delayed, GCA recommends setting up an advance budget, guaranteed by department funds. </a:t>
            </a:r>
            <a:endParaRPr sz="26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00"/>
          </a:p>
          <a:p>
            <a:pPr indent="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500"/>
          </a:p>
          <a:p>
            <a:pPr indent="0" lvl="0" marL="457200" marR="0" rtl="0" algn="l">
              <a:lnSpc>
                <a:spcPct val="115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 sz="2900"/>
          </a:p>
          <a:p>
            <a:pPr indent="0" lvl="0" marL="0" rtl="0" algn="l">
              <a:lnSpc>
                <a:spcPct val="115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 sz="29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9"/>
          <p:cNvSpPr txBox="1"/>
          <p:nvPr>
            <p:ph idx="1" type="body"/>
          </p:nvPr>
        </p:nvSpPr>
        <p:spPr>
          <a:xfrm>
            <a:off x="671750" y="371499"/>
            <a:ext cx="8184600" cy="9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-US"/>
              <a:t>Advance Budget and Cutover </a:t>
            </a:r>
            <a:endParaRPr/>
          </a:p>
        </p:txBody>
      </p:sp>
      <p:sp>
        <p:nvSpPr>
          <p:cNvPr id="58" name="Google Shape;58;p9"/>
          <p:cNvSpPr txBox="1"/>
          <p:nvPr>
            <p:ph idx="2" type="body"/>
          </p:nvPr>
        </p:nvSpPr>
        <p:spPr>
          <a:xfrm>
            <a:off x="605775" y="1406975"/>
            <a:ext cx="8304300" cy="500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00"/>
              <a:t>Cutover will require a frost of new setup and modifications of existing awards. Fully executed agreements that would have normally been processed during this window will be held until go-live. </a:t>
            </a:r>
            <a:endParaRPr sz="21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00"/>
              <a:t>Please request an Advance budget if you anticipate your pending agreement will</a:t>
            </a:r>
            <a:r>
              <a:rPr b="1" lang="en-US" sz="2100"/>
              <a:t> begin work, and therefore require activity to be posted in FY23.</a:t>
            </a:r>
            <a:endParaRPr b="1" sz="21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457200" marR="0" rtl="0" algn="l">
              <a:lnSpc>
                <a:spcPct val="115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671750" y="371499"/>
            <a:ext cx="8184600" cy="9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-US"/>
              <a:t>Why is an </a:t>
            </a:r>
            <a:r>
              <a:rPr lang="en-US"/>
              <a:t>Advance Budget Required for Cutover? </a:t>
            </a:r>
            <a:endParaRPr/>
          </a:p>
        </p:txBody>
      </p:sp>
      <p:sp>
        <p:nvSpPr>
          <p:cNvPr id="65" name="Google Shape;65;p10"/>
          <p:cNvSpPr txBox="1"/>
          <p:nvPr>
            <p:ph idx="2" type="body"/>
          </p:nvPr>
        </p:nvSpPr>
        <p:spPr>
          <a:xfrm>
            <a:off x="605775" y="1406975"/>
            <a:ext cx="8304300" cy="500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100"/>
              <a:t>Impact if Advance is not set up:</a:t>
            </a:r>
            <a:endParaRPr b="1" sz="2100"/>
          </a:p>
          <a:p>
            <a:pPr indent="-3619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&gt;"/>
            </a:pPr>
            <a:r>
              <a:rPr lang="en-US" sz="2100"/>
              <a:t>FY23 activity will be understated or misclassified if expenditures are “parked” on a non-grant budget</a:t>
            </a:r>
            <a:endParaRPr sz="2100"/>
          </a:p>
          <a:p>
            <a:pPr indent="-3619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&gt;"/>
            </a:pPr>
            <a:r>
              <a:rPr lang="en-US" sz="2100"/>
              <a:t>Do not “hold” expenditures if they are attributable to work conducted 6/30 or prior</a:t>
            </a:r>
            <a:endParaRPr sz="21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100"/>
              <a:t>Risk</a:t>
            </a:r>
            <a:endParaRPr b="1" sz="2100"/>
          </a:p>
          <a:p>
            <a:pPr indent="-3619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&gt;"/>
            </a:pPr>
            <a:r>
              <a:rPr lang="en-US" sz="2100"/>
              <a:t>Misstatement of financials for FY23 and FY24</a:t>
            </a:r>
            <a:endParaRPr sz="2100"/>
          </a:p>
          <a:p>
            <a:pPr indent="-3619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&gt;"/>
            </a:pPr>
            <a:r>
              <a:rPr lang="en-US" sz="2100"/>
              <a:t>Possible audit findings</a:t>
            </a:r>
            <a:endParaRPr sz="21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00"/>
              <a:t> </a:t>
            </a:r>
            <a:endParaRPr sz="21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457200" marR="0" rtl="0" algn="l">
              <a:lnSpc>
                <a:spcPct val="115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1"/>
          <p:cNvSpPr txBox="1"/>
          <p:nvPr>
            <p:ph idx="1" type="body"/>
          </p:nvPr>
        </p:nvSpPr>
        <p:spPr>
          <a:xfrm>
            <a:off x="671750" y="371499"/>
            <a:ext cx="8184600" cy="9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-US"/>
              <a:t>Why Establish an Advance Budget?</a:t>
            </a:r>
            <a:endParaRPr/>
          </a:p>
        </p:txBody>
      </p:sp>
      <p:sp>
        <p:nvSpPr>
          <p:cNvPr id="72" name="Google Shape;72;p11"/>
          <p:cNvSpPr txBox="1"/>
          <p:nvPr>
            <p:ph idx="2" type="body"/>
          </p:nvPr>
        </p:nvSpPr>
        <p:spPr>
          <a:xfrm>
            <a:off x="605775" y="1406975"/>
            <a:ext cx="8304300" cy="500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/>
          </a:p>
          <a:p>
            <a:pPr indent="-38735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&gt;"/>
            </a:pPr>
            <a:r>
              <a:rPr lang="en-US" sz="2500"/>
              <a:t>Ensures costs are allocated to correct funding source at time of expenditure</a:t>
            </a:r>
            <a:endParaRPr sz="2500"/>
          </a:p>
          <a:p>
            <a:pPr indent="-38735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&gt;"/>
            </a:pPr>
            <a:r>
              <a:rPr lang="en-US" sz="2500"/>
              <a:t>Reduces expense transfers and possible red flags/audit risks </a:t>
            </a:r>
            <a:endParaRPr sz="2500"/>
          </a:p>
          <a:p>
            <a:pPr indent="-38735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&gt;"/>
            </a:pPr>
            <a:r>
              <a:rPr lang="en-US" sz="2500"/>
              <a:t>Reduces the risk of late posted expense transfers and potential write-offs</a:t>
            </a:r>
            <a:endParaRPr sz="2500"/>
          </a:p>
          <a:p>
            <a:pPr indent="-38735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&gt;"/>
            </a:pPr>
            <a:r>
              <a:rPr lang="en-US" sz="2500"/>
              <a:t>Timely invoicing and reimbursement of posted expenses following setup of the award</a:t>
            </a:r>
            <a:endParaRPr sz="2500"/>
          </a:p>
          <a:p>
            <a:pPr indent="0" lvl="0" marL="457200" marR="0" rtl="0" algn="l">
              <a:lnSpc>
                <a:spcPct val="115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 sz="2900"/>
          </a:p>
          <a:p>
            <a:pPr indent="0" lvl="0" marL="0" rtl="0" algn="l">
              <a:lnSpc>
                <a:spcPct val="115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 sz="29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2"/>
          <p:cNvSpPr txBox="1"/>
          <p:nvPr>
            <p:ph idx="1" type="body"/>
          </p:nvPr>
        </p:nvSpPr>
        <p:spPr>
          <a:xfrm>
            <a:off x="671750" y="371499"/>
            <a:ext cx="8184600" cy="9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-US"/>
              <a:t>Advance Budgets in Future State</a:t>
            </a:r>
            <a:endParaRPr/>
          </a:p>
        </p:txBody>
      </p:sp>
      <p:sp>
        <p:nvSpPr>
          <p:cNvPr id="79" name="Google Shape;79;p12"/>
          <p:cNvSpPr txBox="1"/>
          <p:nvPr>
            <p:ph idx="2" type="body"/>
          </p:nvPr>
        </p:nvSpPr>
        <p:spPr>
          <a:xfrm>
            <a:off x="631675" y="1421250"/>
            <a:ext cx="8115000" cy="500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The advance budget setup mechanism will continue into future state with Workday Implementation.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We recommend using Advance Budgets t</a:t>
            </a:r>
            <a:r>
              <a:rPr lang="en-US"/>
              <a:t>o</a:t>
            </a:r>
            <a:r>
              <a:rPr lang="en-US"/>
              <a:t> reduce the volume of unnecessary expense transfers and increase compliance. 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u="sng">
                <a:solidFill>
                  <a:schemeClr val="hlink"/>
                </a:solidFill>
                <a:hlinkClick r:id="rId3"/>
              </a:rPr>
              <a:t>Advance Budget Guidance 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>
            <p:ph idx="1" type="body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750"/>
              <a:buFont typeface="Arial"/>
              <a:buNone/>
            </a:pPr>
            <a:r>
              <a:rPr b="0" i="0" lang="en-US" sz="3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rPr>
              <a:t>Questions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2_Custom Design">
  <a:themeElements>
    <a:clrScheme name="Custom 5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B2B2B2"/>
      </a:accent4>
      <a:accent5>
        <a:srgbClr val="26005C"/>
      </a:accent5>
      <a:accent6>
        <a:srgbClr val="917B4C"/>
      </a:accent6>
      <a:hlink>
        <a:srgbClr val="26005C"/>
      </a:hlink>
      <a:folHlink>
        <a:srgbClr val="33006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