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embeddedFontLst>
    <p:embeddedFont>
      <p:font typeface="Encode Sans Black"/>
      <p:bold r:id="rId13"/>
    </p:embeddedFont>
    <p:embeddedFont>
      <p:font typeface="Open Sans Light"/>
      <p:regular r:id="rId14"/>
      <p:bold r:id="rId15"/>
      <p:italic r:id="rId16"/>
      <p:boldItalic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OpenSans-boldItalic.fntdata"/><Relationship Id="rId13" Type="http://schemas.openxmlformats.org/officeDocument/2006/relationships/font" Target="fonts/EncodeSansBlack-bold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Light-bold.fntdata"/><Relationship Id="rId14" Type="http://schemas.openxmlformats.org/officeDocument/2006/relationships/font" Target="fonts/OpenSansLight-regular.fntdata"/><Relationship Id="rId17" Type="http://schemas.openxmlformats.org/officeDocument/2006/relationships/font" Target="fonts/OpenSansLight-boldItalic.fntdata"/><Relationship Id="rId16" Type="http://schemas.openxmlformats.org/officeDocument/2006/relationships/font" Target="fonts/OpenSansLight-italic.fntdata"/><Relationship Id="rId5" Type="http://schemas.openxmlformats.org/officeDocument/2006/relationships/slide" Target="slides/slide1.xml"/><Relationship Id="rId19" Type="http://schemas.openxmlformats.org/officeDocument/2006/relationships/font" Target="fonts/OpenSans-bold.fntdata"/><Relationship Id="rId6" Type="http://schemas.openxmlformats.org/officeDocument/2006/relationships/slide" Target="slides/slide2.xml"/><Relationship Id="rId18" Type="http://schemas.openxmlformats.org/officeDocument/2006/relationships/font" Target="fonts/OpenSans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f950b06051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1f950b060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g1f950b06051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138cecf50e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2138cecf50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2138cecf50e_1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f94e8a67b3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1f94e8a67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g1f94e8a67b3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f94e8a67b3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1f94e8a67b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g1f94e8a67b3_0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f94e8a67b3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f94e8a67b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1f94e8a67b3_0_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138cecf50e_1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138cecf50e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2138cecf50e_1_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138cecf50e_1_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138cecf50e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2138cecf50e_1_3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13e2b1536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g213e2b1536b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finance.uw.edu/gca/award-lifecycle/budget-setup/advance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71750" y="371499"/>
            <a:ext cx="8184600" cy="9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Announcement from GCA</a:t>
            </a:r>
            <a:endParaRPr/>
          </a:p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631675" y="1421250"/>
            <a:ext cx="8115000" cy="50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</a:t>
            </a:r>
            <a:r>
              <a:rPr lang="en-US"/>
              <a:t>CA will be closed on Tuesday, March 14 as we attend an all-day Sponsored Programs Finance staff meeting. </a:t>
            </a:r>
            <a:endParaRPr/>
          </a:p>
          <a:p>
            <a:pPr indent="-342900" lvl="0" marL="457200" rtl="0" algn="l">
              <a:lnSpc>
                <a:spcPct val="155000"/>
              </a:lnSpc>
              <a:spcBef>
                <a:spcPts val="600"/>
              </a:spcBef>
              <a:spcAft>
                <a:spcPts val="0"/>
              </a:spcAft>
              <a:buSzPts val="1800"/>
              <a:buChar char="&gt;"/>
            </a:pPr>
            <a:r>
              <a:rPr lang="en-US" sz="1800"/>
              <a:t>The GCA Help phone line will be closed, and our responses to email and Grant Tracker inquiries will be delayed. For matters where a response is needed by March 15, please notify GCA by EOD Friday, March 10.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500"/>
              <a:t>Advance Budget Required for Cutover:</a:t>
            </a:r>
            <a:endParaRPr sz="4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500"/>
              <a:t>Benefits &amp; Best Practices</a:t>
            </a:r>
            <a:endParaRPr sz="4500"/>
          </a:p>
        </p:txBody>
      </p:sp>
      <p:sp>
        <p:nvSpPr>
          <p:cNvPr id="44" name="Google Shape;44;p7"/>
          <p:cNvSpPr txBox="1"/>
          <p:nvPr/>
        </p:nvSpPr>
        <p:spPr>
          <a:xfrm>
            <a:off x="671750" y="4493800"/>
            <a:ext cx="6656700" cy="1587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March,  2023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Juan Lepez</a:t>
            </a: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, Grant and Contract Accounting</a:t>
            </a:r>
            <a:endParaRPr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t/>
            </a:r>
            <a:endParaRPr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" type="body"/>
          </p:nvPr>
        </p:nvSpPr>
        <p:spPr>
          <a:xfrm>
            <a:off x="671750" y="371499"/>
            <a:ext cx="8184600" cy="9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What is </a:t>
            </a:r>
            <a:r>
              <a:rPr lang="en-US"/>
              <a:t>an Advance Budget? </a:t>
            </a:r>
            <a:endParaRPr/>
          </a:p>
        </p:txBody>
      </p:sp>
      <p:sp>
        <p:nvSpPr>
          <p:cNvPr id="51" name="Google Shape;51;p8"/>
          <p:cNvSpPr txBox="1"/>
          <p:nvPr>
            <p:ph idx="2" type="body"/>
          </p:nvPr>
        </p:nvSpPr>
        <p:spPr>
          <a:xfrm>
            <a:off x="671750" y="1498575"/>
            <a:ext cx="8304300" cy="50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/>
              <a:t>When a sponsor has approved funding but the award agreement is delayed, GCA recommends setting up an advance budget, guaranteed by department funds. </a:t>
            </a:r>
            <a:endParaRPr sz="2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idx="1" type="body"/>
          </p:nvPr>
        </p:nvSpPr>
        <p:spPr>
          <a:xfrm>
            <a:off x="671750" y="371499"/>
            <a:ext cx="8184600" cy="9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Advance Budget and Cutover </a:t>
            </a:r>
            <a:endParaRPr/>
          </a:p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605775" y="1406975"/>
            <a:ext cx="8304300" cy="50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Cutover will require a frost of new setup and modifications of existing awards. Fully executed agreements that would have normally been processed during this window will be held until go-live. </a:t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Please request an Advance budget if you anticipate your pending agreement will</a:t>
            </a:r>
            <a:r>
              <a:rPr b="1" lang="en-US" sz="2100"/>
              <a:t> begin work, and therefore require activity to be posted in FY23.</a:t>
            </a:r>
            <a:endParaRPr b="1"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71750" y="371499"/>
            <a:ext cx="8184600" cy="9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Why is an </a:t>
            </a:r>
            <a:r>
              <a:rPr lang="en-US"/>
              <a:t>Advance Budget Required for Cutover? </a:t>
            </a:r>
            <a:endParaRPr/>
          </a:p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05775" y="1406975"/>
            <a:ext cx="8304300" cy="50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/>
              <a:t>Impact if Advance is not set up:</a:t>
            </a:r>
            <a:endParaRPr b="1"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FY23 activity will be understated or misclassified if expenditures are “parked” on a non-grant budget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Do not “hold” expenditures if they are attributable to work conducted 6/30 or prior</a:t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/>
              <a:t>Risk</a:t>
            </a:r>
            <a:endParaRPr b="1"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Misstatement of financials for FY23 and FY24</a:t>
            </a:r>
            <a:endParaRPr sz="2100"/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Possible audit findings</a:t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 </a:t>
            </a:r>
            <a:endParaRPr sz="2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671750" y="371499"/>
            <a:ext cx="8184600" cy="9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Why Establish an Advance Budget?</a:t>
            </a:r>
            <a:endParaRPr/>
          </a:p>
        </p:txBody>
      </p:sp>
      <p:sp>
        <p:nvSpPr>
          <p:cNvPr id="72" name="Google Shape;72;p11"/>
          <p:cNvSpPr txBox="1"/>
          <p:nvPr>
            <p:ph idx="2" type="body"/>
          </p:nvPr>
        </p:nvSpPr>
        <p:spPr>
          <a:xfrm>
            <a:off x="605775" y="1406975"/>
            <a:ext cx="8304300" cy="50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-3873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&gt;"/>
            </a:pPr>
            <a:r>
              <a:rPr lang="en-US" sz="2500"/>
              <a:t>Ensures costs are allocated to correct funding source at time of expenditure</a:t>
            </a:r>
            <a:endParaRPr sz="2500"/>
          </a:p>
          <a:p>
            <a:pPr indent="-3873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&gt;"/>
            </a:pPr>
            <a:r>
              <a:rPr lang="en-US" sz="2500"/>
              <a:t>Reduces expense transfers and possible red flags/audit risks </a:t>
            </a:r>
            <a:endParaRPr sz="2500"/>
          </a:p>
          <a:p>
            <a:pPr indent="-3873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&gt;"/>
            </a:pPr>
            <a:r>
              <a:rPr lang="en-US" sz="2500"/>
              <a:t>Reduces the risk of late posted expense transfers and potential write-offs</a:t>
            </a:r>
            <a:endParaRPr sz="2500"/>
          </a:p>
          <a:p>
            <a:pPr indent="-3873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&gt;"/>
            </a:pPr>
            <a:r>
              <a:rPr lang="en-US" sz="2500"/>
              <a:t>Timely invoicing and reimbursement of posted expenses following setup of the award</a:t>
            </a:r>
            <a:endParaRPr sz="2500"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idx="1" type="body"/>
          </p:nvPr>
        </p:nvSpPr>
        <p:spPr>
          <a:xfrm>
            <a:off x="671750" y="371499"/>
            <a:ext cx="8184600" cy="9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Advance Budgets in Future State</a:t>
            </a:r>
            <a:endParaRPr/>
          </a:p>
        </p:txBody>
      </p:sp>
      <p:sp>
        <p:nvSpPr>
          <p:cNvPr id="79" name="Google Shape;79;p12"/>
          <p:cNvSpPr txBox="1"/>
          <p:nvPr>
            <p:ph idx="2" type="body"/>
          </p:nvPr>
        </p:nvSpPr>
        <p:spPr>
          <a:xfrm>
            <a:off x="631675" y="1421250"/>
            <a:ext cx="8115000" cy="500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advance budget setup mechanism will continue into future state with Workday Implementation.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recommend using Advance Budgets t</a:t>
            </a:r>
            <a:r>
              <a:rPr lang="en-US"/>
              <a:t>o</a:t>
            </a:r>
            <a:r>
              <a:rPr lang="en-US"/>
              <a:t> reduce the volume of unnecessary expense transfers and increase compliance.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Advance Budget Guidance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