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embeddedFontLst>
    <p:embeddedFont>
      <p:font typeface="Encode Sans Black"/>
      <p:bold r:id="rId16"/>
    </p:embeddedFont>
    <p:embeddedFont>
      <p:font typeface="Open Sans Light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Italic.fntdata"/><Relationship Id="rId11" Type="http://schemas.openxmlformats.org/officeDocument/2006/relationships/slide" Target="slides/slide5.xml"/><Relationship Id="rId22" Type="http://schemas.openxmlformats.org/officeDocument/2006/relationships/font" Target="fonts/OpenSans-bold.fntdata"/><Relationship Id="rId10" Type="http://schemas.openxmlformats.org/officeDocument/2006/relationships/slide" Target="slides/slide4.xml"/><Relationship Id="rId21" Type="http://schemas.openxmlformats.org/officeDocument/2006/relationships/font" Target="fonts/OpenSans-regular.fntdata"/><Relationship Id="rId13" Type="http://schemas.openxmlformats.org/officeDocument/2006/relationships/slide" Target="slides/slide7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6.xml"/><Relationship Id="rId23" Type="http://schemas.openxmlformats.org/officeDocument/2006/relationships/font" Target="fonts/OpenSans-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OpenSansLight-regular.fntdata"/><Relationship Id="rId16" Type="http://schemas.openxmlformats.org/officeDocument/2006/relationships/font" Target="fonts/EncodeSansBlack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Ligh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Ligh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1" name="Google Shape;41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2" name="Google Shape;4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45" name="Google Shape;4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escro@uw.edu" TargetMode="External"/><Relationship Id="rId4" Type="http://schemas.openxmlformats.org/officeDocument/2006/relationships/hyperlink" Target="https://www.washington.edu/research/embryonic-stem-cell-research-oversight-escro/" TargetMode="External"/><Relationship Id="rId5" Type="http://schemas.openxmlformats.org/officeDocument/2006/relationships/hyperlink" Target="https://www.washington.edu/research/policies/gim-36-human-embryonic-stem-cell-research-policy-and-guidelines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washington.edu/research/embryonic-stem-cell-research-oversight-escro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grants.nih.gov/stem_cells/registry/current.htm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escro@uw.edu" TargetMode="External"/><Relationship Id="rId4" Type="http://schemas.openxmlformats.org/officeDocument/2006/relationships/hyperlink" Target="https://www.washington.edu/research/embryonic-stem-cell-research-oversight-escro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692029" y="1640263"/>
            <a:ext cx="6972300" cy="15931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Human Embryo and Embryonic Stem Cell Research Oversight (ESCRO)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725483" y="4284297"/>
            <a:ext cx="6656731" cy="21122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February, 2023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Charles “Chip” Muller, PhD, ESCRO Chair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Male Fertility Lab, Dept of Urology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Kim Blakemore, ESCRO Program Manager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671757" y="371510"/>
            <a:ext cx="8184662" cy="10584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Human Embryo and Embryonic Stem Cell Research Oversight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(ESCRO)	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Topics we will cover</a:t>
            </a:r>
            <a:endParaRPr i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438196" y="1721797"/>
            <a:ext cx="8267607" cy="416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Introduction </a:t>
            </a:r>
            <a:endParaRPr b="0" i="1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ESCRO Committee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Where can I get more information? 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Does funding matter? 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How does approval affect awards?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Contact info and ESCRO webpage</a:t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Questions </a:t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Kim Blakemore, Office of Research and Chip Muller, Male Fertility Lab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71757" y="371510"/>
            <a:ext cx="8184662" cy="6283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Introduction	</a:t>
            </a:r>
            <a:endParaRPr/>
          </a:p>
        </p:txBody>
      </p:sp>
      <p:sp>
        <p:nvSpPr>
          <p:cNvPr id="73" name="Google Shape;73;p13"/>
          <p:cNvSpPr txBox="1"/>
          <p:nvPr>
            <p:ph idx="2" type="body"/>
          </p:nvPr>
        </p:nvSpPr>
        <p:spPr>
          <a:xfrm>
            <a:off x="473895" y="1660991"/>
            <a:ext cx="8047535" cy="4058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Kim Blakemore</a:t>
            </a: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, ESCRO Program Manager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–"/>
            </a:pP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ESCRO program is part of UW Office of Research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–"/>
            </a:pP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I have supported program for 15 years and am face behind </a:t>
            </a:r>
            <a:r>
              <a:rPr b="0"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escro@uw.edu</a:t>
            </a:r>
            <a:endParaRPr b="0" sz="1400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–"/>
            </a:pP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Terms mentioned in our presentation are defined in “Research Terms and Definitions” – a document on </a:t>
            </a:r>
            <a:r>
              <a:rPr b="0"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ESCRO</a:t>
            </a: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 webpage.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–"/>
            </a:pPr>
            <a:r>
              <a:rPr b="0"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GIM 36 </a:t>
            </a: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b="0" i="0" lang="en-US" sz="140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Human Embryonic Stem Cell Research Policy and Guidelines…more from Chip Muller, our fearless ESCRO Chair.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–"/>
            </a:pP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ESCRO is a specialized committee looking at unique ethical considerations</a:t>
            </a:r>
            <a:endParaRPr/>
          </a:p>
          <a:p>
            <a:pPr indent="0" lvl="1" marL="45720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b="0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Charles “Chip” Muller</a:t>
            </a: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, ESCRO Chair, Director, Male Fertility Lab</a:t>
            </a:r>
            <a:endParaRPr/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b="0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Thoughts to keep in mind:</a:t>
            </a:r>
            <a:endParaRPr/>
          </a:p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</a:pP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No need to be an expert in stem cell research or oversight.</a:t>
            </a:r>
            <a:endParaRPr/>
          </a:p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</a:pP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We are here to: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–"/>
            </a:pP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let you know about ESCRO, </a:t>
            </a:r>
            <a:endParaRPr b="0" sz="1400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–"/>
            </a:pPr>
            <a:r>
              <a:rPr b="0" lang="en-US" sz="1400">
                <a:latin typeface="Arial"/>
                <a:ea typeface="Arial"/>
                <a:cs typeface="Arial"/>
                <a:sym typeface="Arial"/>
              </a:rPr>
              <a:t>Explain why it exists and what we oversee’</a:t>
            </a:r>
            <a:endParaRPr/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b="0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b="0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b="0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b="0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341016" y="6188399"/>
            <a:ext cx="714512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Kim Blakemore, Office of Research and Chip Muller, Male Fertility Lab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None/>
            </a:pPr>
            <a:r>
              <a:rPr lang="en-US" sz="3200"/>
              <a:t>ESCRO Committee</a:t>
            </a:r>
            <a:r>
              <a:rPr lang="en-US"/>
              <a:t>	</a:t>
            </a:r>
            <a:endParaRPr/>
          </a:p>
        </p:txBody>
      </p:sp>
      <p:sp>
        <p:nvSpPr>
          <p:cNvPr id="80" name="Google Shape;80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lang="en-US" sz="2000"/>
              <a:t>Charge: </a:t>
            </a:r>
            <a:r>
              <a:rPr b="0" lang="en-US" sz="2000"/>
              <a:t>Review UW proposals using </a:t>
            </a:r>
            <a:r>
              <a:rPr lang="en-US" sz="2000"/>
              <a:t>pluripotent human stem cells</a:t>
            </a:r>
            <a:r>
              <a:rPr b="0" lang="en-US" sz="2000"/>
              <a:t> for scientific merit and ethical concerns. </a:t>
            </a:r>
            <a:r>
              <a:rPr lang="en-US" sz="2000"/>
              <a:t>hESC hiPSC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lang="en-US" sz="2000"/>
              <a:t>Membership: </a:t>
            </a:r>
            <a:r>
              <a:rPr b="0" lang="en-US" sz="2000"/>
              <a:t>Scientists, Bio-Ethicist, ISCRM &amp; Human Subjects representatives, non-UW public members.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None/>
            </a:pPr>
            <a:r>
              <a:t/>
            </a:r>
            <a:endParaRPr b="0" sz="2000"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lang="en-US" sz="2000"/>
              <a:t>Brief history. </a:t>
            </a:r>
            <a:r>
              <a:rPr b="0" lang="en-US" sz="2000"/>
              <a:t>2007 Federal restrictions (use of human embryos) 2009 hESC lines registry. In vitro culture vs transplantation . Other examples.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None/>
            </a:pPr>
            <a:r>
              <a:t/>
            </a:r>
            <a:endParaRPr b="0" sz="2000"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lang="en-US" sz="2000"/>
              <a:t>Updates Dec 2022. </a:t>
            </a:r>
            <a:r>
              <a:rPr b="0" lang="en-US" sz="2000"/>
              <a:t>Embryo models; embryo culture; brain or gonad organoids.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Where can I get more information?</a:t>
            </a:r>
            <a:endParaRPr b="1"/>
          </a:p>
        </p:txBody>
      </p:sp>
      <p:sp>
        <p:nvSpPr>
          <p:cNvPr id="86" name="Google Shape;86;p15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b="0" lang="en-US" sz="2000">
                <a:latin typeface="Arial"/>
                <a:ea typeface="Arial"/>
                <a:cs typeface="Arial"/>
                <a:sym typeface="Arial"/>
              </a:rPr>
              <a:t>Human</a:t>
            </a: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lang="en-US" sz="2000">
                <a:latin typeface="Arial"/>
                <a:ea typeface="Arial"/>
                <a:cs typeface="Arial"/>
                <a:sym typeface="Arial"/>
              </a:rPr>
              <a:t>Embryo and Embryonic Stem Cell Research Oversight (ESCRO) webpage </a:t>
            </a:r>
            <a:r>
              <a:rPr b="0" lang="en-US" sz="2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https://www.washington.edu/research/embryonic-stem-cell-research-oversight-escro/</a:t>
            </a:r>
            <a:endParaRPr b="0" sz="20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b="0" lang="en-US" sz="2000">
                <a:latin typeface="Arial"/>
                <a:ea typeface="Arial"/>
                <a:cs typeface="Arial"/>
                <a:sym typeface="Arial"/>
              </a:rPr>
              <a:t>Content: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Purpose, policy, guidance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Committee process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Forms for new research, their renewals, etc.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Resource documents for guidance and detailed information.</a:t>
            </a:r>
            <a:endParaRPr/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 Examples include:</a:t>
            </a:r>
            <a:endParaRPr/>
          </a:p>
          <a:p>
            <a:pPr indent="-228600" lvl="2" marL="11430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Terms and definitions</a:t>
            </a:r>
            <a:endParaRPr/>
          </a:p>
          <a:p>
            <a:pPr indent="-228600" lvl="2" marL="11430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Examples of research and types of ESCRO review.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1" marL="45720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b="1" sz="1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/>
              <a:t>Does Funding Matter?	</a:t>
            </a:r>
            <a:endParaRPr/>
          </a:p>
        </p:txBody>
      </p:sp>
      <p:sp>
        <p:nvSpPr>
          <p:cNvPr id="92" name="Google Shape;92;p16"/>
          <p:cNvSpPr txBox="1"/>
          <p:nvPr>
            <p:ph idx="2" type="body"/>
          </p:nvPr>
        </p:nvSpPr>
        <p:spPr>
          <a:xfrm>
            <a:off x="473895" y="1619993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Merriweather Sans"/>
              <a:buChar char="&gt;"/>
            </a:pPr>
            <a:r>
              <a:rPr b="0" lang="en-US" sz="1600"/>
              <a:t>YES!!! </a:t>
            </a:r>
            <a:endParaRPr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None/>
            </a:pPr>
            <a:r>
              <a:t/>
            </a:r>
            <a:endParaRPr b="0" sz="1600"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Merriweather Sans"/>
              <a:buChar char="&gt;"/>
            </a:pPr>
            <a:r>
              <a:rPr b="0" lang="en-US" sz="1600"/>
              <a:t>Why?</a:t>
            </a:r>
            <a:endParaRPr/>
          </a:p>
          <a:p>
            <a:pPr indent="-285750" lvl="1" marL="74295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Char char="–"/>
            </a:pPr>
            <a:r>
              <a:rPr b="0" lang="en-US" sz="1600"/>
              <a:t>Some stem cell research can be supported with federal funding, and some cannot. For example:</a:t>
            </a:r>
            <a:endParaRPr/>
          </a:p>
          <a:p>
            <a:pPr indent="-228600" lvl="2" marL="114300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&gt;"/>
            </a:pPr>
            <a:r>
              <a:rPr b="0" lang="en-US" sz="1400"/>
              <a:t>Research involving human embryonic stem cell lines listed on </a:t>
            </a:r>
            <a:r>
              <a:rPr b="0" lang="en-US" sz="1400" u="sng">
                <a:solidFill>
                  <a:schemeClr val="hlink"/>
                </a:solidFill>
                <a:hlinkClick r:id="rId3"/>
              </a:rPr>
              <a:t>NIH human embryonic stem cell registry</a:t>
            </a:r>
            <a:r>
              <a:rPr b="0" lang="en-US" sz="1400"/>
              <a:t> generally is eligible for federal funding, depending on the intended research.</a:t>
            </a:r>
            <a:endParaRPr/>
          </a:p>
          <a:p>
            <a:pPr indent="-228600" lvl="2" marL="114300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&gt;"/>
            </a:pPr>
            <a:r>
              <a:rPr b="0" lang="en-US" sz="1400"/>
              <a:t>Some research not eligible for federal funding can occur but using private funding.</a:t>
            </a:r>
            <a:endParaRPr/>
          </a:p>
          <a:p>
            <a:pPr indent="-228600" lvl="2" marL="114300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Char char="&gt;"/>
            </a:pPr>
            <a:r>
              <a:rPr b="0" lang="en-US" sz="1400"/>
              <a:t>Institute for Stem Cell &amp; Regenerative Medicine, otherwise known as ISCRM, is the UW operated and privately funded facility for this type of research.</a:t>
            </a:r>
            <a:endParaRPr/>
          </a:p>
          <a:p>
            <a:pPr indent="0" lvl="2" marL="91440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None/>
            </a:pPr>
            <a:r>
              <a:t/>
            </a:r>
            <a:endParaRPr b="0" sz="1400"/>
          </a:p>
          <a:p>
            <a:pPr indent="-285750" lvl="1" marL="74295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Char char="–"/>
            </a:pPr>
            <a:r>
              <a:rPr b="0" lang="en-US" sz="1600"/>
              <a:t>Details describing funding considerations are forthcoming and will be published on the ESCRO webpage.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/>
              <a:t>How does the need for ESCRO approval affect access to awards?</a:t>
            </a:r>
            <a:endParaRPr/>
          </a:p>
        </p:txBody>
      </p:sp>
      <p:sp>
        <p:nvSpPr>
          <p:cNvPr id="98" name="Google Shape;98;p17"/>
          <p:cNvSpPr txBox="1"/>
          <p:nvPr>
            <p:ph idx="2" type="body"/>
          </p:nvPr>
        </p:nvSpPr>
        <p:spPr>
          <a:xfrm>
            <a:off x="671757" y="1789889"/>
            <a:ext cx="8184662" cy="4340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900"/>
              <a:buFont typeface="Merriweather Sans"/>
              <a:buChar char="&gt;"/>
            </a:pPr>
            <a:r>
              <a:rPr b="0" lang="en-US" sz="1900"/>
              <a:t>How does ESCRO fit in the overall award process?</a:t>
            </a:r>
            <a:endParaRPr/>
          </a:p>
          <a:p>
            <a:pPr indent="-222250" lvl="0" marL="34290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Font typeface="Merriweather Sans"/>
              <a:buNone/>
            </a:pPr>
            <a:r>
              <a:t/>
            </a:r>
            <a:endParaRPr b="0" sz="1900"/>
          </a:p>
          <a:p>
            <a:pPr indent="-342900" lvl="0" marL="34290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Font typeface="Merriweather Sans"/>
              <a:buChar char="&gt;"/>
            </a:pPr>
            <a:r>
              <a:rPr b="0" lang="en-US" sz="1900"/>
              <a:t>Once you’ve received notification for intent or to award</a:t>
            </a:r>
            <a:endParaRPr/>
          </a:p>
          <a:p>
            <a:pPr indent="-228600" lvl="2" marL="114300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ts val="1700"/>
              <a:buChar char="&gt;"/>
            </a:pPr>
            <a:r>
              <a:rPr b="0" lang="en-US" sz="1700"/>
              <a:t>Complete an ESCRO application or contact escro@uw.edu with questions.</a:t>
            </a:r>
            <a:endParaRPr/>
          </a:p>
          <a:p>
            <a:pPr indent="-228600" lvl="2" marL="114300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ts val="1700"/>
              <a:buChar char="&gt;"/>
            </a:pPr>
            <a:r>
              <a:rPr b="0" lang="en-US" sz="1700"/>
              <a:t>Concurrently, work with other compliance offices (e.g., EH&amp;S, OAW, HSD, etc.), as normal.</a:t>
            </a:r>
            <a:endParaRPr/>
          </a:p>
          <a:p>
            <a:pPr indent="0" lvl="1" marL="45720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None/>
            </a:pPr>
            <a:r>
              <a:t/>
            </a:r>
            <a:endParaRPr b="0" sz="1900"/>
          </a:p>
          <a:p>
            <a:pPr indent="-342900" lvl="0" marL="34290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Font typeface="Merriweather Sans"/>
              <a:buChar char="&gt;"/>
            </a:pPr>
            <a:r>
              <a:rPr b="0" lang="en-US" sz="1900"/>
              <a:t>ESCRO will work with other compliance offices to achieve congruence….however...</a:t>
            </a:r>
            <a:endParaRPr/>
          </a:p>
          <a:p>
            <a:pPr indent="0" lvl="0" marL="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None/>
            </a:pPr>
            <a:r>
              <a:t/>
            </a:r>
            <a:endParaRPr b="0" sz="1900"/>
          </a:p>
          <a:p>
            <a:pPr indent="-342900" lvl="0" marL="34290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Font typeface="Merriweather Sans"/>
              <a:buChar char="&gt;"/>
            </a:pPr>
            <a:r>
              <a:rPr b="0" lang="en-US" sz="1900"/>
              <a:t>Principal Investigators are responsible for ensuring proper oversight and necessary approvals are in place.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/>
              <a:t>Contact</a:t>
            </a:r>
            <a:r>
              <a:rPr lang="en-US"/>
              <a:t>	</a:t>
            </a:r>
            <a:endParaRPr/>
          </a:p>
        </p:txBody>
      </p:sp>
      <p:sp>
        <p:nvSpPr>
          <p:cNvPr id="104" name="Google Shape;104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 u="sng">
                <a:solidFill>
                  <a:schemeClr val="hlink"/>
                </a:solidFill>
                <a:hlinkClick r:id="rId3"/>
              </a:rPr>
              <a:t>escro@uw.edu</a:t>
            </a:r>
            <a:endParaRPr b="0"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0" lang="en-US"/>
              <a:t>Questions, philosophical discussions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0" lang="en-US"/>
              <a:t>Guidance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0" lang="en-US"/>
              <a:t>Presentations to your unit/office/department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/>
              <a:t>ESCRO webpage </a:t>
            </a:r>
            <a:r>
              <a:rPr b="0"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https://www.washington.edu/research/embryonic-stem-cell-research-oversight-escro/</a:t>
            </a:r>
            <a:endParaRPr b="0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5000"/>
              <a:buNone/>
            </a:pPr>
            <a:r>
              <a:rPr lang="en-US"/>
              <a:t>QUESTIONS?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