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 13,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Ann Nagel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Chief Privacy Officer, UW Privacy Office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71757" y="1578597"/>
            <a:ext cx="8110430" cy="273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Why does the Privacy Office exist?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 i="0" u="none" strike="noStrike">
                <a:latin typeface="Arial"/>
                <a:ea typeface="Arial"/>
                <a:cs typeface="Arial"/>
                <a:sym typeface="Arial"/>
              </a:rPr>
              <a:t>To ensure a cohesive approach to the purpose and appropriate use of personal data. An approach that: 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 i="0" u="none" strike="noStrike">
                <a:latin typeface="Arial"/>
                <a:ea typeface="Arial"/>
                <a:cs typeface="Arial"/>
                <a:sym typeface="Arial"/>
              </a:rPr>
              <a:t>Upholds trusted relationships with constituents; and 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 i="0" u="none" strike="noStrike">
                <a:latin typeface="Arial"/>
                <a:ea typeface="Arial"/>
                <a:cs typeface="Arial"/>
                <a:sym typeface="Arial"/>
              </a:rPr>
              <a:t>Focuses on the philosophical, social, technological, and legal aspects associated with the use of personal data at the UW. </a:t>
            </a:r>
            <a:endParaRPr sz="16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How do UW values relate to purpose 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Inform strategic priorities.</a:t>
            </a:r>
            <a:endParaRPr/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How privacy principles supplement values and relate to purpose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Considerations for making informed decisions about the tactical and operational collection and use of personal data. </a:t>
            </a:r>
            <a:endParaRPr/>
          </a:p>
        </p:txBody>
      </p:sp>
      <p:sp>
        <p:nvSpPr>
          <p:cNvPr id="66" name="Google Shape;66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Ann Nagel – UW Privacy Office</a:t>
            </a:r>
            <a:endParaRPr/>
          </a:p>
        </p:txBody>
      </p:sp>
      <p:sp>
        <p:nvSpPr>
          <p:cNvPr id="67" name="Google Shape;67;p12"/>
          <p:cNvSpPr txBox="1"/>
          <p:nvPr/>
        </p:nvSpPr>
        <p:spPr>
          <a:xfrm>
            <a:off x="680178" y="4739015"/>
            <a:ext cx="1566883" cy="14957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VALUES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Respect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Integrity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Diversity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Excellence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Collaboration</a:t>
            </a:r>
            <a:endParaRPr/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Innovation</a:t>
            </a: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3104861" y="4767632"/>
            <a:ext cx="1766236" cy="1532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PRIVACY PRINCIPLES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Minimization</a:t>
            </a:r>
            <a:endParaRPr/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Accountability</a:t>
            </a:r>
            <a:endParaRPr/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Protection</a:t>
            </a:r>
            <a:endParaRPr/>
          </a:p>
          <a:p>
            <a:pPr marL="285750" marR="0" lvl="0" indent="-2857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  <a:endParaRPr/>
          </a:p>
          <a:p>
            <a:pPr marL="285750" marR="0" lvl="0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5608454" y="4802650"/>
            <a:ext cx="1766236" cy="15511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INFORMED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PRIVACY DECISION MAKING 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095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2371520" y="5244596"/>
            <a:ext cx="572322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4953614" y="5244596"/>
            <a:ext cx="572322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2"/>
          </p:nvPr>
        </p:nvSpPr>
        <p:spPr>
          <a:xfrm>
            <a:off x="741870" y="1583851"/>
            <a:ext cx="7159256" cy="449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What is the data inventory initiative?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400"/>
              <a:buChar char="–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Strategic priority endorsed by the Privacy Steering Committee.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What is the data inventory?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System and process for categorizing the purpose and use of personal data and identifying data privacy requirements and potential risks or harm to people. 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How does it help researchers, research administrators, etc.?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Identifies commonality of data privacy requirements, risks, and harms as well as next steps in a more efficient manner.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Reduces time spent gathering essential information for data privacy advising and decision making in back-and-forth emails and meetings.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Ann Nagel – UW Privacy Office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60210" y="1583851"/>
            <a:ext cx="5163541" cy="449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How is the Privacy Office implementing the data inventory?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Adopted TrustArc Privacy Management Platform to: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Establish a central location for colleagues to create and maintain data inventory records.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Allow colleagues to collaboratively collect information.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Create transparency about accountability, risk, etc. 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Streamline workflows with Privacy Office, researchers, and other UW colleagues.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Ann Nagel – UW Privacy Office</a:t>
            </a:r>
            <a:endParaRPr/>
          </a:p>
        </p:txBody>
      </p:sp>
      <p:pic>
        <p:nvPicPr>
          <p:cNvPr id="88" name="Google Shape;88;p14" descr="Connection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507" y="1434748"/>
            <a:ext cx="2986332" cy="2986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2"/>
          </p:nvPr>
        </p:nvSpPr>
        <p:spPr>
          <a:xfrm>
            <a:off x="671757" y="1562469"/>
            <a:ext cx="8347956" cy="473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What needs to be inventoried?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Third-party relationships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Partner: Generally, any third party that is not a vendor (such as a sponsor or affiliate) 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Vendor: Supplier or service provider that provides technology or expertise to an organization for a given business purpose (e.g., Salesforce)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Systems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An application, database, or other technological system or process that processes data for a particular business purpose (e.g., Tableau)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Business Process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An operation that processes data for a specific business purpose by using one or more systems to process data</a:t>
            </a:r>
            <a:endParaRPr/>
          </a:p>
          <a:p>
            <a:pPr marL="1143000" lvl="2" indent="-2286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&gt;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(e.g., research, academic service or activity, business service or activity, reporting, or data analysis)</a:t>
            </a:r>
            <a:endParaRPr/>
          </a:p>
          <a:p>
            <a: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 b="0"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Ann Nagel – UW Privacy Office</a:t>
            </a:r>
            <a:endParaRPr/>
          </a:p>
        </p:txBody>
      </p:sp>
      <p:grpSp>
        <p:nvGrpSpPr>
          <p:cNvPr id="97" name="Google Shape;97;p15"/>
          <p:cNvGrpSpPr/>
          <p:nvPr/>
        </p:nvGrpSpPr>
        <p:grpSpPr>
          <a:xfrm>
            <a:off x="1476134" y="1913017"/>
            <a:ext cx="5321719" cy="841237"/>
            <a:chOff x="4685" y="36394"/>
            <a:chExt cx="5321719" cy="841237"/>
          </a:xfrm>
        </p:grpSpPr>
        <p:sp>
          <p:nvSpPr>
            <p:cNvPr id="98" name="Google Shape;98;p15"/>
            <p:cNvSpPr/>
            <p:nvPr/>
          </p:nvSpPr>
          <p:spPr>
            <a:xfrm>
              <a:off x="4685" y="36394"/>
              <a:ext cx="1400452" cy="84027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29296" y="61005"/>
              <a:ext cx="1351230" cy="79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Third party relationships</a:t>
              </a:r>
              <a:endPara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545183" y="282873"/>
              <a:ext cx="296895" cy="3473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1545183" y="352335"/>
              <a:ext cx="207827" cy="208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965319" y="36394"/>
              <a:ext cx="1400452" cy="84027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1989930" y="61005"/>
              <a:ext cx="1351230" cy="79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Systems</a:t>
              </a:r>
              <a:endPara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 rot="1694">
              <a:off x="3505817" y="283361"/>
              <a:ext cx="296895" cy="34731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 rot="1694">
              <a:off x="3505817" y="352801"/>
              <a:ext cx="207827" cy="208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925952" y="37360"/>
              <a:ext cx="1400452" cy="84027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3950563" y="61971"/>
              <a:ext cx="1351230" cy="79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Calibri"/>
                <a:buNone/>
              </a:pPr>
              <a:r>
                <a:rPr lang="en-US" sz="1400" b="0" i="0" u="none" strike="noStrike" cap="none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Business processes</a:t>
              </a:r>
              <a:endPara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747431" y="1624192"/>
            <a:ext cx="8033314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How do researchers, research administrators engage in the initiative?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–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Two pathways to create inventory records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Ann Nagel – UW Privacy Office</a:t>
            </a:r>
            <a:endParaRPr/>
          </a:p>
        </p:txBody>
      </p:sp>
      <p:grpSp>
        <p:nvGrpSpPr>
          <p:cNvPr id="116" name="Google Shape;116;p16"/>
          <p:cNvGrpSpPr/>
          <p:nvPr/>
        </p:nvGrpSpPr>
        <p:grpSpPr>
          <a:xfrm>
            <a:off x="1587863" y="2737180"/>
            <a:ext cx="5397156" cy="3184070"/>
            <a:chOff x="225890" y="174"/>
            <a:chExt cx="5397156" cy="3184070"/>
          </a:xfrm>
        </p:grpSpPr>
        <p:sp>
          <p:nvSpPr>
            <p:cNvPr id="117" name="Google Shape;117;p16"/>
            <p:cNvSpPr/>
            <p:nvPr/>
          </p:nvSpPr>
          <p:spPr>
            <a:xfrm>
              <a:off x="225890" y="174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244357" y="18641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Business Process Questionnaire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 rot="5400000">
              <a:off x="1431739" y="685853"/>
              <a:ext cx="110339" cy="1103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25890" y="851361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rgbClr val="CCCAD4">
                <a:alpha val="89803"/>
              </a:srgbClr>
            </a:solidFill>
            <a:ln w="25400" cap="flat" cmpd="sng">
              <a:solidFill>
                <a:srgbClr val="CCCA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244357" y="869828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not require TrustArc access</a:t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5400000">
              <a:off x="1431739" y="1537040"/>
              <a:ext cx="110339" cy="1103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25890" y="1702549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rgbClr val="CCCAD4">
                <a:alpha val="89803"/>
              </a:srgbClr>
            </a:solidFill>
            <a:ln w="25400" cap="flat" cmpd="sng">
              <a:solidFill>
                <a:srgbClr val="CCCA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244357" y="1721016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Works well for fewer records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 rot="5400000">
              <a:off x="1431739" y="2388227"/>
              <a:ext cx="110339" cy="1103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225890" y="2553736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rgbClr val="CCCAD4">
                <a:alpha val="89803"/>
              </a:srgbClr>
            </a:solidFill>
            <a:ln w="25400" cap="flat" cmpd="sng">
              <a:solidFill>
                <a:srgbClr val="CCCA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244357" y="2572203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Limited functionality</a:t>
              </a: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101011" y="174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3119478" y="18641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Via TrustArc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 rot="5400000">
              <a:off x="4306859" y="685853"/>
              <a:ext cx="110339" cy="1103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101011" y="851361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rgbClr val="CCCAD4">
                <a:alpha val="89803"/>
              </a:srgbClr>
            </a:solidFill>
            <a:ln w="25400" cap="flat" cmpd="sng">
              <a:solidFill>
                <a:srgbClr val="CCCA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3119478" y="869828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Requires TrustArc access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 rot="5400000">
              <a:off x="4306859" y="1537040"/>
              <a:ext cx="110339" cy="1103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3101011" y="1702549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rgbClr val="CCCAD4">
                <a:alpha val="89803"/>
              </a:srgbClr>
            </a:solidFill>
            <a:ln w="25400" cap="flat" cmpd="sng">
              <a:solidFill>
                <a:srgbClr val="CCCA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119478" y="1721016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Works well if there is lots to inventory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 rot="5400000">
              <a:off x="4306859" y="2388227"/>
              <a:ext cx="110339" cy="110339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101011" y="2553736"/>
              <a:ext cx="2522035" cy="630508"/>
            </a:xfrm>
            <a:prstGeom prst="roundRect">
              <a:avLst>
                <a:gd name="adj" fmla="val 10000"/>
              </a:avLst>
            </a:prstGeom>
            <a:solidFill>
              <a:srgbClr val="CCCAD4">
                <a:alpha val="89803"/>
              </a:srgbClr>
            </a:solidFill>
            <a:ln w="25400" cap="flat" cmpd="sng">
              <a:solidFill>
                <a:srgbClr val="CCCAD4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3119478" y="2572203"/>
              <a:ext cx="2485101" cy="5935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Access to robust risk profile and aggregated information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PRIVACY OFFICE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INVENTORY INITIATIVE</a:t>
            </a:r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2"/>
          </p:nvPr>
        </p:nvSpPr>
        <p:spPr>
          <a:xfrm>
            <a:off x="747431" y="1624192"/>
            <a:ext cx="8033314" cy="300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Additional information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https://privacy.uw.edu/take-action/inventory-data/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https://privacy.uw.edu/education/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Char char="–"/>
            </a:pPr>
            <a:r>
              <a:rPr lang="en-US" sz="1600" b="0">
                <a:latin typeface="Arial"/>
                <a:ea typeface="Arial"/>
                <a:cs typeface="Arial"/>
                <a:sym typeface="Arial"/>
              </a:rPr>
              <a:t>uwprivacy@uw.edu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1" indent="-342900" algn="l" rtl="0">
              <a:spcBef>
                <a:spcPts val="56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Ann Nagel – UW Privacy Office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On-screen Show (4:3)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Open Sans Light</vt:lpstr>
      <vt:lpstr>Calibri</vt:lpstr>
      <vt:lpstr>Encode Sans Black</vt:lpstr>
      <vt:lpstr>Merriweather Sans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2023-04-14T16:32:49Z</dcterms:modified>
</cp:coreProperties>
</file>