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2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Encode Sans Black" panose="020B0604020202020204" charset="0"/>
      <p:bold r:id="rId21"/>
    </p:embeddedFont>
    <p:embeddedFont>
      <p:font typeface="Merriweather Sans" pitchFamily="2" charset="0"/>
      <p:regular r:id="rId22"/>
    </p:embeddedFont>
    <p:embeddedFont>
      <p:font typeface="Open Sans" panose="020B0606030504020204" pitchFamily="34" charset="0"/>
      <p:regular r:id="rId23"/>
      <p:bold r:id="rId24"/>
      <p:italic r:id="rId25"/>
      <p:boldItalic r:id="rId26"/>
    </p:embeddedFont>
    <p:embeddedFont>
      <p:font typeface="Open Sans Light" panose="020B0306030504020204" pitchFamily="3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g2bede33c40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g2bede33c40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2a470482a4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22a470482a4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VINCE</a:t>
            </a:r>
            <a:endParaRPr/>
          </a:p>
        </p:txBody>
      </p:sp>
      <p:sp>
        <p:nvSpPr>
          <p:cNvPr id="98" name="Google Shape;98;g22a470482a4_1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2a470482a4_1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22a470482a4_1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VINCE</a:t>
            </a:r>
            <a:endParaRPr/>
          </a:p>
        </p:txBody>
      </p:sp>
      <p:sp>
        <p:nvSpPr>
          <p:cNvPr id="105" name="Google Shape;105;g22a470482a4_1_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418b5b4128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418b5b4128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VINCE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GT/AP dates will not be confirmed until after April MRAM so we should be vague if questions come up i.e. “mid-July”</a:t>
            </a:r>
            <a:endParaRPr/>
          </a:p>
        </p:txBody>
      </p:sp>
      <p:sp>
        <p:nvSpPr>
          <p:cNvPr id="112" name="Google Shape;112;g418b5b4128_0_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09ace491b0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209ace491b0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EMILY or KIM will present -</a:t>
            </a:r>
            <a:endParaRPr/>
          </a:p>
        </p:txBody>
      </p:sp>
      <p:sp>
        <p:nvSpPr>
          <p:cNvPr id="119" name="Google Shape;119;g209ace491b0_0_6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bede33c40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EMILY or KIM will present -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25" name="Google Shape;125;g2bede33c40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g418b5b4128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" name="Google Shape;39;g418b5b4128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CAROL - Following an email we shared on xx/xx</a:t>
            </a:r>
            <a:endParaRPr/>
          </a:p>
        </p:txBody>
      </p:sp>
      <p:sp>
        <p:nvSpPr>
          <p:cNvPr id="40" name="Google Shape;40;g418b5b4128_0_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22b40db9a0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" name="Google Shape;47;g22b40db9a0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VINCE</a:t>
            </a:r>
            <a:endParaRPr/>
          </a:p>
        </p:txBody>
      </p:sp>
      <p:sp>
        <p:nvSpPr>
          <p:cNvPr id="48" name="Google Shape;48;g22b40db9a0d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22b8a4b178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g22b8a4b178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VINCE</a:t>
            </a:r>
            <a:endParaRPr sz="1100"/>
          </a:p>
        </p:txBody>
      </p:sp>
      <p:sp>
        <p:nvSpPr>
          <p:cNvPr id="56" name="Google Shape;56;g22b8a4b1785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209ace491b0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209ace491b0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VINCE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After Go-Live, OSP and GCA will have many awards and modifications to process.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Our two offices have created this priority list to ensure the most time sensitive and impactful items receive attention they deserve: </a:t>
            </a:r>
            <a:endParaRPr/>
          </a:p>
        </p:txBody>
      </p:sp>
      <p:sp>
        <p:nvSpPr>
          <p:cNvPr id="62" name="Google Shape;62;g209ace491b0_0_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22a470482a4_1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22a470482a4_1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VINCE</a:t>
            </a:r>
            <a:endParaRPr/>
          </a:p>
        </p:txBody>
      </p:sp>
      <p:sp>
        <p:nvSpPr>
          <p:cNvPr id="69" name="Google Shape;69;g22a470482a4_1_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12efc12fb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212efc12fb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VINCE</a:t>
            </a:r>
            <a:endParaRPr/>
          </a:p>
        </p:txBody>
      </p:sp>
      <p:sp>
        <p:nvSpPr>
          <p:cNvPr id="76" name="Google Shape;76;g212efc12fb7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09ace491b0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209ace491b0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CAROL</a:t>
            </a:r>
            <a:endParaRPr/>
          </a:p>
        </p:txBody>
      </p:sp>
      <p:sp>
        <p:nvSpPr>
          <p:cNvPr id="84" name="Google Shape;84;g209ace491b0_0_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2b40db9a0d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22b40db9a0d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CAROL</a:t>
            </a:r>
            <a:endParaRPr/>
          </a:p>
        </p:txBody>
      </p:sp>
      <p:sp>
        <p:nvSpPr>
          <p:cNvPr id="91" name="Google Shape;91;g22b40db9a0d_0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body" idx="1"/>
          </p:nvPr>
        </p:nvSpPr>
        <p:spPr>
          <a:xfrm>
            <a:off x="671757" y="1167124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5461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B2E83"/>
              </a:buClr>
              <a:buSzPts val="5000"/>
              <a:buFont typeface="Arial"/>
              <a:buChar char="●"/>
              <a:defRPr sz="5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2" name="Google Shape;12;p2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68171" cy="923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 descr="Wordmark_center_Purple_HEX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2039" y="6487457"/>
            <a:ext cx="2407146" cy="163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 descr="Bar_RtAngle_7502_RG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587" y="4006085"/>
            <a:ext cx="2264487" cy="112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4191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Char char="●"/>
              <a:defRPr sz="3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Open Sans"/>
              <a:buChar char="–"/>
              <a:defRPr sz="2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Open Sans"/>
              <a:buChar char="–"/>
              <a:defRPr sz="16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8" name="Google Shape;18;p3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68171" cy="923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3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46402" cy="67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4191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Char char="●"/>
              <a:defRPr sz="3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2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3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Char char="●"/>
              <a:defRPr sz="24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4" name="Google Shape;24;p4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82155" y="6487457"/>
            <a:ext cx="2407146" cy="163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4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46402" cy="67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Arial"/>
              <a:buNone/>
              <a:defRPr sz="2400" b="0" i="1" u="none" strike="noStrike" cap="none">
                <a:solidFill>
                  <a:srgbClr val="99999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742950" marR="0" lvl="1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4191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Char char="●"/>
              <a:defRPr sz="3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9" name="Google Shape;29;p5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63105" y="6487457"/>
            <a:ext cx="2407146" cy="163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5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46402" cy="67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shington.edu/research/uwft-for-the-research-community/sage-awards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washington.edu/research/uwft-for-the-research-community/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ashington.edu/research/tools/sage/guide/advances/my-advance-requests/" TargetMode="External"/><Relationship Id="rId3" Type="http://schemas.openxmlformats.org/officeDocument/2006/relationships/hyperlink" Target="https://www.washington.edu/research/announcements/important-dates-for-sponsored-programs-prepping-for-july-6-workday-go-live/" TargetMode="External"/><Relationship Id="rId7" Type="http://schemas.openxmlformats.org/officeDocument/2006/relationships/hyperlink" Target="https://www.washington.edu/research/forms-and-templates/request-a-change-of-pi/" TargetMode="External"/><Relationship Id="rId12" Type="http://schemas.openxmlformats.org/officeDocument/2006/relationships/hyperlink" Target="https://www.washington.edu/research/learning/online/index.php/lessons/sage-budget-elearning/?mkt_tok=MTMxLUFRTy0yMjUAAAGJIkct83dWbMbvSrUBEgb9BFWBKDH_vIE1araW8MMtgGE-tEJHjegjTaoAOuJwkIrT-BcZiijCC0FpD8Rmi2-bX1Cd6Q-Xd_RdYf7t1SqZgg-_-DA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wnetid.sharepoint.com/sites/UWFTChangeNetwork/SitePages/Cutover.aspx" TargetMode="External"/><Relationship Id="rId11" Type="http://schemas.openxmlformats.org/officeDocument/2006/relationships/hyperlink" Target="https://www.washington.edu/research/learning/online/index.php/lessons/sage-award-setup-workflow-video/" TargetMode="External"/><Relationship Id="rId5" Type="http://schemas.openxmlformats.org/officeDocument/2006/relationships/hyperlink" Target="https://finance.uw.edu/gca/mram/meeting/2023-04" TargetMode="External"/><Relationship Id="rId10" Type="http://schemas.openxmlformats.org/officeDocument/2006/relationships/hyperlink" Target="https://www.washington.edu/research/learning/online/index.php/lessons/whats-changing-in-sage-video/" TargetMode="External"/><Relationship Id="rId4" Type="http://schemas.openxmlformats.org/officeDocument/2006/relationships/hyperlink" Target="https://www.washington.edu/research/uwft-for-the-research-community/" TargetMode="External"/><Relationship Id="rId9" Type="http://schemas.openxmlformats.org/officeDocument/2006/relationships/hyperlink" Target="https://www.washington.edu/research/myresearch-lifecycle/manage/award-changes/budget-extensions/#request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shington.edu/research/forms-and-templates/request-a-change-of-pi/" TargetMode="External"/><Relationship Id="rId7" Type="http://schemas.openxmlformats.org/officeDocument/2006/relationships/hyperlink" Target="https://www.washington.edu/research/announcements/important-dates-for-sponsored-programs-prepping-for-july-6-workday-go-live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washington.edu/research/myresearch-lifecycle/manage/award-changes/budget-extensions/#request" TargetMode="External"/><Relationship Id="rId5" Type="http://schemas.openxmlformats.org/officeDocument/2006/relationships/hyperlink" Target="https://www.washington.edu/research/tools/sage/guide/advances/extending-an-advance/" TargetMode="External"/><Relationship Id="rId4" Type="http://schemas.openxmlformats.org/officeDocument/2006/relationships/hyperlink" Target="https://www.washington.edu/research/tools/sage/guide/advances/my-advance-requests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shington.edu/research/announcements/important-dates-for-sponsored-programs-prepping-for-july-6-workday-go-live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671757" y="1167124"/>
            <a:ext cx="6972300" cy="26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500"/>
              <a:buFont typeface="Arial"/>
              <a:buNone/>
            </a:pPr>
            <a:r>
              <a:rPr lang="en-US" sz="4200"/>
              <a:t>UWFT Transition Planning</a:t>
            </a:r>
            <a:endParaRPr sz="42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500"/>
              <a:buFont typeface="Arial"/>
              <a:buNone/>
            </a:pPr>
            <a:r>
              <a:rPr lang="en-US" sz="4200"/>
              <a:t>Sponsored Programs </a:t>
            </a:r>
            <a:endParaRPr sz="42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500"/>
              <a:buFont typeface="Arial"/>
              <a:buNone/>
            </a:pPr>
            <a:r>
              <a:rPr lang="en-US" sz="3200"/>
              <a:t>(part 2 - continued from March)</a:t>
            </a:r>
            <a:endParaRPr sz="3200"/>
          </a:p>
        </p:txBody>
      </p:sp>
      <p:sp>
        <p:nvSpPr>
          <p:cNvPr id="36" name="Google Shape;36;p6"/>
          <p:cNvSpPr txBox="1"/>
          <p:nvPr/>
        </p:nvSpPr>
        <p:spPr>
          <a:xfrm>
            <a:off x="692029" y="4965299"/>
            <a:ext cx="6656700" cy="13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006F"/>
              </a:buClr>
              <a:buSzPts val="400"/>
              <a:buFont typeface="Arial"/>
              <a:buNone/>
            </a:pPr>
            <a:r>
              <a:rPr lang="en-US" sz="1600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April 2023 </a:t>
            </a:r>
            <a:r>
              <a:rPr lang="en-US" sz="1600" b="0" i="0" u="none" strike="noStrike" cap="none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MRAM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rgbClr val="33006F"/>
              </a:buClr>
              <a:buSzPts val="400"/>
              <a:buFont typeface="Arial"/>
              <a:buNone/>
            </a:pPr>
            <a:r>
              <a:rPr lang="en-US" sz="1600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Carol Rhodes, Vince Gonzalez, Kim Halstead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rgbClr val="33006F"/>
              </a:buClr>
              <a:buSzPts val="400"/>
              <a:buFont typeface="Arial"/>
              <a:buNone/>
            </a:pPr>
            <a:r>
              <a:rPr lang="en-US" sz="1600" b="0" i="0" u="none" strike="noStrike" cap="none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Office of Sponsored Programs </a:t>
            </a:r>
            <a:r>
              <a:rPr lang="en-US" sz="1600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| Grant &amp; Contract Accounting | Office of Research Information Services</a:t>
            </a:r>
            <a:endParaRPr sz="1600" b="0" i="0" u="none" strike="noStrike" cap="none">
              <a:solidFill>
                <a:srgbClr val="33006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rgbClr val="33006F"/>
              </a:buClr>
              <a:buSzPts val="400"/>
              <a:buFont typeface="Arial"/>
              <a:buNone/>
            </a:pPr>
            <a:endParaRPr sz="1600">
              <a:solidFill>
                <a:srgbClr val="33006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 txBox="1">
            <a:spLocks noGrp="1"/>
          </p:cNvSpPr>
          <p:nvPr>
            <p:ph type="body" idx="1"/>
          </p:nvPr>
        </p:nvSpPr>
        <p:spPr>
          <a:xfrm>
            <a:off x="665157" y="371510"/>
            <a:ext cx="8184600" cy="99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700"/>
              <a:t>GCA - Leading up to 6/15</a:t>
            </a:r>
            <a:endParaRPr sz="1400"/>
          </a:p>
        </p:txBody>
      </p:sp>
      <p:sp>
        <p:nvSpPr>
          <p:cNvPr id="101" name="Google Shape;101;p15"/>
          <p:cNvSpPr txBox="1">
            <a:spLocks noGrp="1"/>
          </p:cNvSpPr>
          <p:nvPr>
            <p:ph type="body" idx="2"/>
          </p:nvPr>
        </p:nvSpPr>
        <p:spPr>
          <a:xfrm>
            <a:off x="506905" y="1812925"/>
            <a:ext cx="8196300" cy="40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457200" lvl="0" indent="-374650" algn="l" rtl="0">
              <a:spcBef>
                <a:spcPts val="400"/>
              </a:spcBef>
              <a:spcAft>
                <a:spcPts val="0"/>
              </a:spcAft>
              <a:buSzPts val="2300"/>
              <a:buChar char="&gt;"/>
            </a:pPr>
            <a:r>
              <a:rPr lang="en-US" sz="2300" b="1"/>
              <a:t>5/1</a:t>
            </a:r>
            <a:r>
              <a:rPr lang="en-US" sz="2300"/>
              <a:t>: Communicating to departments with grants expiring in the next 60 days</a:t>
            </a:r>
            <a:endParaRPr sz="2300"/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Char char="&gt;"/>
            </a:pPr>
            <a:r>
              <a:rPr lang="en-US" sz="2300" b="1"/>
              <a:t>5/19</a:t>
            </a:r>
            <a:r>
              <a:rPr lang="en-US" sz="2300"/>
              <a:t>: Last day for GCA to initiate refunds</a:t>
            </a:r>
            <a:endParaRPr sz="2300"/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Char char="&gt;"/>
            </a:pPr>
            <a:r>
              <a:rPr lang="en-US" sz="2300" b="1"/>
              <a:t>5/31</a:t>
            </a:r>
            <a:r>
              <a:rPr lang="en-US" sz="2300"/>
              <a:t>: Soft deadline for campus to submit advance budget requests</a:t>
            </a:r>
            <a:endParaRPr sz="2300"/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Char char="&gt;"/>
            </a:pPr>
            <a:r>
              <a:rPr lang="en-US" sz="2300" b="1"/>
              <a:t>6/8</a:t>
            </a:r>
            <a:r>
              <a:rPr lang="en-US" sz="2300"/>
              <a:t>: Final Action Date for financial reports due at the end of June</a:t>
            </a:r>
            <a:endParaRPr sz="2300"/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Char char="&gt;"/>
            </a:pPr>
            <a:r>
              <a:rPr lang="en-US" sz="2300" b="1"/>
              <a:t>6/9</a:t>
            </a:r>
            <a:r>
              <a:rPr lang="en-US" sz="2300"/>
              <a:t>: Last day OSP will send final and ready to be approved Funding Actions, financial-related Post Award Changes</a:t>
            </a:r>
            <a:endParaRPr sz="2300"/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Char char="&gt;"/>
            </a:pPr>
            <a:r>
              <a:rPr lang="en-US" sz="2300" b="1"/>
              <a:t>6/12 – 6/15</a:t>
            </a:r>
            <a:r>
              <a:rPr lang="en-US" sz="2300"/>
              <a:t>: Push to process FAs, PACs, JVs, and finalize as many award closeouts as possible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6"/>
          <p:cNvSpPr txBox="1">
            <a:spLocks noGrp="1"/>
          </p:cNvSpPr>
          <p:nvPr>
            <p:ph type="body" idx="2"/>
          </p:nvPr>
        </p:nvSpPr>
        <p:spPr>
          <a:xfrm>
            <a:off x="506905" y="1812925"/>
            <a:ext cx="8196300" cy="40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/>
              <a:t>GCA will be: </a:t>
            </a:r>
            <a:endParaRPr/>
          </a:p>
          <a:p>
            <a:pPr marL="457200" lvl="0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&gt;"/>
            </a:pPr>
            <a:r>
              <a:rPr lang="en-US"/>
              <a:t>Running exception reports to make sure data is ready before freeze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-US"/>
              <a:t>Conducting staff training 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-US"/>
              <a:t>Validating data for cutover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-US"/>
              <a:t>Updating web content</a:t>
            </a: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/>
              <a:t>Invoicing, Reporting, Grant Tracker and GCA Help are business as usual</a:t>
            </a: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16"/>
          <p:cNvSpPr txBox="1">
            <a:spLocks noGrp="1"/>
          </p:cNvSpPr>
          <p:nvPr>
            <p:ph type="body" idx="1"/>
          </p:nvPr>
        </p:nvSpPr>
        <p:spPr>
          <a:xfrm>
            <a:off x="665157" y="371510"/>
            <a:ext cx="8184600" cy="99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700"/>
              <a:t>GCA - During Cutover 6/16-7/06</a:t>
            </a:r>
            <a:endParaRPr sz="14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7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/>
              <a:t>GCA - After Go-Live </a:t>
            </a:r>
            <a:endParaRPr/>
          </a:p>
        </p:txBody>
      </p:sp>
      <p:sp>
        <p:nvSpPr>
          <p:cNvPr id="115" name="Google Shape;115;p17"/>
          <p:cNvSpPr txBox="1">
            <a:spLocks noGrp="1"/>
          </p:cNvSpPr>
          <p:nvPr>
            <p:ph type="body" idx="2"/>
          </p:nvPr>
        </p:nvSpPr>
        <p:spPr>
          <a:xfrm>
            <a:off x="720200" y="1421250"/>
            <a:ext cx="8087700" cy="40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/>
              <a:t>GCA will be:</a:t>
            </a:r>
            <a:endParaRPr/>
          </a:p>
          <a:p>
            <a:pPr marL="457200" lvl="0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&gt;"/>
            </a:pPr>
            <a:r>
              <a:rPr lang="en-US"/>
              <a:t>Entering catch-up data into Workday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-US"/>
              <a:t>Identifying and addressing any gaps in process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-US"/>
              <a:t>Developing new Key Performance Indicators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-US"/>
              <a:t>Update existing turnaround times to reflect new processes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-US"/>
              <a:t>Transitioning from GrantTracker to Award Portal</a:t>
            </a:r>
            <a:endParaRPr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8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/>
              <a:t>ORIS: Building New Functionality in SAGE</a:t>
            </a:r>
            <a:endParaRPr/>
          </a:p>
        </p:txBody>
      </p:sp>
      <p:sp>
        <p:nvSpPr>
          <p:cNvPr id="122" name="Google Shape;122;p18"/>
          <p:cNvSpPr txBox="1">
            <a:spLocks noGrp="1"/>
          </p:cNvSpPr>
          <p:nvPr>
            <p:ph type="body" idx="2"/>
          </p:nvPr>
        </p:nvSpPr>
        <p:spPr>
          <a:xfrm>
            <a:off x="720200" y="1649850"/>
            <a:ext cx="8087700" cy="462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1800"/>
              <a:t>SAGE will continue to function as usual in all areas up until the SAGE release. </a:t>
            </a:r>
            <a:endParaRPr sz="1800"/>
          </a:p>
          <a:p>
            <a:pPr marL="0" lvl="0" indent="0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1800" b="1"/>
              <a:t>SAGE Release Dates:</a:t>
            </a:r>
            <a:endParaRPr sz="1800"/>
          </a:p>
          <a:p>
            <a:pPr marL="457200" lvl="0" indent="-342900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SzPts val="1800"/>
              <a:buChar char="&gt;"/>
            </a:pPr>
            <a:r>
              <a:rPr lang="en-US" sz="1800"/>
              <a:t>SAGE operational through 7/5 at 5:30 p.m. to meet the NIH deadline</a:t>
            </a:r>
            <a:endParaRPr sz="180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&gt;"/>
            </a:pPr>
            <a:r>
              <a:rPr lang="en-US" sz="1800" b="1"/>
              <a:t>7/5 starting at 5:35 p.m.:</a:t>
            </a:r>
            <a:r>
              <a:rPr lang="en-US" sz="1800"/>
              <a:t> SAGE unavailable</a:t>
            </a:r>
            <a:endParaRPr sz="180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&gt;"/>
            </a:pPr>
            <a:r>
              <a:rPr lang="en-US" sz="1800" b="1"/>
              <a:t>7/6 all day: </a:t>
            </a:r>
            <a:r>
              <a:rPr lang="en-US" sz="1800"/>
              <a:t>SAGE unavailable</a:t>
            </a:r>
            <a:endParaRPr sz="180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&gt;"/>
            </a:pPr>
            <a:r>
              <a:rPr lang="en-US" sz="1800" b="1"/>
              <a:t>7/7 at 6 a.m.:</a:t>
            </a:r>
            <a:r>
              <a:rPr lang="en-US" sz="1800"/>
              <a:t> SAGE back online - new features available! </a:t>
            </a:r>
            <a:endParaRPr sz="1800"/>
          </a:p>
          <a:p>
            <a:pPr marL="0" lvl="0" indent="0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1800" b="1"/>
              <a:t>Key Post Go-Live Changes:</a:t>
            </a:r>
            <a:endParaRPr sz="1800" b="1"/>
          </a:p>
          <a:p>
            <a:pPr marL="457200" lvl="0" indent="-342900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SzPts val="1800"/>
              <a:buChar char="&gt;"/>
            </a:pPr>
            <a:r>
              <a:rPr lang="en-US" sz="1800"/>
              <a:t>After 7/7, new awards (formerly new Funding Actions) will be entered into the SAGE Award Setup Request form</a:t>
            </a:r>
            <a:endParaRPr sz="180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&gt;"/>
            </a:pPr>
            <a:r>
              <a:rPr lang="en-US" sz="1800"/>
              <a:t>SAGE Advances will move to new </a:t>
            </a:r>
            <a:r>
              <a:rPr lang="en-US" sz="1800" u="sng">
                <a:solidFill>
                  <a:schemeClr val="hlink"/>
                </a:solidFill>
                <a:hlinkClick r:id="rId3"/>
              </a:rPr>
              <a:t>SAGE Awards</a:t>
            </a:r>
            <a:r>
              <a:rPr lang="en-US" sz="1800"/>
              <a:t> tab</a:t>
            </a:r>
            <a:endParaRPr sz="180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&gt;"/>
            </a:pPr>
            <a:r>
              <a:rPr lang="en-US" sz="1800"/>
              <a:t>And more! Visit </a:t>
            </a:r>
            <a:r>
              <a:rPr lang="en-US" sz="1800" u="sng">
                <a:solidFill>
                  <a:schemeClr val="hlink"/>
                </a:solidFill>
                <a:hlinkClick r:id="rId4"/>
              </a:rPr>
              <a:t>UWFT for the Research Community</a:t>
            </a:r>
            <a:endParaRPr sz="1800"/>
          </a:p>
          <a:p>
            <a:pPr marL="0" lvl="0" indent="0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750"/>
              <a:buFont typeface="Arial"/>
              <a:buNone/>
            </a:pPr>
            <a:r>
              <a:rPr lang="en-US"/>
              <a:t>Resources</a:t>
            </a:r>
            <a:endParaRPr/>
          </a:p>
        </p:txBody>
      </p:sp>
      <p:sp>
        <p:nvSpPr>
          <p:cNvPr id="128" name="Google Shape;128;p19"/>
          <p:cNvSpPr txBox="1">
            <a:spLocks noGrp="1"/>
          </p:cNvSpPr>
          <p:nvPr>
            <p:ph type="body" idx="2"/>
          </p:nvPr>
        </p:nvSpPr>
        <p:spPr>
          <a:xfrm>
            <a:off x="720200" y="1497450"/>
            <a:ext cx="8087700" cy="40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9250" algn="l" rtl="0">
              <a:spcBef>
                <a:spcPts val="480"/>
              </a:spcBef>
              <a:spcAft>
                <a:spcPts val="0"/>
              </a:spcAft>
              <a:buSzPts val="1900"/>
              <a:buChar char="&gt;"/>
            </a:pPr>
            <a:r>
              <a:rPr lang="en-US" sz="1900" u="sng">
                <a:solidFill>
                  <a:schemeClr val="hlink"/>
                </a:solidFill>
                <a:hlinkClick r:id="rId3"/>
              </a:rPr>
              <a:t>Important Dates for Sponsored Programs: prepping for July 6th </a:t>
            </a:r>
            <a:endParaRPr sz="1900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&gt;"/>
            </a:pPr>
            <a:r>
              <a:rPr lang="en-US" sz="1900" u="sng">
                <a:solidFill>
                  <a:schemeClr val="hlink"/>
                </a:solidFill>
                <a:hlinkClick r:id="rId4"/>
              </a:rPr>
              <a:t>UWFT for the Research Community</a:t>
            </a:r>
            <a:endParaRPr sz="1900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&gt;"/>
            </a:pPr>
            <a:r>
              <a:rPr lang="en-US" sz="1900" u="sng">
                <a:solidFill>
                  <a:schemeClr val="hlink"/>
                </a:solidFill>
                <a:hlinkClick r:id="rId5"/>
              </a:rPr>
              <a:t>April MRAM Materials including Q&amp;A</a:t>
            </a:r>
            <a:endParaRPr sz="1900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&gt;"/>
            </a:pPr>
            <a:r>
              <a:rPr lang="en-US" sz="1900" u="sng">
                <a:solidFill>
                  <a:schemeClr val="hlink"/>
                </a:solidFill>
                <a:hlinkClick r:id="rId6"/>
              </a:rPr>
              <a:t>UWFT Change Network - Cutover Planning</a:t>
            </a:r>
            <a:endParaRPr sz="190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sz="190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1900"/>
              <a:t>Requesting: </a:t>
            </a:r>
            <a:endParaRPr sz="1900"/>
          </a:p>
          <a:p>
            <a:pPr marL="457200" lvl="0" indent="-349250" algn="l" rtl="0">
              <a:spcBef>
                <a:spcPts val="480"/>
              </a:spcBef>
              <a:spcAft>
                <a:spcPts val="0"/>
              </a:spcAft>
              <a:buSzPts val="1900"/>
              <a:buChar char="&gt;"/>
            </a:pPr>
            <a:r>
              <a:rPr lang="en-US" sz="1900" u="sng">
                <a:solidFill>
                  <a:schemeClr val="hlink"/>
                </a:solidFill>
                <a:hlinkClick r:id="rId7"/>
              </a:rPr>
              <a:t>Change of PI</a:t>
            </a:r>
            <a:endParaRPr sz="1900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&gt;"/>
            </a:pPr>
            <a:r>
              <a:rPr lang="en-US" sz="1900" u="sng">
                <a:solidFill>
                  <a:schemeClr val="hlink"/>
                </a:solidFill>
                <a:hlinkClick r:id="rId8"/>
              </a:rPr>
              <a:t>Advance Budget </a:t>
            </a:r>
            <a:endParaRPr sz="1900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&gt;"/>
            </a:pPr>
            <a:r>
              <a:rPr lang="en-US" sz="1900" u="sng">
                <a:solidFill>
                  <a:schemeClr val="hlink"/>
                </a:solidFill>
                <a:hlinkClick r:id="rId9"/>
              </a:rPr>
              <a:t>No-Cost Extension or Temporary Budget Extension</a:t>
            </a:r>
            <a:endParaRPr sz="190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sz="190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1900"/>
              <a:t>NEW SAGE Training Resources:</a:t>
            </a:r>
            <a:endParaRPr sz="1900"/>
          </a:p>
          <a:p>
            <a:pPr marL="457200" lvl="0" indent="-349250" algn="l" rtl="0">
              <a:spcBef>
                <a:spcPts val="480"/>
              </a:spcBef>
              <a:spcAft>
                <a:spcPts val="0"/>
              </a:spcAft>
              <a:buSzPts val="1900"/>
              <a:buChar char="&gt;"/>
            </a:pPr>
            <a:r>
              <a:rPr lang="en-US" sz="1900" u="sng">
                <a:solidFill>
                  <a:schemeClr val="hlink"/>
                </a:solidFill>
                <a:hlinkClick r:id="rId10"/>
              </a:rPr>
              <a:t>What’s Changing in SAGE?</a:t>
            </a:r>
            <a:r>
              <a:rPr lang="en-US" sz="1900"/>
              <a:t> Video</a:t>
            </a:r>
            <a:endParaRPr sz="1900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&gt;"/>
            </a:pPr>
            <a:r>
              <a:rPr lang="en-US" sz="1900" u="sng">
                <a:solidFill>
                  <a:schemeClr val="hlink"/>
                </a:solidFill>
                <a:hlinkClick r:id="rId11"/>
              </a:rPr>
              <a:t>SAGE Award Setup Workflow</a:t>
            </a:r>
            <a:r>
              <a:rPr lang="en-US" sz="1900"/>
              <a:t> Video</a:t>
            </a:r>
            <a:endParaRPr sz="1900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&gt;"/>
            </a:pPr>
            <a:r>
              <a:rPr lang="en-US" sz="1900" u="sng">
                <a:solidFill>
                  <a:schemeClr val="hlink"/>
                </a:solidFill>
                <a:hlinkClick r:id="rId12"/>
              </a:rPr>
              <a:t>SAGE Budget eLearning</a:t>
            </a:r>
            <a:endParaRPr sz="190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sz="190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sz="190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sz="190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sz="190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sz="1900"/>
          </a:p>
          <a:p>
            <a:pPr marL="0" lvl="0" indent="0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 sz="19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/>
              <a:t>Important Dates for Sponsored Programs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300"/>
              <a:t>Prepping for Workday Go-live (1 of 2)</a:t>
            </a:r>
            <a:endParaRPr sz="2300"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659305" y="1660525"/>
            <a:ext cx="8196300" cy="40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1950" algn="l" rtl="0">
              <a:spcBef>
                <a:spcPts val="480"/>
              </a:spcBef>
              <a:spcAft>
                <a:spcPts val="0"/>
              </a:spcAft>
              <a:buSzPts val="2100"/>
              <a:buChar char="&gt;"/>
            </a:pPr>
            <a:r>
              <a:rPr lang="en-US" sz="2100" b="1"/>
              <a:t>5/19</a:t>
            </a:r>
            <a:r>
              <a:rPr lang="en-US" sz="2100"/>
              <a:t>: Last day to submit </a:t>
            </a:r>
            <a:r>
              <a:rPr lang="en-US" sz="2100" u="sng">
                <a:solidFill>
                  <a:schemeClr val="hlink"/>
                </a:solidFill>
                <a:hlinkClick r:id="rId3"/>
              </a:rPr>
              <a:t>Change of PI</a:t>
            </a:r>
            <a:r>
              <a:rPr lang="en-US" sz="2100"/>
              <a:t> Requests to OSP for PIs in “inactive” status in Workday HRP</a:t>
            </a:r>
            <a:endParaRPr sz="210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&gt;"/>
            </a:pPr>
            <a:r>
              <a:rPr lang="en-US" sz="2100" b="1"/>
              <a:t>5/31</a:t>
            </a:r>
            <a:r>
              <a:rPr lang="en-US" sz="2100"/>
              <a:t>: Recommended date to submit </a:t>
            </a:r>
            <a:r>
              <a:rPr lang="en-US" sz="2100" u="sng">
                <a:solidFill>
                  <a:schemeClr val="hlink"/>
                </a:solidFill>
                <a:hlinkClick r:id="rId4"/>
              </a:rPr>
              <a:t>Advance Budget Requests</a:t>
            </a:r>
            <a:r>
              <a:rPr lang="en-US" sz="2100"/>
              <a:t> for awards with anticipated start dates between 6/09 and 8/01</a:t>
            </a:r>
            <a:endParaRPr sz="210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&gt;"/>
            </a:pPr>
            <a:r>
              <a:rPr lang="en-US" sz="2100" b="1"/>
              <a:t>6/07</a:t>
            </a:r>
            <a:r>
              <a:rPr lang="en-US" sz="2100"/>
              <a:t>: Last day to submit </a:t>
            </a:r>
            <a:r>
              <a:rPr lang="en-US" sz="2100" u="sng">
                <a:solidFill>
                  <a:schemeClr val="hlink"/>
                </a:solidFill>
                <a:hlinkClick r:id="rId5"/>
              </a:rPr>
              <a:t>Advance Extension Requests</a:t>
            </a:r>
            <a:r>
              <a:rPr lang="en-US"/>
              <a:t> and </a:t>
            </a:r>
            <a:r>
              <a:rPr lang="en-US" sz="2100" u="sng">
                <a:solidFill>
                  <a:schemeClr val="hlink"/>
                </a:solidFill>
                <a:hlinkClick r:id="rId6"/>
              </a:rPr>
              <a:t>No-Cost Extension or Temporary Budget </a:t>
            </a:r>
            <a:r>
              <a:rPr lang="en-US" sz="2100" u="sng">
                <a:solidFill>
                  <a:schemeClr val="hlink"/>
                </a:solidFill>
                <a:hlinkClick r:id="rId6"/>
              </a:rPr>
              <a:t>Extension</a:t>
            </a:r>
            <a:r>
              <a:rPr lang="en-US" sz="2100" u="sng">
                <a:solidFill>
                  <a:schemeClr val="hlink"/>
                </a:solidFill>
                <a:hlinkClick r:id="rId6"/>
              </a:rPr>
              <a:t> Requests</a:t>
            </a:r>
            <a:r>
              <a:rPr lang="en-US" sz="2100"/>
              <a:t> for awards that end between 6/09 and 8/01</a:t>
            </a:r>
            <a:endParaRPr sz="2100"/>
          </a:p>
          <a:p>
            <a:pPr marL="914400" lvl="1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–"/>
            </a:pPr>
            <a:r>
              <a:rPr lang="en-US" sz="2100"/>
              <a:t>Please submit these requests no earlier than April 15th</a:t>
            </a:r>
            <a:endParaRPr sz="210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&gt;"/>
            </a:pPr>
            <a:r>
              <a:rPr lang="en-US" sz="2100" b="1"/>
              <a:t>6/08</a:t>
            </a:r>
            <a:r>
              <a:rPr lang="en-US" sz="2100"/>
              <a:t>: Final Action Date for financial reports due end of June</a:t>
            </a:r>
            <a:endParaRPr sz="210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&gt;"/>
            </a:pPr>
            <a:r>
              <a:rPr lang="en-US" sz="2100" b="1"/>
              <a:t>6/09</a:t>
            </a:r>
            <a:r>
              <a:rPr lang="en-US" sz="2100"/>
              <a:t>: Last day for OSP approvals of completed Funding Actions and financial related Post Award Changes</a:t>
            </a:r>
            <a:endParaRPr sz="210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sz="2100"/>
          </a:p>
        </p:txBody>
      </p:sp>
      <p:sp>
        <p:nvSpPr>
          <p:cNvPr id="44" name="Google Shape;44;p7"/>
          <p:cNvSpPr txBox="1"/>
          <p:nvPr/>
        </p:nvSpPr>
        <p:spPr>
          <a:xfrm>
            <a:off x="648050" y="6319900"/>
            <a:ext cx="82188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15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7"/>
              </a:rPr>
              <a:t>Important dates for Sponsored Programs announcement</a:t>
            </a:r>
            <a:endParaRPr sz="1500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body" idx="2"/>
          </p:nvPr>
        </p:nvSpPr>
        <p:spPr>
          <a:xfrm>
            <a:off x="659300" y="1462825"/>
            <a:ext cx="7648200" cy="40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480"/>
              </a:spcBef>
              <a:spcAft>
                <a:spcPts val="0"/>
              </a:spcAft>
              <a:buSzPts val="1800"/>
              <a:buChar char="&gt;"/>
            </a:pPr>
            <a:r>
              <a:rPr lang="en-US" sz="1800" b="1"/>
              <a:t>6/13</a:t>
            </a:r>
            <a:r>
              <a:rPr lang="en-US" sz="1800"/>
              <a:t>: Last day to submit requests to GCA. Types of requests include: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en-US" sz="1800"/>
              <a:t>Transpasus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en-US" sz="1800"/>
              <a:t>Journal vouchers (deficit transfers, F&amp;A cost adjustments, closeout adjustments)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en-US" sz="1800"/>
              <a:t>Advance Budget Requests for awards with anticipated start dates between 6/09 and 8/01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en-US" sz="1800"/>
              <a:t>Changes in the financial system (e.g. organization codes changes, FIN status changes)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en-US" sz="1800"/>
              <a:t>Cost Share additions and changes in eFECS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&gt;"/>
            </a:pPr>
            <a:r>
              <a:rPr lang="en-US" sz="1800" b="1"/>
              <a:t>6/15 after 5PM</a:t>
            </a:r>
            <a:r>
              <a:rPr lang="en-US" sz="1800"/>
              <a:t>: Deferred Items - Items that could not be processed will be processed after Workday Go-Live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&gt;"/>
            </a:pPr>
            <a:r>
              <a:rPr lang="en-US" sz="1800" b="1"/>
              <a:t>6/22</a:t>
            </a:r>
            <a:r>
              <a:rPr lang="en-US" sz="1800"/>
              <a:t>: Final Action Date for sponsor invoices due at the end of June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&gt;"/>
            </a:pPr>
            <a:r>
              <a:rPr lang="en-US" sz="1800" b="1"/>
              <a:t>6/09-7/31</a:t>
            </a:r>
            <a:r>
              <a:rPr lang="en-US" sz="1800"/>
              <a:t>: GCA will continue to prepare sponsor invoices and financial reports using legacy systems to ensure that sponsor deadlines are met</a:t>
            </a:r>
            <a:endParaRPr sz="1800"/>
          </a:p>
        </p:txBody>
      </p:sp>
      <p:sp>
        <p:nvSpPr>
          <p:cNvPr id="51" name="Google Shape;51;p8"/>
          <p:cNvSpPr txBox="1"/>
          <p:nvPr/>
        </p:nvSpPr>
        <p:spPr>
          <a:xfrm>
            <a:off x="648050" y="6319900"/>
            <a:ext cx="82188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15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Important dates for Sponsored Programs announcement</a:t>
            </a:r>
            <a:endParaRPr sz="1500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2" name="Google Shape;52;p8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/>
              <a:t>Important Dates for Sponsored Programs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300"/>
              <a:t>Prepping for Workday Go-live (2 of 2)</a:t>
            </a:r>
            <a:endParaRPr sz="23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 txBox="1">
            <a:spLocks noGrp="1"/>
          </p:cNvSpPr>
          <p:nvPr>
            <p:ph type="body" idx="1"/>
          </p:nvPr>
        </p:nvSpPr>
        <p:spPr>
          <a:xfrm>
            <a:off x="720207" y="2851185"/>
            <a:ext cx="8184600" cy="99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600"/>
              <a:t>How will OSP &amp; GCA Prioritize Requests after Go-Live </a:t>
            </a:r>
            <a:endParaRPr sz="36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665157" y="371510"/>
            <a:ext cx="8184600" cy="99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700"/>
              <a:t>Prioritization of Requests after Go-Live</a:t>
            </a:r>
            <a:endParaRPr sz="27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200"/>
              <a:t>High Priority Items</a:t>
            </a:r>
            <a:endParaRPr sz="2200"/>
          </a:p>
        </p:txBody>
      </p:sp>
      <p:sp>
        <p:nvSpPr>
          <p:cNvPr id="65" name="Google Shape;65;p10"/>
          <p:cNvSpPr txBox="1">
            <a:spLocks noGrp="1"/>
          </p:cNvSpPr>
          <p:nvPr>
            <p:ph type="body" idx="2"/>
          </p:nvPr>
        </p:nvSpPr>
        <p:spPr>
          <a:xfrm>
            <a:off x="473850" y="1383475"/>
            <a:ext cx="8322000" cy="423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852"/>
              <a:buNone/>
            </a:pPr>
            <a:endParaRPr sz="2250"/>
          </a:p>
          <a:p>
            <a:pPr marL="457200" lvl="0" indent="-377825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2350"/>
              <a:buChar char="&gt;"/>
            </a:pPr>
            <a:r>
              <a:rPr lang="en-US" sz="2350"/>
              <a:t>Advance Budget Requests: New, Renewal, Extensions</a:t>
            </a:r>
            <a:endParaRPr sz="2350"/>
          </a:p>
          <a:p>
            <a:pPr marL="457200" lvl="0" indent="-37782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350"/>
              <a:buChar char="&gt;"/>
            </a:pPr>
            <a:r>
              <a:rPr lang="en-US" sz="2350"/>
              <a:t>Award Setup Requests: New, start date of 7/15 &amp; earlier</a:t>
            </a:r>
            <a:endParaRPr sz="2350"/>
          </a:p>
          <a:p>
            <a:pPr marL="457200" lvl="0" indent="-37782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350"/>
              <a:buChar char="&gt;"/>
            </a:pPr>
            <a:r>
              <a:rPr lang="en-US" sz="2350"/>
              <a:t>Modifications:</a:t>
            </a:r>
            <a:endParaRPr sz="2350"/>
          </a:p>
          <a:p>
            <a:pPr marL="914400" lvl="1" indent="-37782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350"/>
              <a:buChar char="–"/>
            </a:pPr>
            <a:r>
              <a:rPr lang="en-US" sz="2350"/>
              <a:t>Supplement - awards ending between 5/1-6/30</a:t>
            </a:r>
            <a:endParaRPr sz="2350"/>
          </a:p>
          <a:p>
            <a:pPr marL="914400" lvl="1" indent="-37782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350"/>
              <a:buChar char="–"/>
            </a:pPr>
            <a:r>
              <a:rPr lang="en-US" sz="2350"/>
              <a:t>Renewal - start date of 7/15 &amp; earlier</a:t>
            </a:r>
            <a:endParaRPr sz="2350"/>
          </a:p>
          <a:p>
            <a:pPr marL="914400" lvl="1" indent="-37782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350"/>
              <a:buChar char="–"/>
            </a:pPr>
            <a:r>
              <a:rPr lang="en-US" sz="2350"/>
              <a:t>Extension</a:t>
            </a:r>
            <a:endParaRPr sz="2350"/>
          </a:p>
          <a:p>
            <a:pPr marL="914400" lvl="1" indent="-37782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350"/>
              <a:buChar char="–"/>
            </a:pPr>
            <a:r>
              <a:rPr lang="en-US" sz="2350"/>
              <a:t>Temporary Budget Extension</a:t>
            </a:r>
            <a:endParaRPr sz="2350"/>
          </a:p>
          <a:p>
            <a:pPr marL="914400" lvl="1" indent="-37782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350"/>
              <a:buChar char="–"/>
            </a:pPr>
            <a:r>
              <a:rPr lang="en-US" sz="2350"/>
              <a:t>Restriction Release - awards ending between 5/1-6/30</a:t>
            </a:r>
            <a:endParaRPr sz="2350"/>
          </a:p>
          <a:p>
            <a:pPr marL="914400" lvl="1" indent="-37782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350"/>
              <a:buChar char="–"/>
            </a:pPr>
            <a:r>
              <a:rPr lang="en-US" sz="2350"/>
              <a:t>Start Date Change</a:t>
            </a:r>
            <a:endParaRPr sz="2350"/>
          </a:p>
          <a:p>
            <a:pPr marL="914400" lvl="1" indent="-37782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350"/>
              <a:buChar char="–"/>
            </a:pPr>
            <a:r>
              <a:rPr lang="en-US" sz="2350"/>
              <a:t>Addition of Equipment or Gov't Property</a:t>
            </a:r>
            <a:endParaRPr sz="2350"/>
          </a:p>
          <a:p>
            <a:pPr marL="914400" lvl="1" indent="-37782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350"/>
              <a:buChar char="–"/>
            </a:pPr>
            <a:r>
              <a:rPr lang="en-US" sz="2350"/>
              <a:t>Change in Cost Center</a:t>
            </a:r>
            <a:endParaRPr sz="2350"/>
          </a:p>
          <a:p>
            <a:pPr marL="457200" lvl="0" indent="-37782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350"/>
              <a:buChar char="&gt;"/>
            </a:pPr>
            <a:r>
              <a:rPr lang="en-US" sz="2350"/>
              <a:t>Other Actions: New award lines (formerly sub budgets) with start date of 7/15 &amp; earlier</a:t>
            </a:r>
            <a:endParaRPr sz="255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1"/>
          <p:cNvSpPr txBox="1">
            <a:spLocks noGrp="1"/>
          </p:cNvSpPr>
          <p:nvPr>
            <p:ph type="body" idx="1"/>
          </p:nvPr>
        </p:nvSpPr>
        <p:spPr>
          <a:xfrm>
            <a:off x="665157" y="371510"/>
            <a:ext cx="8184600" cy="99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700"/>
              <a:t>Prioritization of Requests</a:t>
            </a:r>
            <a:endParaRPr sz="27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200"/>
              <a:t>Medium Priority Items</a:t>
            </a:r>
            <a:endParaRPr sz="2200"/>
          </a:p>
        </p:txBody>
      </p:sp>
      <p:sp>
        <p:nvSpPr>
          <p:cNvPr id="72" name="Google Shape;72;p11"/>
          <p:cNvSpPr txBox="1">
            <a:spLocks noGrp="1"/>
          </p:cNvSpPr>
          <p:nvPr>
            <p:ph type="body" idx="2"/>
          </p:nvPr>
        </p:nvSpPr>
        <p:spPr>
          <a:xfrm>
            <a:off x="702455" y="1578400"/>
            <a:ext cx="8196300" cy="40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algn="l" rtl="0">
              <a:spcBef>
                <a:spcPts val="400"/>
              </a:spcBef>
              <a:spcAft>
                <a:spcPts val="0"/>
              </a:spcAft>
              <a:buSzPts val="2800"/>
              <a:buChar char="&gt;"/>
            </a:pPr>
            <a:r>
              <a:rPr lang="en-US" sz="2800"/>
              <a:t>Cost Share Change</a:t>
            </a:r>
            <a:endParaRPr sz="2800"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&gt;"/>
            </a:pPr>
            <a:r>
              <a:rPr lang="en-US" sz="2800"/>
              <a:t>Cost Share Change - requires sponsor approval</a:t>
            </a:r>
            <a:endParaRPr sz="2800"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&gt;"/>
            </a:pPr>
            <a:r>
              <a:rPr lang="en-US" sz="2800"/>
              <a:t>Non-competing Continuation Funding	- start date of 7/16 or later</a:t>
            </a:r>
            <a:endParaRPr sz="320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sz="320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sz="320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sz="32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2"/>
          <p:cNvSpPr txBox="1"/>
          <p:nvPr/>
        </p:nvSpPr>
        <p:spPr>
          <a:xfrm>
            <a:off x="489000" y="1743975"/>
            <a:ext cx="4299000" cy="41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Schedule Changes:</a:t>
            </a:r>
            <a:endParaRPr sz="2000" b="1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556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Open Sans"/>
              <a:buChar char="&gt;"/>
            </a:pPr>
            <a:r>
              <a:rPr lang="en-US" sz="200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Early Termination</a:t>
            </a:r>
            <a:endParaRPr sz="2000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Open Sans"/>
              <a:buChar char="&gt;"/>
            </a:pPr>
            <a:r>
              <a:rPr lang="en-US" sz="200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Relinquishment</a:t>
            </a:r>
            <a:endParaRPr sz="2000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sz="2000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Funding &amp; Budgeting Changes:</a:t>
            </a:r>
            <a:endParaRPr sz="2000" b="1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556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Open Sans"/>
              <a:buChar char="&gt;"/>
            </a:pPr>
            <a:r>
              <a:rPr lang="en-US" sz="200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Subaward Addition</a:t>
            </a:r>
            <a:endParaRPr sz="2000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Open Sans"/>
              <a:buChar char="&gt;"/>
            </a:pPr>
            <a:r>
              <a:rPr lang="en-US" sz="200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Supplement</a:t>
            </a:r>
            <a:endParaRPr sz="2000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Merriweather Sans"/>
              <a:buChar char="&gt;"/>
            </a:pPr>
            <a:r>
              <a:rPr lang="en-US" sz="200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Carry-over </a:t>
            </a:r>
            <a:endParaRPr sz="2000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Open Sans"/>
              <a:buChar char="&gt;"/>
            </a:pPr>
            <a:r>
              <a:rPr lang="en-US" sz="200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Rebudgeting</a:t>
            </a:r>
            <a:endParaRPr sz="2000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Open Sans"/>
              <a:buChar char="&gt;"/>
            </a:pPr>
            <a:r>
              <a:rPr lang="en-US" sz="200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De-obligation</a:t>
            </a:r>
            <a:endParaRPr sz="2000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Open Sans"/>
              <a:buChar char="&gt;"/>
            </a:pPr>
            <a:r>
              <a:rPr lang="en-US" sz="200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F&amp;A Rate Change</a:t>
            </a:r>
            <a:endParaRPr sz="2000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 sz="2000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9" name="Google Shape;79;p12"/>
          <p:cNvSpPr txBox="1"/>
          <p:nvPr/>
        </p:nvSpPr>
        <p:spPr>
          <a:xfrm>
            <a:off x="4788000" y="1699075"/>
            <a:ext cx="3921000" cy="449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Programmatic Changes to:</a:t>
            </a:r>
            <a:endParaRPr sz="2000" b="1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556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Open Sans"/>
              <a:buChar char="&gt;"/>
            </a:pPr>
            <a:r>
              <a:rPr lang="en-US" sz="200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Award Line type or other award line changes</a:t>
            </a:r>
            <a:endParaRPr sz="2000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Open Sans"/>
              <a:buChar char="&gt;"/>
            </a:pPr>
            <a:r>
              <a:rPr lang="en-US" sz="200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Personnel</a:t>
            </a:r>
            <a:endParaRPr sz="2000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Open Sans"/>
              <a:buChar char="&gt;"/>
            </a:pPr>
            <a:r>
              <a:rPr lang="en-US" sz="200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Key Personnel or effort </a:t>
            </a:r>
            <a:endParaRPr sz="2000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Open Sans"/>
              <a:buChar char="–"/>
            </a:pPr>
            <a:r>
              <a:rPr lang="en-US" sz="200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including change in PI </a:t>
            </a:r>
            <a:endParaRPr sz="2000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Open Sans"/>
              <a:buChar char="&gt;"/>
            </a:pPr>
            <a:r>
              <a:rPr lang="en-US" sz="200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Work Scope</a:t>
            </a:r>
            <a:endParaRPr sz="2000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Open Sans"/>
              <a:buChar char="&gt;"/>
            </a:pPr>
            <a:r>
              <a:rPr lang="en-US" sz="200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Non-Fiscal Compliance</a:t>
            </a:r>
            <a:endParaRPr sz="2000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sz="2000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Other Changes to:</a:t>
            </a:r>
            <a:endParaRPr sz="2000" b="1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556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Open Sans"/>
              <a:buChar char="&gt;"/>
            </a:pPr>
            <a:r>
              <a:rPr lang="en-US" sz="200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Location</a:t>
            </a:r>
            <a:endParaRPr sz="2000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Open Sans"/>
              <a:buChar char="&gt;"/>
            </a:pPr>
            <a:r>
              <a:rPr lang="en-US" sz="200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Payment schedule</a:t>
            </a:r>
            <a:endParaRPr sz="2000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sz="2000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>
            <a:off x="590707" y="357310"/>
            <a:ext cx="8184600" cy="99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700"/>
              <a:t>Prioritization of Requests</a:t>
            </a:r>
            <a:endParaRPr sz="27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200"/>
              <a:t>Low Priority Items</a:t>
            </a:r>
            <a:endParaRPr sz="22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>
            <a:spLocks noGrp="1"/>
          </p:cNvSpPr>
          <p:nvPr>
            <p:ph type="body" idx="2"/>
          </p:nvPr>
        </p:nvSpPr>
        <p:spPr>
          <a:xfrm>
            <a:off x="473855" y="1812925"/>
            <a:ext cx="8196300" cy="40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&gt;"/>
            </a:pPr>
            <a:r>
              <a:rPr lang="en-US"/>
              <a:t>Business as Usual for Proposals, PANs, non-fiscal PACs, NAAs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-US"/>
              <a:t>OSP Staff training in SAGE Central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-US"/>
              <a:t>Tracking/collection of awards received from sponsor and retrieved from sponsor systems, fiscal award modifications</a:t>
            </a: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/>
              <a:t>What if you receive an award between 6/09 -7/06? </a:t>
            </a:r>
            <a:endParaRPr/>
          </a:p>
          <a:p>
            <a:pPr marL="45720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/>
              <a:t>Hang onto these and create Award Setup Requests after go-live unless the a</a:t>
            </a:r>
            <a:r>
              <a:rPr lang="en-US" sz="2400"/>
              <a:t>ward</a:t>
            </a:r>
            <a:r>
              <a:rPr lang="en-US"/>
              <a:t> requires </a:t>
            </a:r>
            <a:r>
              <a:rPr lang="en-US" sz="2400"/>
              <a:t>acceptance during the cutover </a:t>
            </a:r>
            <a:r>
              <a:rPr lang="en-US"/>
              <a:t>time frame</a:t>
            </a:r>
            <a:endParaRPr sz="2400"/>
          </a:p>
          <a:p>
            <a:pPr marL="91440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body" idx="1"/>
          </p:nvPr>
        </p:nvSpPr>
        <p:spPr>
          <a:xfrm>
            <a:off x="665157" y="371510"/>
            <a:ext cx="8184600" cy="99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700"/>
              <a:t>What to expect from OSP during Cutover: 6/09-7/06</a:t>
            </a:r>
            <a:endParaRPr sz="14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>
            <a:spLocks noGrp="1"/>
          </p:cNvSpPr>
          <p:nvPr>
            <p:ph type="body" idx="1"/>
          </p:nvPr>
        </p:nvSpPr>
        <p:spPr>
          <a:xfrm>
            <a:off x="665157" y="371510"/>
            <a:ext cx="8184600" cy="99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700"/>
              <a:t>What you can expect from OSP after Go-Live</a:t>
            </a:r>
            <a:endParaRPr sz="1400"/>
          </a:p>
        </p:txBody>
      </p:sp>
      <p:sp>
        <p:nvSpPr>
          <p:cNvPr id="94" name="Google Shape;94;p14"/>
          <p:cNvSpPr txBox="1">
            <a:spLocks noGrp="1"/>
          </p:cNvSpPr>
          <p:nvPr>
            <p:ph type="body" idx="2"/>
          </p:nvPr>
        </p:nvSpPr>
        <p:spPr>
          <a:xfrm>
            <a:off x="659305" y="1584325"/>
            <a:ext cx="8196300" cy="40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/>
              <a:t>All awards and modifications in SAGE Awards </a:t>
            </a: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/>
              <a:t>You will have Award Setup Requests and Modification requests sent from OSP that need to be completed and sent back to OSP </a:t>
            </a: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/>
              <a:t>SAGE will notify eGC1 owners when this happens</a:t>
            </a: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/>
              <a:t>You will create Award Setup Requests and modifications and send them to OSP</a:t>
            </a: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/>
              <a:t>Research website updates (including GIMs)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2_Custom Design">
  <a:themeElements>
    <a:clrScheme name="Custom 5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B2B2B2"/>
      </a:accent4>
      <a:accent5>
        <a:srgbClr val="26005C"/>
      </a:accent5>
      <a:accent6>
        <a:srgbClr val="917B4C"/>
      </a:accent6>
      <a:hlink>
        <a:srgbClr val="26005C"/>
      </a:hlink>
      <a:folHlink>
        <a:srgbClr val="3300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1094</Words>
  <Application>Microsoft Office PowerPoint</Application>
  <PresentationFormat>On-screen Show (4:3)</PresentationFormat>
  <Paragraphs>173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Encode Sans Black</vt:lpstr>
      <vt:lpstr>Merriweather Sans</vt:lpstr>
      <vt:lpstr>Open Sans</vt:lpstr>
      <vt:lpstr>Open Sans Light</vt:lpstr>
      <vt:lpstr>2_Custom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Azalea Vasquez</dc:creator>
  <cp:lastModifiedBy>Azalea Vasquez</cp:lastModifiedBy>
  <cp:revision>1</cp:revision>
  <dcterms:modified xsi:type="dcterms:W3CDTF">2023-04-14T16:34:25Z</dcterms:modified>
</cp:coreProperties>
</file>